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3" r:id="rId2"/>
    <p:sldId id="264" r:id="rId3"/>
    <p:sldId id="262" r:id="rId4"/>
    <p:sldId id="269" r:id="rId5"/>
    <p:sldId id="270" r:id="rId6"/>
    <p:sldId id="265" r:id="rId7"/>
    <p:sldId id="268" r:id="rId8"/>
    <p:sldId id="267" r:id="rId9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33CC33"/>
    <a:srgbClr val="0000FF"/>
    <a:srgbClr val="3399FF"/>
    <a:srgbClr val="0066FF"/>
    <a:srgbClr val="FF00FF"/>
    <a:srgbClr val="CC6600"/>
    <a:srgbClr val="FF9900"/>
    <a:srgbClr val="66CCFF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98" autoAdjust="0"/>
    <p:restoredTop sz="94660"/>
  </p:normalViewPr>
  <p:slideViewPr>
    <p:cSldViewPr snapToGrid="0">
      <p:cViewPr varScale="1">
        <p:scale>
          <a:sx n="76" d="100"/>
          <a:sy n="76" d="100"/>
        </p:scale>
        <p:origin x="5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ois Cuenot" userId="9928dff3-8fa4-42b5-9d6e-cd4dcb89281b" providerId="ADAL" clId="{67E0EDB6-3BA7-48A7-BD56-86376A6C882D}"/>
    <pc:docChg chg="modSld">
      <pc:chgData name="Francois Cuenot" userId="9928dff3-8fa4-42b5-9d6e-cd4dcb89281b" providerId="ADAL" clId="{67E0EDB6-3BA7-48A7-BD56-86376A6C882D}" dt="2024-01-09T14:20:50.966" v="3" actId="20577"/>
      <pc:docMkLst>
        <pc:docMk/>
      </pc:docMkLst>
      <pc:sldChg chg="modSp mod">
        <pc:chgData name="Francois Cuenot" userId="9928dff3-8fa4-42b5-9d6e-cd4dcb89281b" providerId="ADAL" clId="{67E0EDB6-3BA7-48A7-BD56-86376A6C882D}" dt="2024-01-09T14:20:50.966" v="3" actId="20577"/>
        <pc:sldMkLst>
          <pc:docMk/>
          <pc:sldMk cId="3896878062" sldId="263"/>
        </pc:sldMkLst>
        <pc:spChg chg="mod">
          <ac:chgData name="Francois Cuenot" userId="9928dff3-8fa4-42b5-9d6e-cd4dcb89281b" providerId="ADAL" clId="{67E0EDB6-3BA7-48A7-BD56-86376A6C882D}" dt="2024-01-09T14:20:50.966" v="3" actId="20577"/>
          <ac:spMkLst>
            <pc:docMk/>
            <pc:sldMk cId="3896878062" sldId="263"/>
            <ac:spMk id="6" creationId="{070B0C30-3857-59EF-C392-AEAE9167641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2977F-473D-462A-80C3-530C4D882B4C}" type="datetimeFigureOut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DE1DE-7A93-4CD6-86BD-3DE76C115D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307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26B382-EC6D-8039-6B2D-824525341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0AE82EB-72D4-730A-8B04-43A2A5FCAB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8F25A66-6EC2-A6EC-4699-4E401570A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2CEF2-76B6-4275-90FF-74DAF373CD3C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953F54-4340-6A3B-4069-BC65FBF9D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535368-6369-4B43-6822-F83B667DC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0498" y="6469563"/>
            <a:ext cx="2743200" cy="365125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ja-JP" dirty="0"/>
              <a:t>&lt;#/12&gt;</a:t>
            </a:r>
            <a:endParaRPr lang="ja-JP" alt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DC22CD-CDAB-6235-729A-72881B76587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233" y="6452961"/>
            <a:ext cx="12192000" cy="71438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sz="12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0769607-8A79-D6EB-01DF-52AB636C092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86" y="802454"/>
            <a:ext cx="12192000" cy="1524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ja-JP" altLang="ja-JP" sz="1200"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408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0341B6-638D-D877-B307-00657308D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7B16C95-F710-953E-8F93-3342EF31C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7102A-2868-AD48-F868-DE7B0BD64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38FB-CE18-417A-96C3-565FBC3FFA7D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E951F3-BF0D-5283-6479-AEE6BB4B2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DADDD6-14F5-40B0-B911-E6E6EF3E9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737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C8E9DED-4B00-CFE0-2969-FD682A2F76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D07F694-A2B5-26DD-E36D-D8C48D6173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7AFF53-85B4-7B4A-63C7-60B1A34A9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D4B17-8C06-447F-A363-B43CF53DFF1D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64BA58-D3F2-C326-6B56-41E33A1A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866E15-54AA-FF46-EA20-A56E8F47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25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BA3C71-BE65-6F92-A6FA-81C31C371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A7F5879-9D90-CEA9-4895-CF1172058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3DA9990-339A-76D4-9796-FDAA7CEE3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AAAA1-A0CB-4687-AAFB-2E9D0B8577A8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C06B86-F752-9C1F-87A1-F7C26237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D7BD333-C99C-9A3F-B831-C4E19F8D8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5284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CA22F1-D563-EC6C-F118-06839AB4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485F96-76F2-C105-504A-631114EFD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80FF9F5-E7B1-EF64-5533-53B05ACA7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7F736-F4DD-426D-B2E7-071E5B7C9210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E75EE17-2FC1-FEE6-A071-D3E7AA951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64C845-B913-FDD5-C750-72F48F830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111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1B54BB-67AD-A5B9-A5C6-291147952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F64AC1F-9DFC-1A62-4F99-2EE1054C19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5AED4AD-7765-C777-B50D-7642B32B5E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22C27C-0943-D278-E296-F684792B8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AA5C4-FEAC-492D-83C0-97F9978621E4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36C9651-C6AA-5AA1-AEC9-413331EDA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9086D2-EBC4-7F86-9696-C0AC8A4B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222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B77613-56D8-A97B-5F27-9D259C3FC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877D76-4E5D-657A-E129-FDBA72922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174F460-1651-CBA3-7E1B-524704E14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28FCE0B-91B4-55EC-4954-EB8F71F651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3EEF580-8E55-8620-58E2-B636ADF50F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5D424FE-2252-0BA0-6868-E5F7A477F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548A0-7EA1-4E1B-9B56-93075E0B7C55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E4ADD85-6C3D-A58E-DF05-4BA4CE4F0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B932185-F4B8-FFC4-7A42-702866BDE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5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850DB-C09F-FAA2-5079-D6E13815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F06234-5206-F5B9-5DF2-319C4B728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C1D10-F37D-4052-9D93-8AFEB4FC7A64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F80C499-152C-B5EF-D3BF-14BC7CFBA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5A1A26C-A1D3-A766-2DB4-57C6E63C9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01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BB39524-5582-929E-500C-56C8FB63C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9E5DF-3D6A-4617-B70F-D0F26CDC2972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56CF25-67C1-603B-516F-D6D9928B8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A123788-0807-6326-6F0A-F3AB3C7D7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30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B97ACF-2DAC-B1A3-052A-2EFB45455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F8EF6FB-00D5-87D0-1BD0-D4739FA33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9D57239-E1E8-C310-E94E-F38A4AA0FF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C00D7D-6743-FA45-5080-089606840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14F1-A002-4562-92BB-A7BAFCC46261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F5D631-0889-C18C-1FCC-6F38D9CE4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5B7D29-60F5-D849-7CCB-6B3E56B46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211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3DC1B3-CF8B-BC66-F44E-FA08D630F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08B7599-9C8B-708F-5E7C-78203CF70F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D2CC63-BDF4-319E-F514-C973E3CDB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2CC3775-4962-359A-306C-92E00EABA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92D89-064C-459E-873C-21395FF23B0A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4031A0D-9E52-1855-9368-D83854F15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CBC056-C419-9FF3-54A2-934CC5743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866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BE6189-BCC1-5C04-98B9-71E8508765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9DA80-A08A-49C5-A80C-5DB1C16D231D}" type="datetime1">
              <a:rPr kumimoji="1" lang="ja-JP" altLang="en-US" smtClean="0"/>
              <a:t>2024/1/9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9190DF-056C-D744-784F-C60ACF547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A9FDB1-F592-3777-BEEF-77BDE76974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2ACF3-8C07-48E2-A590-90FD2C2C82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66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FD0D205-0B6D-FBFA-0B2D-370D07DC0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508" y="1536681"/>
            <a:ext cx="11564983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9pPr>
          </a:lstStyle>
          <a:p>
            <a:pPr algn="ctr"/>
            <a:r>
              <a:rPr lang="en-US" altLang="ja-JP" sz="3600" b="1" u="sng" dirty="0">
                <a:latin typeface="Georgia" panose="02040502050405020303" pitchFamily="18" charset="0"/>
                <a:cs typeface="Times New Roman" panose="02020603050405020304" pitchFamily="18" charset="0"/>
              </a:rPr>
              <a:t>Status Report of </a:t>
            </a:r>
            <a:br>
              <a:rPr lang="en-US" altLang="ja-JP" sz="3600" b="1" u="sng" dirty="0">
                <a:latin typeface="Georgia" panose="02040502050405020303" pitchFamily="18" charset="0"/>
                <a:cs typeface="Times New Roman" panose="02020603050405020304" pitchFamily="18" charset="0"/>
              </a:rPr>
            </a:br>
            <a:r>
              <a:rPr lang="en-US" altLang="ja-JP" sz="3600" b="1" u="sng" dirty="0">
                <a:latin typeface="Georgia" panose="02040502050405020303" pitchFamily="18" charset="0"/>
                <a:cs typeface="Times New Roman" panose="02020603050405020304" pitchFamily="18" charset="0"/>
              </a:rPr>
              <a:t>the IWG on Automotive Life Cycle Assessment (A-LCA)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03DA1F-D0D8-2D6B-AB95-18BFA344A2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4387079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50" charset="-128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ja-JP" sz="2400" dirty="0">
                <a:latin typeface="Georgia" panose="02040502050405020303" pitchFamily="18" charset="0"/>
                <a:cs typeface="Times New Roman" panose="02020603050405020304" pitchFamily="18" charset="0"/>
              </a:rPr>
              <a:t>Prepared by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ja-JP" sz="2400" dirty="0">
                <a:latin typeface="Georgia" panose="02040502050405020303" pitchFamily="18" charset="0"/>
                <a:cs typeface="Times New Roman" panose="02020603050405020304" pitchFamily="18" charset="0"/>
              </a:rPr>
              <a:t>the A-LCA Informal Working Group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Font typeface="Wingdings" panose="05000000000000000000" pitchFamily="2" charset="2"/>
              <a:buNone/>
            </a:pPr>
            <a:endParaRPr lang="en-US" altLang="ja-JP" sz="2400" dirty="0">
              <a:latin typeface="Georgia" panose="02040502050405020303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070B0C30-3857-59EF-C392-AEAE916764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68938" y="-11113"/>
            <a:ext cx="38230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kumimoji="0" lang="en-GB" altLang="ja-JP" sz="1600" u="sng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Informal document No</a:t>
            </a:r>
            <a:r>
              <a:rPr kumimoji="0" lang="en-GB" altLang="ja-JP" sz="1600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. </a:t>
            </a:r>
            <a:r>
              <a:rPr kumimoji="0" lang="en-GB" altLang="ja-JP" sz="1600" b="1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GRPE-</a:t>
            </a:r>
            <a:r>
              <a:rPr kumimoji="0" lang="en-US" altLang="ja-JP" sz="1600" b="1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90</a:t>
            </a:r>
            <a:r>
              <a:rPr kumimoji="0" lang="en-GB" altLang="ja-JP" sz="1600" b="1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-31</a:t>
            </a:r>
            <a:endParaRPr kumimoji="0" lang="ja-JP" altLang="en-GB" sz="1600" b="1" dirty="0">
              <a:solidFill>
                <a:srgbClr val="FF0000"/>
              </a:solidFill>
              <a:latin typeface="Georgia" panose="02040502050405020303" pitchFamily="18" charset="0"/>
              <a:ea typeface="MS PGothic" pitchFamily="34" charset="-128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kumimoji="0" lang="en-GB" altLang="ja-JP" sz="1600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90</a:t>
            </a:r>
            <a:r>
              <a:rPr kumimoji="0" lang="en-GB" altLang="ja-JP" sz="1600" baseline="30000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th</a:t>
            </a:r>
            <a:r>
              <a:rPr kumimoji="0" lang="en-GB" altLang="ja-JP" sz="1600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 GRPE, 10 – 12 January 2024</a:t>
            </a:r>
          </a:p>
          <a:p>
            <a:pPr algn="r">
              <a:defRPr/>
            </a:pPr>
            <a:r>
              <a:rPr kumimoji="0" lang="en-GB" altLang="ja-JP" sz="1600" dirty="0">
                <a:latin typeface="Georgia" panose="02040502050405020303" pitchFamily="18" charset="0"/>
                <a:ea typeface="MS PGothic" pitchFamily="34" charset="-128"/>
                <a:cs typeface="Times New Roman" panose="02020603050405020304" pitchFamily="18" charset="0"/>
              </a:rPr>
              <a:t>Agenda item 14</a:t>
            </a:r>
          </a:p>
        </p:txBody>
      </p:sp>
    </p:spTree>
    <p:extLst>
      <p:ext uri="{BB962C8B-B14F-4D97-AF65-F5344CB8AC3E}">
        <p14:creationId xmlns:p14="http://schemas.microsoft.com/office/powerpoint/2010/main" val="389687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2BE1E4B7-4F7A-6A90-9EA6-FAB91815353B}"/>
              </a:ext>
            </a:extLst>
          </p:cNvPr>
          <p:cNvSpPr txBox="1">
            <a:spLocks/>
          </p:cNvSpPr>
          <p:nvPr/>
        </p:nvSpPr>
        <p:spPr>
          <a:xfrm>
            <a:off x="31786" y="121921"/>
            <a:ext cx="12160214" cy="63861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1.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Progress of the A-LCA IWG since 89</a:t>
            </a:r>
            <a:r>
              <a:rPr kumimoji="0" lang="en-US" sz="2800" b="0" i="0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th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 GRPE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BE6A8912-7313-53DD-FBA2-8E48009C8A22}"/>
              </a:ext>
            </a:extLst>
          </p:cNvPr>
          <p:cNvSpPr txBox="1">
            <a:spLocks/>
          </p:cNvSpPr>
          <p:nvPr/>
        </p:nvSpPr>
        <p:spPr>
          <a:xfrm>
            <a:off x="10765102" y="627943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1/7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0E27E1B9-581A-C085-192F-B0649A3951BC}"/>
              </a:ext>
            </a:extLst>
          </p:cNvPr>
          <p:cNvSpPr txBox="1">
            <a:spLocks/>
          </p:cNvSpPr>
          <p:nvPr/>
        </p:nvSpPr>
        <p:spPr>
          <a:xfrm>
            <a:off x="694388" y="4520071"/>
            <a:ext cx="11044766" cy="1970396"/>
          </a:xfrm>
          <a:prstGeom prst="rect">
            <a:avLst/>
          </a:prstGeom>
        </p:spPr>
        <p:txBody>
          <a:bodyPr vert="horz">
            <a:normAutofit fontScale="850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54125" marR="0" lvl="0" indent="-12541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None/>
              <a:tabLst>
                <a:tab pos="627063" algn="l"/>
              </a:tabLst>
              <a:defRPr/>
            </a:pPr>
            <a:r>
              <a:rPr lang="en-US" sz="2600" dirty="0">
                <a:latin typeface="Georgia"/>
              </a:rPr>
              <a:t>Held </a:t>
            </a:r>
            <a:r>
              <a:rPr lang="en-US" sz="3500" dirty="0">
                <a:latin typeface="Georgia"/>
              </a:rPr>
              <a:t>5</a:t>
            </a:r>
            <a:r>
              <a:rPr lang="en-US" sz="2600" dirty="0">
                <a:latin typeface="Georgia"/>
              </a:rPr>
              <a:t> IWG Meetings including one with conjunction to 90</a:t>
            </a:r>
            <a:r>
              <a:rPr lang="en-US" sz="2600" baseline="30000" dirty="0">
                <a:latin typeface="Georgia"/>
              </a:rPr>
              <a:t>th</a:t>
            </a:r>
            <a:r>
              <a:rPr lang="en-US" sz="2600" dirty="0">
                <a:latin typeface="Georgia"/>
              </a:rPr>
              <a:t> GRPE session</a:t>
            </a:r>
          </a:p>
          <a:p>
            <a:pPr marL="1254125" marR="0" lvl="0" indent="-1254125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>
                <a:tab pos="627063" algn="l"/>
              </a:tabLst>
              <a:defRPr/>
            </a:pPr>
            <a:r>
              <a:rPr lang="en-US" sz="2600" i="1" dirty="0">
                <a:solidFill>
                  <a:srgbClr val="0099FF"/>
                </a:solidFill>
                <a:latin typeface="Georgia"/>
              </a:rPr>
              <a:t>&lt;OUTCOMES&gt;</a:t>
            </a:r>
          </a:p>
          <a:p>
            <a:pPr marR="0" lvl="0" defTabSz="914400" rtl="0" eaLnBrk="1" fontAlgn="auto" latinLnBrk="0" hangingPunct="1">
              <a:lnSpc>
                <a:spcPts val="24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  <a:tabLst>
                <a:tab pos="627063" algn="l"/>
              </a:tabLst>
              <a:defRPr/>
            </a:pPr>
            <a:r>
              <a:rPr lang="en-US" sz="2600" dirty="0">
                <a:latin typeface="Georgia"/>
              </a:rPr>
              <a:t>Successfully started the subgroup activities with constructive contribution by member and with excellent leadership by leaders</a:t>
            </a:r>
          </a:p>
          <a:p>
            <a:pPr marR="0" lvl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ü"/>
              <a:tabLst>
                <a:tab pos="627063" algn="l"/>
              </a:tabLst>
              <a:defRPr/>
            </a:pPr>
            <a:r>
              <a:rPr lang="en-US" sz="2600" dirty="0">
                <a:latin typeface="Georgia"/>
              </a:rPr>
              <a:t>Intensive discussion </a:t>
            </a:r>
            <a:r>
              <a:rPr lang="en-US" altLang="ja-JP" sz="2600" dirty="0">
                <a:latin typeface="Georgia"/>
              </a:rPr>
              <a:t>on “Level Concept” and “Overarching Aspects” </a:t>
            </a:r>
            <a:r>
              <a:rPr lang="en-US" sz="2600" dirty="0">
                <a:latin typeface="Georgia"/>
              </a:rPr>
              <a:t>is on going</a:t>
            </a:r>
          </a:p>
        </p:txBody>
      </p:sp>
      <p:sp>
        <p:nvSpPr>
          <p:cNvPr id="3" name="Content Placeholder 4">
            <a:extLst>
              <a:ext uri="{FF2B5EF4-FFF2-40B4-BE49-F238E27FC236}">
                <a16:creationId xmlns:a16="http://schemas.microsoft.com/office/drawing/2014/main" id="{847BD0A2-D573-1696-0C23-FBDAEBB2FE4E}"/>
              </a:ext>
            </a:extLst>
          </p:cNvPr>
          <p:cNvSpPr txBox="1">
            <a:spLocks/>
          </p:cNvSpPr>
          <p:nvPr/>
        </p:nvSpPr>
        <p:spPr>
          <a:xfrm>
            <a:off x="382523" y="807000"/>
            <a:ext cx="2944152" cy="5205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8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Overall schedule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7" name="表 3">
            <a:extLst>
              <a:ext uri="{FF2B5EF4-FFF2-40B4-BE49-F238E27FC236}">
                <a16:creationId xmlns:a16="http://schemas.microsoft.com/office/drawing/2014/main" id="{012D8E72-A78C-07D1-6AD0-D543F0272C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883190"/>
              </p:ext>
            </p:extLst>
          </p:nvPr>
        </p:nvGraphicFramePr>
        <p:xfrm>
          <a:off x="694388" y="1373993"/>
          <a:ext cx="10504836" cy="2438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478">
                  <a:extLst>
                    <a:ext uri="{9D8B030D-6E8A-4147-A177-3AD203B41FA5}">
                      <a16:colId xmlns:a16="http://schemas.microsoft.com/office/drawing/2014/main" val="794029993"/>
                    </a:ext>
                  </a:extLst>
                </a:gridCol>
                <a:gridCol w="2333428">
                  <a:extLst>
                    <a:ext uri="{9D8B030D-6E8A-4147-A177-3AD203B41FA5}">
                      <a16:colId xmlns:a16="http://schemas.microsoft.com/office/drawing/2014/main" val="427521606"/>
                    </a:ext>
                  </a:extLst>
                </a:gridCol>
                <a:gridCol w="729256">
                  <a:extLst>
                    <a:ext uri="{9D8B030D-6E8A-4147-A177-3AD203B41FA5}">
                      <a16:colId xmlns:a16="http://schemas.microsoft.com/office/drawing/2014/main" val="1854978529"/>
                    </a:ext>
                  </a:extLst>
                </a:gridCol>
                <a:gridCol w="394150">
                  <a:extLst>
                    <a:ext uri="{9D8B030D-6E8A-4147-A177-3AD203B41FA5}">
                      <a16:colId xmlns:a16="http://schemas.microsoft.com/office/drawing/2014/main" val="1175594109"/>
                    </a:ext>
                  </a:extLst>
                </a:gridCol>
                <a:gridCol w="496389">
                  <a:extLst>
                    <a:ext uri="{9D8B030D-6E8A-4147-A177-3AD203B41FA5}">
                      <a16:colId xmlns:a16="http://schemas.microsoft.com/office/drawing/2014/main" val="2232214430"/>
                    </a:ext>
                  </a:extLst>
                </a:gridCol>
                <a:gridCol w="743960">
                  <a:extLst>
                    <a:ext uri="{9D8B030D-6E8A-4147-A177-3AD203B41FA5}">
                      <a16:colId xmlns:a16="http://schemas.microsoft.com/office/drawing/2014/main" val="2254516586"/>
                    </a:ext>
                  </a:extLst>
                </a:gridCol>
                <a:gridCol w="1004568">
                  <a:extLst>
                    <a:ext uri="{9D8B030D-6E8A-4147-A177-3AD203B41FA5}">
                      <a16:colId xmlns:a16="http://schemas.microsoft.com/office/drawing/2014/main" val="237052239"/>
                    </a:ext>
                  </a:extLst>
                </a:gridCol>
                <a:gridCol w="1264638">
                  <a:extLst>
                    <a:ext uri="{9D8B030D-6E8A-4147-A177-3AD203B41FA5}">
                      <a16:colId xmlns:a16="http://schemas.microsoft.com/office/drawing/2014/main" val="274190173"/>
                    </a:ext>
                  </a:extLst>
                </a:gridCol>
                <a:gridCol w="1210491">
                  <a:extLst>
                    <a:ext uri="{9D8B030D-6E8A-4147-A177-3AD203B41FA5}">
                      <a16:colId xmlns:a16="http://schemas.microsoft.com/office/drawing/2014/main" val="971392012"/>
                    </a:ext>
                  </a:extLst>
                </a:gridCol>
                <a:gridCol w="656326">
                  <a:extLst>
                    <a:ext uri="{9D8B030D-6E8A-4147-A177-3AD203B41FA5}">
                      <a16:colId xmlns:a16="http://schemas.microsoft.com/office/drawing/2014/main" val="3907037079"/>
                    </a:ext>
                  </a:extLst>
                </a:gridCol>
                <a:gridCol w="506997">
                  <a:extLst>
                    <a:ext uri="{9D8B030D-6E8A-4147-A177-3AD203B41FA5}">
                      <a16:colId xmlns:a16="http://schemas.microsoft.com/office/drawing/2014/main" val="220439878"/>
                    </a:ext>
                  </a:extLst>
                </a:gridCol>
                <a:gridCol w="902155">
                  <a:extLst>
                    <a:ext uri="{9D8B030D-6E8A-4147-A177-3AD203B41FA5}">
                      <a16:colId xmlns:a16="http://schemas.microsoft.com/office/drawing/2014/main" val="2950567903"/>
                    </a:ext>
                  </a:extLst>
                </a:gridCol>
              </a:tblGrid>
              <a:tr h="277949"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2022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2023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2024</a:t>
                      </a:r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2025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655012"/>
                  </a:ext>
                </a:extLst>
              </a:tr>
              <a:tr h="305030">
                <a:tc rowSpan="2" grid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GRPE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86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th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</a:t>
                      </a: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87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th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  88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th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</a:t>
                      </a: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89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th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90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th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91st </a:t>
                      </a:r>
                      <a:endParaRPr kumimoji="1" lang="ja-JP" altLang="en-US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92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nd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</a:t>
                      </a: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93</a:t>
                      </a:r>
                      <a:r>
                        <a:rPr kumimoji="1" lang="en-US" altLang="ja-JP" sz="1400" baseline="30000" dirty="0">
                          <a:latin typeface="Georgia" panose="02040502050405020303" pitchFamily="18" charset="0"/>
                        </a:rPr>
                        <a:t>rd</a:t>
                      </a:r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 </a:t>
                      </a: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960300"/>
                  </a:ext>
                </a:extLst>
              </a:tr>
              <a:tr h="203749">
                <a:tc gridSpan="2" vMerge="1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Workshop</a:t>
                      </a: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>
                          <a:latin typeface="Georgia" panose="02040502050405020303" pitchFamily="18" charset="0"/>
                        </a:rPr>
                        <a:t>  </a:t>
                      </a:r>
                      <a:endParaRPr kumimoji="1" lang="ja-JP" altLang="en-US" sz="12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120837"/>
                  </a:ext>
                </a:extLst>
              </a:tr>
              <a:tr h="262446">
                <a:tc grid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A-LCA IWG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834006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Overarching aspects</a:t>
                      </a: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gradFill>
                      <a:gsLst>
                        <a:gs pos="0">
                          <a:schemeClr val="bg1">
                            <a:lumMod val="85000"/>
                          </a:schemeClr>
                        </a:gs>
                        <a:gs pos="39000">
                          <a:srgbClr val="99FF66"/>
                        </a:gs>
                      </a:gsLst>
                      <a:lin ang="10800000" scaled="1"/>
                    </a:gra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41893"/>
                  </a:ext>
                </a:extLst>
              </a:tr>
              <a:tr h="264002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Develop methodologies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rgbClr val="99FF66"/>
                        </a:gs>
                        <a:gs pos="99000">
                          <a:schemeClr val="bg1">
                            <a:lumMod val="85000"/>
                          </a:schemeClr>
                        </a:gs>
                      </a:gsLst>
                      <a:lin ang="10800000" scaled="1"/>
                      <a:tileRect/>
                    </a:gra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8200849"/>
                  </a:ext>
                </a:extLst>
              </a:tr>
              <a:tr h="21175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Drafting </a:t>
                      </a: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99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180120"/>
                  </a:ext>
                </a:extLst>
              </a:tr>
            </a:tbl>
          </a:graphicData>
        </a:graphic>
      </p:graphicFrame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960C7B20-B418-A62E-653F-50E8E58C015C}"/>
              </a:ext>
            </a:extLst>
          </p:cNvPr>
          <p:cNvSpPr/>
          <p:nvPr/>
        </p:nvSpPr>
        <p:spPr>
          <a:xfrm>
            <a:off x="8953500" y="1919962"/>
            <a:ext cx="227240" cy="1691096"/>
          </a:xfrm>
          <a:custGeom>
            <a:avLst/>
            <a:gdLst>
              <a:gd name="connsiteX0" fmla="*/ 0 w 269966"/>
              <a:gd name="connsiteY0" fmla="*/ 1837508 h 1837508"/>
              <a:gd name="connsiteX1" fmla="*/ 0 w 269966"/>
              <a:gd name="connsiteY1" fmla="*/ 0 h 1837508"/>
              <a:gd name="connsiteX2" fmla="*/ 269966 w 269966"/>
              <a:gd name="connsiteY2" fmla="*/ 0 h 1837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966" h="1837508">
                <a:moveTo>
                  <a:pt x="0" y="1837508"/>
                </a:moveTo>
                <a:lnTo>
                  <a:pt x="0" y="0"/>
                </a:lnTo>
                <a:lnTo>
                  <a:pt x="269966" y="0"/>
                </a:lnTo>
              </a:path>
            </a:pathLst>
          </a:custGeom>
          <a:noFill/>
          <a:ln w="19050">
            <a:solidFill>
              <a:srgbClr val="7030A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リーフォーム: 図形 12">
            <a:extLst>
              <a:ext uri="{FF2B5EF4-FFF2-40B4-BE49-F238E27FC236}">
                <a16:creationId xmlns:a16="http://schemas.microsoft.com/office/drawing/2014/main" id="{5045426F-A6EA-329C-EC43-0B04AE4DC8F0}"/>
              </a:ext>
            </a:extLst>
          </p:cNvPr>
          <p:cNvSpPr/>
          <p:nvPr/>
        </p:nvSpPr>
        <p:spPr>
          <a:xfrm>
            <a:off x="10085886" y="1918651"/>
            <a:ext cx="227240" cy="1691096"/>
          </a:xfrm>
          <a:custGeom>
            <a:avLst/>
            <a:gdLst>
              <a:gd name="connsiteX0" fmla="*/ 0 w 269966"/>
              <a:gd name="connsiteY0" fmla="*/ 1837508 h 1837508"/>
              <a:gd name="connsiteX1" fmla="*/ 0 w 269966"/>
              <a:gd name="connsiteY1" fmla="*/ 0 h 1837508"/>
              <a:gd name="connsiteX2" fmla="*/ 269966 w 269966"/>
              <a:gd name="connsiteY2" fmla="*/ 0 h 18375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9966" h="1837508">
                <a:moveTo>
                  <a:pt x="0" y="1837508"/>
                </a:moveTo>
                <a:lnTo>
                  <a:pt x="0" y="0"/>
                </a:lnTo>
                <a:lnTo>
                  <a:pt x="269966" y="0"/>
                </a:lnTo>
              </a:path>
            </a:pathLst>
          </a:custGeom>
          <a:noFill/>
          <a:ln w="19050">
            <a:solidFill>
              <a:srgbClr val="7030A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FCE4AB48-2CA2-7CCB-AABF-912C53775700}"/>
              </a:ext>
            </a:extLst>
          </p:cNvPr>
          <p:cNvSpPr txBox="1">
            <a:spLocks/>
          </p:cNvSpPr>
          <p:nvPr/>
        </p:nvSpPr>
        <p:spPr>
          <a:xfrm rot="16200000">
            <a:off x="7955829" y="2570845"/>
            <a:ext cx="1854926" cy="38670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1200" b="1" dirty="0">
                <a:latin typeface="Georgia"/>
              </a:rPr>
              <a:t>Informal Documents</a:t>
            </a:r>
            <a:endParaRPr kumimoji="0" lang="en-US" altLang="ja-JP" sz="1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049E94CC-2F28-49E4-9BAF-8D5D64689E08}"/>
              </a:ext>
            </a:extLst>
          </p:cNvPr>
          <p:cNvSpPr txBox="1">
            <a:spLocks/>
          </p:cNvSpPr>
          <p:nvPr/>
        </p:nvSpPr>
        <p:spPr>
          <a:xfrm rot="16200000">
            <a:off x="9083793" y="2551794"/>
            <a:ext cx="1854926" cy="38670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1200" b="1" dirty="0">
                <a:latin typeface="Georgia"/>
              </a:rPr>
              <a:t>Working Documents</a:t>
            </a:r>
            <a:endParaRPr kumimoji="0" lang="en-US" altLang="ja-JP" sz="12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7" name="星: 5 pt 16">
            <a:extLst>
              <a:ext uri="{FF2B5EF4-FFF2-40B4-BE49-F238E27FC236}">
                <a16:creationId xmlns:a16="http://schemas.microsoft.com/office/drawing/2014/main" id="{825F5BD6-6648-A257-022B-04D977CDF177}"/>
              </a:ext>
            </a:extLst>
          </p:cNvPr>
          <p:cNvSpPr/>
          <p:nvPr/>
        </p:nvSpPr>
        <p:spPr>
          <a:xfrm>
            <a:off x="3890056" y="2407288"/>
            <a:ext cx="238125" cy="239100"/>
          </a:xfrm>
          <a:prstGeom prst="star5">
            <a:avLst/>
          </a:prstGeom>
          <a:solidFill>
            <a:schemeClr val="bg1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Content Placeholder 4">
            <a:extLst>
              <a:ext uri="{FF2B5EF4-FFF2-40B4-BE49-F238E27FC236}">
                <a16:creationId xmlns:a16="http://schemas.microsoft.com/office/drawing/2014/main" id="{5CF3FA7E-9B25-2996-723A-AA45DC141434}"/>
              </a:ext>
            </a:extLst>
          </p:cNvPr>
          <p:cNvSpPr txBox="1">
            <a:spLocks/>
          </p:cNvSpPr>
          <p:nvPr/>
        </p:nvSpPr>
        <p:spPr>
          <a:xfrm>
            <a:off x="4089404" y="2401272"/>
            <a:ext cx="3390692" cy="35340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1400" b="1" dirty="0">
                <a:latin typeface="Georgia"/>
              </a:rPr>
              <a:t>1</a:t>
            </a:r>
            <a:r>
              <a:rPr lang="en-US" altLang="ja-JP" sz="1400" b="1" baseline="30000" dirty="0">
                <a:latin typeface="Georgia"/>
              </a:rPr>
              <a:t>st</a:t>
            </a:r>
            <a:r>
              <a:rPr lang="en-US" altLang="ja-JP" sz="1400" b="1" dirty="0">
                <a:latin typeface="Georgia"/>
              </a:rPr>
              <a:t> IWG Meeting @ Okinawa/Japan</a:t>
            </a:r>
            <a:endParaRPr kumimoji="0" lang="en-US" altLang="ja-JP" sz="1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9" name="星: 5 pt 18">
            <a:extLst>
              <a:ext uri="{FF2B5EF4-FFF2-40B4-BE49-F238E27FC236}">
                <a16:creationId xmlns:a16="http://schemas.microsoft.com/office/drawing/2014/main" id="{C921464B-F89E-0B9F-FDEF-30B0F999C691}"/>
              </a:ext>
            </a:extLst>
          </p:cNvPr>
          <p:cNvSpPr/>
          <p:nvPr/>
        </p:nvSpPr>
        <p:spPr>
          <a:xfrm>
            <a:off x="4419600" y="2038458"/>
            <a:ext cx="238125" cy="239100"/>
          </a:xfrm>
          <a:prstGeom prst="star5">
            <a:avLst/>
          </a:prstGeom>
          <a:solidFill>
            <a:schemeClr val="bg1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Content Placeholder 4">
            <a:extLst>
              <a:ext uri="{FF2B5EF4-FFF2-40B4-BE49-F238E27FC236}">
                <a16:creationId xmlns:a16="http://schemas.microsoft.com/office/drawing/2014/main" id="{80456301-5953-7C27-2B46-1F9805D3338A}"/>
              </a:ext>
            </a:extLst>
          </p:cNvPr>
          <p:cNvSpPr txBox="1">
            <a:spLocks/>
          </p:cNvSpPr>
          <p:nvPr/>
        </p:nvSpPr>
        <p:spPr>
          <a:xfrm>
            <a:off x="4639820" y="2024449"/>
            <a:ext cx="3191604" cy="353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1400" b="1" dirty="0">
                <a:latin typeface="Georgia"/>
              </a:rPr>
              <a:t>Approved Terms of Reference</a:t>
            </a:r>
            <a:endParaRPr kumimoji="0" lang="en-US" altLang="ja-JP" sz="1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1" name="矢印: 下 20">
            <a:extLst>
              <a:ext uri="{FF2B5EF4-FFF2-40B4-BE49-F238E27FC236}">
                <a16:creationId xmlns:a16="http://schemas.microsoft.com/office/drawing/2014/main" id="{BAE331C0-4EC6-C5DA-7DEA-20AED56BA76C}"/>
              </a:ext>
            </a:extLst>
          </p:cNvPr>
          <p:cNvSpPr/>
          <p:nvPr/>
        </p:nvSpPr>
        <p:spPr>
          <a:xfrm>
            <a:off x="5545577" y="3866079"/>
            <a:ext cx="1640541" cy="664505"/>
          </a:xfrm>
          <a:prstGeom prst="downArrow">
            <a:avLst>
              <a:gd name="adj1" fmla="val 70208"/>
              <a:gd name="adj2" fmla="val 50000"/>
            </a:avLst>
          </a:prstGeom>
          <a:solidFill>
            <a:schemeClr val="bg1"/>
          </a:solidFill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22" name="Content Placeholder 4">
            <a:extLst>
              <a:ext uri="{FF2B5EF4-FFF2-40B4-BE49-F238E27FC236}">
                <a16:creationId xmlns:a16="http://schemas.microsoft.com/office/drawing/2014/main" id="{3001FA66-E0D7-EBAC-D901-25D463063670}"/>
              </a:ext>
            </a:extLst>
          </p:cNvPr>
          <p:cNvSpPr txBox="1">
            <a:spLocks/>
          </p:cNvSpPr>
          <p:nvPr/>
        </p:nvSpPr>
        <p:spPr>
          <a:xfrm>
            <a:off x="382523" y="3944460"/>
            <a:ext cx="2944152" cy="52057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8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Progress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endParaRPr kumimoji="0" lang="en-US" altLang="ja-JP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5289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ホームベース 14">
            <a:extLst>
              <a:ext uri="{FF2B5EF4-FFF2-40B4-BE49-F238E27FC236}">
                <a16:creationId xmlns:a16="http://schemas.microsoft.com/office/drawing/2014/main" id="{25E3F260-18EE-C566-06D4-A2E242411CAB}"/>
              </a:ext>
            </a:extLst>
          </p:cNvPr>
          <p:cNvSpPr/>
          <p:nvPr/>
        </p:nvSpPr>
        <p:spPr>
          <a:xfrm>
            <a:off x="655543" y="979934"/>
            <a:ext cx="10998012" cy="5400005"/>
          </a:xfrm>
          <a:prstGeom prst="homePlate">
            <a:avLst>
              <a:gd name="adj" fmla="val 0"/>
            </a:avLst>
          </a:prstGeom>
          <a:solidFill>
            <a:srgbClr val="CCFFF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b="1" dirty="0">
              <a:solidFill>
                <a:srgbClr val="7030A0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6B10E8D1-F17E-2790-97BB-62FD93448405}"/>
              </a:ext>
            </a:extLst>
          </p:cNvPr>
          <p:cNvSpPr/>
          <p:nvPr/>
        </p:nvSpPr>
        <p:spPr>
          <a:xfrm>
            <a:off x="779927" y="5085306"/>
            <a:ext cx="10702738" cy="1191790"/>
          </a:xfrm>
          <a:prstGeom prst="roundRect">
            <a:avLst>
              <a:gd name="adj" fmla="val 437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B8962B8-DE24-7880-AD5C-66159A8474B9}"/>
              </a:ext>
            </a:extLst>
          </p:cNvPr>
          <p:cNvSpPr/>
          <p:nvPr/>
        </p:nvSpPr>
        <p:spPr>
          <a:xfrm>
            <a:off x="779927" y="2325202"/>
            <a:ext cx="10702738" cy="2660692"/>
          </a:xfrm>
          <a:prstGeom prst="roundRect">
            <a:avLst>
              <a:gd name="adj" fmla="val 437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9A29006-F8B2-4082-B4F5-3EB286A44633}"/>
              </a:ext>
            </a:extLst>
          </p:cNvPr>
          <p:cNvSpPr txBox="1">
            <a:spLocks/>
          </p:cNvSpPr>
          <p:nvPr/>
        </p:nvSpPr>
        <p:spPr>
          <a:xfrm>
            <a:off x="31786" y="121921"/>
            <a:ext cx="12160214" cy="63861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2.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A-LCA Working </a:t>
            </a: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Organisation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5BBC1F-A470-2E0E-873D-AA94F525DD90}"/>
              </a:ext>
            </a:extLst>
          </p:cNvPr>
          <p:cNvSpPr txBox="1">
            <a:spLocks/>
          </p:cNvSpPr>
          <p:nvPr/>
        </p:nvSpPr>
        <p:spPr>
          <a:xfrm>
            <a:off x="10737087" y="622228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2/7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" name="山形 28">
            <a:extLst>
              <a:ext uri="{FF2B5EF4-FFF2-40B4-BE49-F238E27FC236}">
                <a16:creationId xmlns:a16="http://schemas.microsoft.com/office/drawing/2014/main" id="{BB490ABE-AC66-BBFB-F68B-AEC46BF09529}"/>
              </a:ext>
            </a:extLst>
          </p:cNvPr>
          <p:cNvSpPr/>
          <p:nvPr/>
        </p:nvSpPr>
        <p:spPr>
          <a:xfrm>
            <a:off x="3547867" y="2416455"/>
            <a:ext cx="2753941" cy="1402315"/>
          </a:xfrm>
          <a:prstGeom prst="chevron">
            <a:avLst>
              <a:gd name="adj" fmla="val 20699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Production</a:t>
            </a:r>
          </a:p>
          <a:p>
            <a:pPr algn="ctr"/>
            <a:endParaRPr lang="en-US" altLang="ja-JP" b="1" u="sng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     responsible to SG3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led by Korea, China,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OICA and CLEPA</a:t>
            </a:r>
            <a:endParaRPr kumimoji="1" lang="ja-JP" altLang="en-US" b="1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6" name="ホームベース 14">
            <a:extLst>
              <a:ext uri="{FF2B5EF4-FFF2-40B4-BE49-F238E27FC236}">
                <a16:creationId xmlns:a16="http://schemas.microsoft.com/office/drawing/2014/main" id="{A12360FE-E53E-13C0-AD86-B11497806B3E}"/>
              </a:ext>
            </a:extLst>
          </p:cNvPr>
          <p:cNvSpPr/>
          <p:nvPr/>
        </p:nvSpPr>
        <p:spPr>
          <a:xfrm>
            <a:off x="1298759" y="2416456"/>
            <a:ext cx="2461633" cy="1417123"/>
          </a:xfrm>
          <a:prstGeom prst="homePlate">
            <a:avLst>
              <a:gd name="adj" fmla="val 20829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Material</a:t>
            </a:r>
          </a:p>
          <a:p>
            <a:pPr algn="ctr"/>
            <a:r>
              <a:rPr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Acquisition</a:t>
            </a: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responsible to SG2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led by Japan</a:t>
            </a:r>
            <a:endParaRPr lang="ja-JP" altLang="en-US" b="1" dirty="0">
              <a:solidFill>
                <a:srgbClr val="66FF33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  <a:p>
            <a:pPr algn="ctr"/>
            <a:endParaRPr lang="ja-JP" altLang="en-US" b="1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7" name="山形 32">
            <a:extLst>
              <a:ext uri="{FF2B5EF4-FFF2-40B4-BE49-F238E27FC236}">
                <a16:creationId xmlns:a16="http://schemas.microsoft.com/office/drawing/2014/main" id="{998BA4F3-4F7C-D4DE-8A8A-594A0FD9CEDC}"/>
              </a:ext>
            </a:extLst>
          </p:cNvPr>
          <p:cNvSpPr/>
          <p:nvPr/>
        </p:nvSpPr>
        <p:spPr>
          <a:xfrm>
            <a:off x="6093880" y="2397427"/>
            <a:ext cx="2753941" cy="1417123"/>
          </a:xfrm>
          <a:prstGeom prst="chevron">
            <a:avLst>
              <a:gd name="adj" fmla="val 20675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Use </a:t>
            </a:r>
            <a:r>
              <a:rPr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Stage</a:t>
            </a:r>
          </a:p>
          <a:p>
            <a:pPr algn="ctr"/>
            <a:endParaRPr lang="en-US" altLang="ja-JP" b="1" u="sng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     responsible to SG4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led by EC,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OICA and AVERE</a:t>
            </a:r>
            <a:endParaRPr lang="ja-JP" altLang="en-US" b="1" dirty="0">
              <a:solidFill>
                <a:srgbClr val="66FF33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8" name="山形 33">
            <a:extLst>
              <a:ext uri="{FF2B5EF4-FFF2-40B4-BE49-F238E27FC236}">
                <a16:creationId xmlns:a16="http://schemas.microsoft.com/office/drawing/2014/main" id="{F218AB53-39A3-D53E-84AD-93A2D1ECB6DC}"/>
              </a:ext>
            </a:extLst>
          </p:cNvPr>
          <p:cNvSpPr/>
          <p:nvPr/>
        </p:nvSpPr>
        <p:spPr>
          <a:xfrm>
            <a:off x="8626587" y="2393259"/>
            <a:ext cx="2753941" cy="1417123"/>
          </a:xfrm>
          <a:prstGeom prst="chevron">
            <a:avLst>
              <a:gd name="adj" fmla="val 21785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End of Life</a:t>
            </a:r>
          </a:p>
          <a:p>
            <a:pPr algn="ctr"/>
            <a:endParaRPr lang="en-US" altLang="ja-JP" b="1" u="sng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     responsible to SG5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 led by China/Japan</a:t>
            </a:r>
            <a:endParaRPr lang="ja-JP" altLang="en-US" b="1" dirty="0">
              <a:solidFill>
                <a:srgbClr val="66FF33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  <a:p>
            <a:pPr algn="ctr"/>
            <a:endParaRPr kumimoji="1" lang="ja-JP" altLang="en-US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13" name="ホームベース 14">
            <a:extLst>
              <a:ext uri="{FF2B5EF4-FFF2-40B4-BE49-F238E27FC236}">
                <a16:creationId xmlns:a16="http://schemas.microsoft.com/office/drawing/2014/main" id="{1F30F625-C951-518F-D968-248BD74CCAC5}"/>
              </a:ext>
            </a:extLst>
          </p:cNvPr>
          <p:cNvSpPr/>
          <p:nvPr/>
        </p:nvSpPr>
        <p:spPr>
          <a:xfrm>
            <a:off x="1298760" y="3961727"/>
            <a:ext cx="10081765" cy="928170"/>
          </a:xfrm>
          <a:prstGeom prst="homePlate">
            <a:avLst>
              <a:gd name="adj" fmla="val 0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Fuel &amp; Energy</a:t>
            </a: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responsible to SG6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led by Japan/AVERE</a:t>
            </a:r>
            <a:endParaRPr lang="ja-JP" altLang="en-US" b="1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14" name="ホームベース 14">
            <a:extLst>
              <a:ext uri="{FF2B5EF4-FFF2-40B4-BE49-F238E27FC236}">
                <a16:creationId xmlns:a16="http://schemas.microsoft.com/office/drawing/2014/main" id="{E0F28914-9961-3C63-6DD6-F21C340BCB43}"/>
              </a:ext>
            </a:extLst>
          </p:cNvPr>
          <p:cNvSpPr/>
          <p:nvPr/>
        </p:nvSpPr>
        <p:spPr>
          <a:xfrm>
            <a:off x="1298758" y="5205276"/>
            <a:ext cx="10081765" cy="928170"/>
          </a:xfrm>
          <a:prstGeom prst="homePlate">
            <a:avLst>
              <a:gd name="adj" fmla="val 0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Drafting</a:t>
            </a: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responsible to SG7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led by tbd</a:t>
            </a:r>
            <a:endParaRPr lang="ja-JP" altLang="en-US" b="1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A9E86D8-27A4-3FA0-7341-DB25AF20124B}"/>
              </a:ext>
            </a:extLst>
          </p:cNvPr>
          <p:cNvSpPr txBox="1"/>
          <p:nvPr/>
        </p:nvSpPr>
        <p:spPr>
          <a:xfrm rot="16200000">
            <a:off x="240233" y="3432023"/>
            <a:ext cx="16017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i="1" dirty="0">
                <a:latin typeface="Georgia" panose="02040502050405020303" pitchFamily="18" charset="0"/>
              </a:rPr>
              <a:t>Develop</a:t>
            </a:r>
          </a:p>
          <a:p>
            <a:pPr algn="ctr"/>
            <a:r>
              <a:rPr lang="en-US" altLang="ja-JP" sz="1600" b="1" i="1" dirty="0">
                <a:latin typeface="Georgia" panose="02040502050405020303" pitchFamily="18" charset="0"/>
              </a:rPr>
              <a:t>Methodology</a:t>
            </a:r>
            <a:endParaRPr kumimoji="1" lang="ja-JP" altLang="en-US" sz="1600" b="1" i="1" dirty="0">
              <a:latin typeface="Georgia" panose="02040502050405020303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35C6BA7-AE06-6341-400E-D29956B2B838}"/>
              </a:ext>
            </a:extLst>
          </p:cNvPr>
          <p:cNvSpPr txBox="1"/>
          <p:nvPr/>
        </p:nvSpPr>
        <p:spPr>
          <a:xfrm rot="16200000">
            <a:off x="350058" y="5395416"/>
            <a:ext cx="1342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i="1" dirty="0">
                <a:latin typeface="Georgia" panose="02040502050405020303" pitchFamily="18" charset="0"/>
              </a:rPr>
              <a:t>Develop</a:t>
            </a:r>
          </a:p>
          <a:p>
            <a:pPr algn="ctr"/>
            <a:r>
              <a:rPr lang="en-US" altLang="ja-JP" sz="1600" b="1" i="1" dirty="0">
                <a:latin typeface="Georgia" panose="02040502050405020303" pitchFamily="18" charset="0"/>
              </a:rPr>
              <a:t>Resolution</a:t>
            </a:r>
            <a:endParaRPr kumimoji="1" lang="ja-JP" altLang="en-US" sz="1600" b="1" i="1" dirty="0">
              <a:latin typeface="Georgia" panose="02040502050405020303" pitchFamily="18" charset="0"/>
            </a:endParaRPr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EDF3CE74-2354-FF7F-308D-F13D85DC7A21}"/>
              </a:ext>
            </a:extLst>
          </p:cNvPr>
          <p:cNvSpPr/>
          <p:nvPr/>
        </p:nvSpPr>
        <p:spPr>
          <a:xfrm>
            <a:off x="779927" y="1076568"/>
            <a:ext cx="10702738" cy="1166909"/>
          </a:xfrm>
          <a:prstGeom prst="roundRect">
            <a:avLst>
              <a:gd name="adj" fmla="val 4371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ホームベース 14">
            <a:extLst>
              <a:ext uri="{FF2B5EF4-FFF2-40B4-BE49-F238E27FC236}">
                <a16:creationId xmlns:a16="http://schemas.microsoft.com/office/drawing/2014/main" id="{A56D1A40-C3C1-E0A6-8F07-18D38B01E62C}"/>
              </a:ext>
            </a:extLst>
          </p:cNvPr>
          <p:cNvSpPr/>
          <p:nvPr/>
        </p:nvSpPr>
        <p:spPr>
          <a:xfrm>
            <a:off x="1298758" y="1171657"/>
            <a:ext cx="10081765" cy="1002200"/>
          </a:xfrm>
          <a:prstGeom prst="homePlate">
            <a:avLst>
              <a:gd name="adj" fmla="val 0"/>
            </a:avLst>
          </a:prstGeom>
          <a:solidFill>
            <a:srgbClr val="0070C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2400" b="1" u="sng" dirty="0">
                <a:solidFill>
                  <a:schemeClr val="bg1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Manage consistency of each SG and Take care of Common Areas</a:t>
            </a:r>
          </a:p>
          <a:p>
            <a:pPr algn="ctr"/>
            <a:r>
              <a:rPr lang="en-US" altLang="ja-JP" b="1" dirty="0">
                <a:solidFill>
                  <a:srgbClr val="FFFF00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responsible to SG1</a:t>
            </a:r>
          </a:p>
          <a:p>
            <a:pPr algn="ctr"/>
            <a:r>
              <a:rPr lang="en-US" altLang="ja-JP" b="1" dirty="0">
                <a:solidFill>
                  <a:srgbClr val="66FF33"/>
                </a:solidFill>
                <a:latin typeface="Georgia" panose="02040502050405020303" pitchFamily="18" charset="0"/>
                <a:ea typeface="メイリオ" panose="020B0604030504040204" pitchFamily="50" charset="-128"/>
              </a:rPr>
              <a:t>led by Leading Team and SG Leaders</a:t>
            </a:r>
            <a:endParaRPr lang="ja-JP" altLang="en-US" b="1" dirty="0">
              <a:solidFill>
                <a:schemeClr val="bg1"/>
              </a:solidFill>
              <a:latin typeface="Georgia" panose="02040502050405020303" pitchFamily="18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515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9A29006-F8B2-4082-B4F5-3EB286A44633}"/>
              </a:ext>
            </a:extLst>
          </p:cNvPr>
          <p:cNvSpPr txBox="1">
            <a:spLocks/>
          </p:cNvSpPr>
          <p:nvPr/>
        </p:nvSpPr>
        <p:spPr>
          <a:xfrm>
            <a:off x="31786" y="121921"/>
            <a:ext cx="12160214" cy="63861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3. Remarkable Notes (1)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/>
              <a:ea typeface="+mj-ea"/>
              <a:cs typeface="+mj-cs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5BBC1F-A470-2E0E-873D-AA94F525DD90}"/>
              </a:ext>
            </a:extLst>
          </p:cNvPr>
          <p:cNvSpPr txBox="1">
            <a:spLocks/>
          </p:cNvSpPr>
          <p:nvPr/>
        </p:nvSpPr>
        <p:spPr>
          <a:xfrm>
            <a:off x="10765102" y="627943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3/7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61AD7378-1065-37CA-0817-C8C83F1F6488}"/>
              </a:ext>
            </a:extLst>
          </p:cNvPr>
          <p:cNvSpPr/>
          <p:nvPr/>
        </p:nvSpPr>
        <p:spPr>
          <a:xfrm>
            <a:off x="6634598" y="852656"/>
            <a:ext cx="5499578" cy="2954077"/>
          </a:xfrm>
          <a:prstGeom prst="cloudCallout">
            <a:avLst>
              <a:gd name="adj1" fmla="val -58556"/>
              <a:gd name="adj2" fmla="val 41731"/>
            </a:avLst>
          </a:prstGeom>
          <a:solidFill>
            <a:srgbClr val="3399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思考の吹き出し: 雲形 4">
            <a:extLst>
              <a:ext uri="{FF2B5EF4-FFF2-40B4-BE49-F238E27FC236}">
                <a16:creationId xmlns:a16="http://schemas.microsoft.com/office/drawing/2014/main" id="{A65CBC4D-EB97-0CDF-1A9B-0AA4A4678132}"/>
              </a:ext>
            </a:extLst>
          </p:cNvPr>
          <p:cNvSpPr/>
          <p:nvPr/>
        </p:nvSpPr>
        <p:spPr>
          <a:xfrm>
            <a:off x="6514152" y="3374954"/>
            <a:ext cx="5620024" cy="3021313"/>
          </a:xfrm>
          <a:prstGeom prst="cloudCallout">
            <a:avLst>
              <a:gd name="adj1" fmla="val -63392"/>
              <a:gd name="adj2" fmla="val 7078"/>
            </a:avLst>
          </a:prstGeom>
          <a:solidFill>
            <a:srgbClr val="3399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星: 7 pt 9">
            <a:extLst>
              <a:ext uri="{FF2B5EF4-FFF2-40B4-BE49-F238E27FC236}">
                <a16:creationId xmlns:a16="http://schemas.microsoft.com/office/drawing/2014/main" id="{69DE996F-BA79-58F3-5F86-A683C2E6CA5D}"/>
              </a:ext>
            </a:extLst>
          </p:cNvPr>
          <p:cNvSpPr/>
          <p:nvPr/>
        </p:nvSpPr>
        <p:spPr>
          <a:xfrm>
            <a:off x="178270" y="905741"/>
            <a:ext cx="6901799" cy="5228497"/>
          </a:xfrm>
          <a:prstGeom prst="star7">
            <a:avLst>
              <a:gd name="adj" fmla="val 50000"/>
              <a:gd name="hf" fmla="val 102572"/>
              <a:gd name="vf" fmla="val 105210"/>
            </a:avLst>
          </a:prstGeom>
          <a:solidFill>
            <a:srgbClr val="0066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80FD3CB-DAA5-8BBC-BF61-CC9374867FDE}"/>
              </a:ext>
            </a:extLst>
          </p:cNvPr>
          <p:cNvSpPr txBox="1"/>
          <p:nvPr/>
        </p:nvSpPr>
        <p:spPr>
          <a:xfrm>
            <a:off x="1292011" y="1468426"/>
            <a:ext cx="47339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00FF00"/>
                </a:solidFill>
                <a:latin typeface="Georgia" panose="02040502050405020303" pitchFamily="18" charset="0"/>
              </a:rPr>
              <a:t>Agreement</a:t>
            </a:r>
            <a:endParaRPr kumimoji="1" lang="en-US" altLang="ja-JP" sz="2000" b="1" u="sng" dirty="0">
              <a:solidFill>
                <a:srgbClr val="00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Applicable vehicle : Category 1-1</a:t>
            </a: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04E0BD4-8F59-76E7-E012-72ED28516016}"/>
              </a:ext>
            </a:extLst>
          </p:cNvPr>
          <p:cNvSpPr txBox="1"/>
          <p:nvPr/>
        </p:nvSpPr>
        <p:spPr>
          <a:xfrm>
            <a:off x="3048720" y="942606"/>
            <a:ext cx="1160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>
                <a:solidFill>
                  <a:schemeClr val="bg1"/>
                </a:solidFill>
                <a:latin typeface="Georgia" panose="02040502050405020303" pitchFamily="18" charset="0"/>
              </a:rPr>
              <a:t>IWG</a:t>
            </a:r>
            <a:endParaRPr kumimoji="1" lang="ja-JP" altLang="en-US" sz="32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D827CE7-5D15-D8E9-5331-C7A9D21672CB}"/>
              </a:ext>
            </a:extLst>
          </p:cNvPr>
          <p:cNvSpPr txBox="1"/>
          <p:nvPr/>
        </p:nvSpPr>
        <p:spPr>
          <a:xfrm>
            <a:off x="623735" y="2134744"/>
            <a:ext cx="6010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Scope of greenhouse gas species : all IPCC AR6 GHG GWP 100 species and Hydrogen</a:t>
            </a: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7F37AF7-9CC5-B68F-981A-CB261D406945}"/>
              </a:ext>
            </a:extLst>
          </p:cNvPr>
          <p:cNvSpPr txBox="1"/>
          <p:nvPr/>
        </p:nvSpPr>
        <p:spPr>
          <a:xfrm>
            <a:off x="262561" y="2842630"/>
            <a:ext cx="58632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FFFF00"/>
                </a:solidFill>
                <a:latin typeface="Georgia" panose="02040502050405020303" pitchFamily="18" charset="0"/>
              </a:rPr>
              <a:t>Under the discussion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Level </a:t>
            </a: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concept and its definition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Indirect i</a:t>
            </a: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nfrastructure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Transportation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Definition of “representative vehicle”</a:t>
            </a:r>
          </a:p>
          <a:p>
            <a:endParaRPr kumimoji="1" lang="en-US" altLang="ja-JP" sz="2000" b="1" u="sng" dirty="0">
              <a:solidFill>
                <a:srgbClr val="FFFF00"/>
              </a:solidFill>
              <a:latin typeface="Georgia" panose="02040502050405020303" pitchFamily="18" charset="0"/>
            </a:endParaRPr>
          </a:p>
          <a:p>
            <a:endParaRPr kumimoji="1" lang="ja-JP" altLang="en-US" sz="2000" b="1" u="sng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91DD2B4-2A45-402A-2B17-92788F9726E7}"/>
              </a:ext>
            </a:extLst>
          </p:cNvPr>
          <p:cNvSpPr txBox="1"/>
          <p:nvPr/>
        </p:nvSpPr>
        <p:spPr>
          <a:xfrm>
            <a:off x="727368" y="4525674"/>
            <a:ext cx="58632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chemeClr val="bg1"/>
                </a:solidFill>
                <a:latin typeface="Georgia" panose="02040502050405020303" pitchFamily="18" charset="0"/>
              </a:rPr>
              <a:t>Request to SGs</a:t>
            </a:r>
            <a:endParaRPr kumimoji="1" lang="en-US" altLang="ja-JP" sz="2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 the elements/areas/processes to utilize "secondary data“</a:t>
            </a:r>
            <a:endParaRPr kumimoji="1" lang="ja-JP" altLang="en-US" sz="2000" b="1" u="sng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81F38CA-844B-7A16-51B9-80AE5D6D9E09}"/>
              </a:ext>
            </a:extLst>
          </p:cNvPr>
          <p:cNvSpPr txBox="1"/>
          <p:nvPr/>
        </p:nvSpPr>
        <p:spPr>
          <a:xfrm>
            <a:off x="1366710" y="5426564"/>
            <a:ext cx="48397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chemeClr val="bg1"/>
                </a:solidFill>
                <a:latin typeface="Georgia" panose="02040502050405020303" pitchFamily="18" charset="0"/>
              </a:rPr>
              <a:t>future scenario of energy mix</a:t>
            </a:r>
            <a:endParaRPr kumimoji="1" lang="ja-JP" altLang="en-US" sz="2000" b="1" u="sng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22A595C-CCD5-5534-187F-8CFCBB3A9576}"/>
              </a:ext>
            </a:extLst>
          </p:cNvPr>
          <p:cNvSpPr txBox="1"/>
          <p:nvPr/>
        </p:nvSpPr>
        <p:spPr>
          <a:xfrm>
            <a:off x="10372029" y="889358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SG2</a:t>
            </a:r>
            <a:endParaRPr kumimoji="1" lang="ja-JP" alt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FD39481-A233-D91F-35AD-178905D59A81}"/>
              </a:ext>
            </a:extLst>
          </p:cNvPr>
          <p:cNvSpPr txBox="1"/>
          <p:nvPr/>
        </p:nvSpPr>
        <p:spPr>
          <a:xfrm>
            <a:off x="10372028" y="3398061"/>
            <a:ext cx="931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SG3</a:t>
            </a:r>
            <a:endParaRPr kumimoji="1" lang="ja-JP" alt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17A8FC9-1EE3-0893-A79A-EB4A9BAF5A73}"/>
              </a:ext>
            </a:extLst>
          </p:cNvPr>
          <p:cNvSpPr txBox="1"/>
          <p:nvPr/>
        </p:nvSpPr>
        <p:spPr>
          <a:xfrm>
            <a:off x="6804967" y="4195827"/>
            <a:ext cx="473398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FFFF00"/>
                </a:solidFill>
                <a:latin typeface="Georgia" panose="02040502050405020303" pitchFamily="18" charset="0"/>
              </a:rPr>
              <a:t>Under the discussion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Primary data and quality rating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Level </a:t>
            </a: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concept and its definition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handover point between SGs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Production relevant emissions</a:t>
            </a:r>
            <a:endParaRPr kumimoji="1" lang="en-US" altLang="ja-JP" sz="2000" b="1" u="sng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94660D2-C75A-B59A-3F37-8745285733C1}"/>
              </a:ext>
            </a:extLst>
          </p:cNvPr>
          <p:cNvSpPr txBox="1"/>
          <p:nvPr/>
        </p:nvSpPr>
        <p:spPr>
          <a:xfrm>
            <a:off x="8023880" y="3533068"/>
            <a:ext cx="26845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00FF00"/>
                </a:solidFill>
                <a:latin typeface="Georgia" panose="02040502050405020303" pitchFamily="18" charset="0"/>
              </a:rPr>
              <a:t>Agreement</a:t>
            </a:r>
            <a:endParaRPr kumimoji="1" lang="en-US" altLang="ja-JP" sz="2000" b="1" u="sng" dirty="0">
              <a:solidFill>
                <a:srgbClr val="00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Declared unit</a:t>
            </a: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B035555B-F17F-DF0D-7530-43CA374B55AF}"/>
              </a:ext>
            </a:extLst>
          </p:cNvPr>
          <p:cNvSpPr txBox="1"/>
          <p:nvPr/>
        </p:nvSpPr>
        <p:spPr>
          <a:xfrm>
            <a:off x="7400187" y="2475938"/>
            <a:ext cx="47339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FFFF00"/>
                </a:solidFill>
                <a:latin typeface="Georgia" panose="02040502050405020303" pitchFamily="18" charset="0"/>
              </a:rPr>
              <a:t>Under the discussion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Calculation method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Battery materials</a:t>
            </a:r>
            <a:endParaRPr kumimoji="1" lang="en-US" altLang="ja-JP" sz="2000" b="1" u="sng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AFF6408-E324-2AAD-42E9-4FEFC5A0AB70}"/>
              </a:ext>
            </a:extLst>
          </p:cNvPr>
          <p:cNvSpPr txBox="1"/>
          <p:nvPr/>
        </p:nvSpPr>
        <p:spPr>
          <a:xfrm>
            <a:off x="7080063" y="1141474"/>
            <a:ext cx="510909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00FF00"/>
                </a:solidFill>
                <a:latin typeface="Georgia" panose="02040502050405020303" pitchFamily="18" charset="0"/>
              </a:rPr>
              <a:t>Agreement</a:t>
            </a:r>
            <a:endParaRPr kumimoji="1" lang="en-US" altLang="ja-JP" sz="2000" b="1" u="sng" dirty="0">
              <a:solidFill>
                <a:srgbClr val="00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Level concept and its definition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Usage of the recycled material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Consider regional carbon intensity</a:t>
            </a: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828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9A29006-F8B2-4082-B4F5-3EB286A44633}"/>
              </a:ext>
            </a:extLst>
          </p:cNvPr>
          <p:cNvSpPr txBox="1">
            <a:spLocks/>
          </p:cNvSpPr>
          <p:nvPr/>
        </p:nvSpPr>
        <p:spPr>
          <a:xfrm>
            <a:off x="31786" y="121921"/>
            <a:ext cx="12160214" cy="63861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3. Remarkable Notes (2)</a:t>
            </a:r>
            <a:endParaRPr kumimoji="0" lang="en-US" sz="28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/>
              <a:ea typeface="+mj-ea"/>
              <a:cs typeface="+mj-cs"/>
            </a:endParaRP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5BBC1F-A470-2E0E-873D-AA94F525DD90}"/>
              </a:ext>
            </a:extLst>
          </p:cNvPr>
          <p:cNvSpPr txBox="1">
            <a:spLocks/>
          </p:cNvSpPr>
          <p:nvPr/>
        </p:nvSpPr>
        <p:spPr>
          <a:xfrm>
            <a:off x="10765102" y="627943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2400" dirty="0">
                <a:latin typeface="Georgia"/>
              </a:rPr>
              <a:t>4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2" name="思考の吹き出し: 雲形 1">
            <a:extLst>
              <a:ext uri="{FF2B5EF4-FFF2-40B4-BE49-F238E27FC236}">
                <a16:creationId xmlns:a16="http://schemas.microsoft.com/office/drawing/2014/main" id="{61AD7378-1065-37CA-0817-C8C83F1F6488}"/>
              </a:ext>
            </a:extLst>
          </p:cNvPr>
          <p:cNvSpPr/>
          <p:nvPr/>
        </p:nvSpPr>
        <p:spPr>
          <a:xfrm>
            <a:off x="113212" y="930111"/>
            <a:ext cx="7000612" cy="4008333"/>
          </a:xfrm>
          <a:prstGeom prst="cloudCallout">
            <a:avLst>
              <a:gd name="adj1" fmla="val 38349"/>
              <a:gd name="adj2" fmla="val 16140"/>
            </a:avLst>
          </a:prstGeom>
          <a:solidFill>
            <a:srgbClr val="3399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思考の吹き出し: 雲形 4">
            <a:extLst>
              <a:ext uri="{FF2B5EF4-FFF2-40B4-BE49-F238E27FC236}">
                <a16:creationId xmlns:a16="http://schemas.microsoft.com/office/drawing/2014/main" id="{A65CBC4D-EB97-0CDF-1A9B-0AA4A4678132}"/>
              </a:ext>
            </a:extLst>
          </p:cNvPr>
          <p:cNvSpPr/>
          <p:nvPr/>
        </p:nvSpPr>
        <p:spPr>
          <a:xfrm>
            <a:off x="5956659" y="930110"/>
            <a:ext cx="6156959" cy="3736329"/>
          </a:xfrm>
          <a:prstGeom prst="cloudCallout">
            <a:avLst>
              <a:gd name="adj1" fmla="val -44645"/>
              <a:gd name="adj2" fmla="val 28203"/>
            </a:avLst>
          </a:prstGeom>
          <a:solidFill>
            <a:srgbClr val="3399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思考の吹き出し: 雲形 5">
            <a:extLst>
              <a:ext uri="{FF2B5EF4-FFF2-40B4-BE49-F238E27FC236}">
                <a16:creationId xmlns:a16="http://schemas.microsoft.com/office/drawing/2014/main" id="{201DC41A-44D2-B405-6D05-1475C2674F11}"/>
              </a:ext>
            </a:extLst>
          </p:cNvPr>
          <p:cNvSpPr/>
          <p:nvPr/>
        </p:nvSpPr>
        <p:spPr>
          <a:xfrm>
            <a:off x="1026803" y="4576664"/>
            <a:ext cx="10483070" cy="1847705"/>
          </a:xfrm>
          <a:prstGeom prst="cloudCallout">
            <a:avLst>
              <a:gd name="adj1" fmla="val -14070"/>
              <a:gd name="adj2" fmla="val -45857"/>
            </a:avLst>
          </a:prstGeom>
          <a:solidFill>
            <a:srgbClr val="3399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1AB4E51-D2FA-3048-2BD4-DD2F9CDB8F6E}"/>
              </a:ext>
            </a:extLst>
          </p:cNvPr>
          <p:cNvSpPr txBox="1"/>
          <p:nvPr/>
        </p:nvSpPr>
        <p:spPr>
          <a:xfrm>
            <a:off x="5147357" y="969650"/>
            <a:ext cx="939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SG4</a:t>
            </a:r>
            <a:endParaRPr kumimoji="1" lang="ja-JP" alt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7998B57-E63B-F53F-4DCD-A023C6B19650}"/>
              </a:ext>
            </a:extLst>
          </p:cNvPr>
          <p:cNvSpPr txBox="1"/>
          <p:nvPr/>
        </p:nvSpPr>
        <p:spPr>
          <a:xfrm>
            <a:off x="10345022" y="975193"/>
            <a:ext cx="9220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SG5</a:t>
            </a:r>
            <a:endParaRPr kumimoji="1" lang="ja-JP" alt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586CCC8-74A6-2673-02E0-B457D2169BFA}"/>
              </a:ext>
            </a:extLst>
          </p:cNvPr>
          <p:cNvSpPr txBox="1"/>
          <p:nvPr/>
        </p:nvSpPr>
        <p:spPr>
          <a:xfrm>
            <a:off x="5016978" y="4710333"/>
            <a:ext cx="9396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SG6</a:t>
            </a:r>
            <a:endParaRPr kumimoji="1" lang="ja-JP" altLang="en-US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0AE46C4-7A02-5DFF-F037-1A1216228F6A}"/>
              </a:ext>
            </a:extLst>
          </p:cNvPr>
          <p:cNvSpPr txBox="1"/>
          <p:nvPr/>
        </p:nvSpPr>
        <p:spPr>
          <a:xfrm>
            <a:off x="889373" y="1175898"/>
            <a:ext cx="56008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00FF00"/>
                </a:solidFill>
                <a:latin typeface="Georgia" panose="02040502050405020303" pitchFamily="18" charset="0"/>
              </a:rPr>
              <a:t>Agreement</a:t>
            </a:r>
            <a:endParaRPr kumimoji="1" lang="en-US" altLang="ja-JP" sz="2000" b="1" u="sng" dirty="0">
              <a:solidFill>
                <a:srgbClr val="00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Scope, Boundaries, maintenance + regular consumption</a:t>
            </a: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56F99A5-0DCF-B102-BBBD-F0DF07D0AE40}"/>
              </a:ext>
            </a:extLst>
          </p:cNvPr>
          <p:cNvSpPr txBox="1"/>
          <p:nvPr/>
        </p:nvSpPr>
        <p:spPr>
          <a:xfrm>
            <a:off x="289067" y="2127458"/>
            <a:ext cx="586327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FFFF00"/>
                </a:solidFill>
                <a:latin typeface="Georgia" panose="02040502050405020303" pitchFamily="18" charset="0"/>
              </a:rPr>
              <a:t>Under the discussion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CO2_equivalent calculation including functional unit</a:t>
            </a:r>
            <a:endParaRPr lang="en-US" altLang="ja-JP" sz="2000" b="1" dirty="0">
              <a:solidFill>
                <a:srgbClr val="FF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Level concept implementation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Service life duration/mileage definition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In-use data to reflect realistic conditions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7811E44-89A5-325E-D482-280F97D00A6E}"/>
              </a:ext>
            </a:extLst>
          </p:cNvPr>
          <p:cNvSpPr txBox="1"/>
          <p:nvPr/>
        </p:nvSpPr>
        <p:spPr>
          <a:xfrm>
            <a:off x="1028217" y="3963290"/>
            <a:ext cx="50836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Type-approval </a:t>
            </a: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data </a:t>
            </a: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+ correction</a:t>
            </a:r>
            <a:endParaRPr kumimoji="1" lang="ja-JP" altLang="en-US" sz="2000" b="1" dirty="0">
              <a:solidFill>
                <a:srgbClr val="FFFF00"/>
              </a:solidFill>
              <a:latin typeface="Georgia" panose="02040502050405020303" pitchFamily="18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1EF26B0-541E-B1A8-3C6A-6F212EC9911A}"/>
              </a:ext>
            </a:extLst>
          </p:cNvPr>
          <p:cNvSpPr txBox="1"/>
          <p:nvPr/>
        </p:nvSpPr>
        <p:spPr>
          <a:xfrm>
            <a:off x="6777008" y="2084642"/>
            <a:ext cx="49007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FFFF00"/>
                </a:solidFill>
                <a:latin typeface="Georgia" panose="02040502050405020303" pitchFamily="18" charset="0"/>
              </a:rPr>
              <a:t>Under the discussion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Methodology of recycling model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Recycle process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Consideration of second life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Boundary conditions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Secondary data set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2502335-959F-6D4E-E55B-E0BA6B993D0E}"/>
              </a:ext>
            </a:extLst>
          </p:cNvPr>
          <p:cNvSpPr txBox="1"/>
          <p:nvPr/>
        </p:nvSpPr>
        <p:spPr>
          <a:xfrm>
            <a:off x="7070152" y="1295624"/>
            <a:ext cx="44247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00FF00"/>
                </a:solidFill>
                <a:latin typeface="Georgia" panose="02040502050405020303" pitchFamily="18" charset="0"/>
              </a:rPr>
              <a:t>Agreement</a:t>
            </a:r>
            <a:endParaRPr kumimoji="1" lang="en-US" altLang="ja-JP" sz="2000" b="1" u="sng" dirty="0">
              <a:solidFill>
                <a:srgbClr val="00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Develop recycling model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C4241C3-5032-7106-EB59-EEE0E7225171}"/>
              </a:ext>
            </a:extLst>
          </p:cNvPr>
          <p:cNvSpPr txBox="1"/>
          <p:nvPr/>
        </p:nvSpPr>
        <p:spPr>
          <a:xfrm>
            <a:off x="5937908" y="4800108"/>
            <a:ext cx="57521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FFFF00"/>
                </a:solidFill>
                <a:latin typeface="Georgia" panose="02040502050405020303" pitchFamily="18" charset="0"/>
              </a:rPr>
              <a:t>Under the discussion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Specificities of the levelling concept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Inclusion of hydrogen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kumimoji="1" lang="en-US" altLang="ja-JP" sz="2000" b="1" dirty="0">
                <a:solidFill>
                  <a:srgbClr val="FFFF00"/>
                </a:solidFill>
                <a:latin typeface="Georgia" panose="02040502050405020303" pitchFamily="18" charset="0"/>
              </a:rPr>
              <a:t>Future carbon intensity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4872702-BB9F-D7F4-F64E-347D620C51CD}"/>
              </a:ext>
            </a:extLst>
          </p:cNvPr>
          <p:cNvSpPr txBox="1"/>
          <p:nvPr/>
        </p:nvSpPr>
        <p:spPr>
          <a:xfrm>
            <a:off x="1309701" y="5008750"/>
            <a:ext cx="50474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u="sng" dirty="0">
                <a:solidFill>
                  <a:srgbClr val="00FF00"/>
                </a:solidFill>
                <a:latin typeface="Georgia" panose="02040502050405020303" pitchFamily="18" charset="0"/>
              </a:rPr>
              <a:t>Agreement</a:t>
            </a:r>
            <a:endParaRPr kumimoji="1" lang="en-US" altLang="ja-JP" sz="2000" b="1" u="sng" dirty="0">
              <a:solidFill>
                <a:srgbClr val="00FF00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Scope of emissions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kumimoji="1" lang="en-US" altLang="ja-JP" sz="2000" b="1" dirty="0">
                <a:solidFill>
                  <a:srgbClr val="00FF00"/>
                </a:solidFill>
                <a:latin typeface="Georgia" panose="02040502050405020303" pitchFamily="18" charset="0"/>
              </a:rPr>
              <a:t>Functional unit of the subgroup</a:t>
            </a:r>
            <a:endParaRPr kumimoji="1" lang="ja-JP" altLang="en-US" sz="2000" b="1" dirty="0">
              <a:solidFill>
                <a:srgbClr val="00FF0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65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9A29006-F8B2-4082-B4F5-3EB286A44633}"/>
              </a:ext>
            </a:extLst>
          </p:cNvPr>
          <p:cNvSpPr txBox="1">
            <a:spLocks/>
          </p:cNvSpPr>
          <p:nvPr/>
        </p:nvSpPr>
        <p:spPr>
          <a:xfrm>
            <a:off x="31786" y="121921"/>
            <a:ext cx="11141311" cy="63861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4.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Next Actions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5BBC1F-A470-2E0E-873D-AA94F525DD90}"/>
              </a:ext>
            </a:extLst>
          </p:cNvPr>
          <p:cNvSpPr txBox="1">
            <a:spLocks/>
          </p:cNvSpPr>
          <p:nvPr/>
        </p:nvSpPr>
        <p:spPr>
          <a:xfrm>
            <a:off x="10765102" y="627943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2400" dirty="0">
                <a:latin typeface="Georgia"/>
              </a:rPr>
              <a:t>5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61DED1F-D8F6-F054-169A-272319DF2959}"/>
              </a:ext>
            </a:extLst>
          </p:cNvPr>
          <p:cNvSpPr txBox="1">
            <a:spLocks/>
          </p:cNvSpPr>
          <p:nvPr/>
        </p:nvSpPr>
        <p:spPr>
          <a:xfrm>
            <a:off x="394718" y="1335187"/>
            <a:ext cx="7115558" cy="53403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Meetings until next GRPE (</a:t>
            </a:r>
            <a:r>
              <a:rPr lang="en-US" altLang="ja-JP" sz="2400" i="1" u="sng" dirty="0">
                <a:latin typeface="Georgia"/>
              </a:rPr>
              <a:t>May</a:t>
            </a:r>
            <a:r>
              <a:rPr kumimoji="0" lang="en-US" altLang="ja-JP" sz="2400" b="0" i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 2024)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FE6350EB-C52D-6805-6D5A-0360008F9FF0}"/>
              </a:ext>
            </a:extLst>
          </p:cNvPr>
          <p:cNvSpPr txBox="1">
            <a:spLocks/>
          </p:cNvSpPr>
          <p:nvPr/>
        </p:nvSpPr>
        <p:spPr>
          <a:xfrm>
            <a:off x="514317" y="1675892"/>
            <a:ext cx="11282967" cy="4313087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0" algn="l" defTabSz="777875" rtl="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~ April 2024	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: 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a couple of virtual meeting   </a:t>
            </a:r>
          </a:p>
          <a:p>
            <a:pPr marR="0" lvl="0" algn="l" defTabSz="1166813" rtl="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18</a:t>
            </a:r>
            <a:r>
              <a:rPr kumimoji="0" lang="en-US" altLang="ja-JP" sz="20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th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&amp; 19</a:t>
            </a:r>
            <a:r>
              <a:rPr kumimoji="0" lang="en-US" altLang="ja-JP" sz="2000" b="0" i="0" u="none" strike="noStrike" kern="1200" cap="none" spc="0" normalizeH="0" baseline="3000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th</a:t>
            </a: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April	: Hybrid meeting @ Seoul </a:t>
            </a:r>
          </a:p>
          <a:p>
            <a:pPr marL="0" marR="0" lvl="0" indent="0" algn="l" defTabSz="1166813" rtl="0" eaLnBrk="1" fontAlgn="auto" latinLnBrk="0" hangingPunct="1">
              <a:lnSpc>
                <a:spcPct val="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 panose="02040502050405020303" pitchFamily="18" charset="0"/>
              </a:rPr>
              <a:t>    		</a:t>
            </a:r>
            <a:r>
              <a:rPr lang="en-US" altLang="ja-JP" sz="2000" dirty="0">
                <a:latin typeface="Georgia" panose="02040502050405020303" pitchFamily="18" charset="0"/>
              </a:rPr>
              <a:t> </a:t>
            </a:r>
          </a:p>
          <a:p>
            <a:pPr marR="0" lvl="0" algn="l" defTabSz="914400" rtl="0" eaLnBrk="1" fontAlgn="auto" latinLnBrk="0" hangingPunct="1">
              <a:lnSpc>
                <a:spcPct val="30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Ø"/>
              <a:tabLst>
                <a:tab pos="2333625" algn="l"/>
              </a:tabLst>
              <a:defRPr/>
            </a:pPr>
            <a:r>
              <a:rPr lang="en-GB" sz="2000" dirty="0">
                <a:latin typeface="Georgia" panose="02040502050405020303" pitchFamily="18" charset="0"/>
              </a:rPr>
              <a:t>the week of</a:t>
            </a:r>
            <a:r>
              <a:rPr lang="en-US" sz="2000" dirty="0">
                <a:latin typeface="Georgia" panose="02040502050405020303" pitchFamily="18" charset="0"/>
              </a:rPr>
              <a:t> 	: Face-to-face meeting @ Geneva</a:t>
            </a: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>
                <a:tab pos="2333625" algn="l"/>
              </a:tabLst>
              <a:defRPr/>
            </a:pPr>
            <a:r>
              <a:rPr lang="en-US" sz="2000" dirty="0">
                <a:latin typeface="Georgia" panose="02040502050405020303" pitchFamily="18" charset="0"/>
              </a:rPr>
              <a:t>     May 20</a:t>
            </a:r>
            <a:r>
              <a:rPr lang="en-US" sz="2000" baseline="30000" dirty="0">
                <a:latin typeface="Georgia" panose="02040502050405020303" pitchFamily="18" charset="0"/>
              </a:rPr>
              <a:t>th</a:t>
            </a:r>
            <a:r>
              <a:rPr lang="en-US" sz="2000" dirty="0"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A1C7CDD4-CEB2-3233-8FCB-31FFA1CE819A}"/>
              </a:ext>
            </a:extLst>
          </p:cNvPr>
          <p:cNvSpPr txBox="1">
            <a:spLocks/>
          </p:cNvSpPr>
          <p:nvPr/>
        </p:nvSpPr>
        <p:spPr>
          <a:xfrm>
            <a:off x="394717" y="5128372"/>
            <a:ext cx="11588277" cy="922531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sz="2400" i="1" u="sng" dirty="0">
                <a:latin typeface="Georgia"/>
              </a:rPr>
              <a:t>Each SG activities including meeting schedule are handled by each SG leader(s)</a:t>
            </a:r>
            <a:endParaRPr lang="en-US" altLang="ja-JP" sz="2400" b="1" i="1" u="sng" dirty="0">
              <a:solidFill>
                <a:srgbClr val="6600CC"/>
              </a:solidFill>
              <a:latin typeface="Georgi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CE1D255-8990-78BC-C7CD-304747F8DE59}"/>
              </a:ext>
            </a:extLst>
          </p:cNvPr>
          <p:cNvSpPr txBox="1"/>
          <p:nvPr/>
        </p:nvSpPr>
        <p:spPr>
          <a:xfrm>
            <a:off x="5836776" y="1817521"/>
            <a:ext cx="6080107" cy="27956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tabLst/>
              <a:defRPr/>
            </a:pPr>
            <a:r>
              <a:rPr lang="en-US" altLang="ja-JP" sz="1800" i="1" u="sng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Main agenda and Expected outcomes</a:t>
            </a:r>
          </a:p>
          <a:p>
            <a:pPr>
              <a:lnSpc>
                <a:spcPts val="2000"/>
              </a:lnSpc>
              <a:spcBef>
                <a:spcPts val="600"/>
              </a:spcBef>
              <a:buClr>
                <a:schemeClr val="tx1"/>
              </a:buClr>
              <a:buSzPct val="80000"/>
              <a:defRPr/>
            </a:pP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     &lt;</a:t>
            </a:r>
            <a:r>
              <a:rPr lang="en-GB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 discuss </a:t>
            </a: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overarching aspects, </a:t>
            </a:r>
            <a:r>
              <a:rPr lang="en-US" altLang="ja-JP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review SGs activities   </a:t>
            </a:r>
          </a:p>
          <a:p>
            <a:pPr>
              <a:lnSpc>
                <a:spcPts val="2000"/>
              </a:lnSpc>
              <a:buClr>
                <a:schemeClr val="tx1"/>
              </a:buClr>
              <a:buSzPct val="80000"/>
              <a:defRPr/>
            </a:pPr>
            <a:r>
              <a:rPr lang="en-US" altLang="ja-JP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         and provide the guidance if necessary&gt;                        </a:t>
            </a:r>
          </a:p>
          <a:p>
            <a:pPr>
              <a:lnSpc>
                <a:spcPts val="2000"/>
              </a:lnSpc>
              <a:spcBef>
                <a:spcPts val="3000"/>
              </a:spcBef>
              <a:buClr>
                <a:schemeClr val="tx1"/>
              </a:buClr>
              <a:buSzPct val="80000"/>
              <a:defRPr/>
            </a:pP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&lt;</a:t>
            </a:r>
            <a:r>
              <a:rPr lang="en-GB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finalise</a:t>
            </a: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 overarching aspects, prepare drafting activities, </a:t>
            </a:r>
            <a:r>
              <a:rPr lang="en-US" altLang="ja-JP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review SGs activities and provide the guidance </a:t>
            </a:r>
            <a:r>
              <a:rPr lang="en-US" altLang="ja-JP" sz="12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if necessary</a:t>
            </a: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&gt;                        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3000"/>
              </a:spcBef>
              <a:spcAft>
                <a:spcPts val="0"/>
              </a:spcAft>
              <a:buClr>
                <a:schemeClr val="tx1"/>
              </a:buClr>
              <a:buSzPct val="80000"/>
              <a:tabLst/>
              <a:defRPr/>
            </a:pP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               &lt;review overall progress status,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>
                <a:schemeClr val="tx1"/>
              </a:buClr>
              <a:buSzPct val="80000"/>
              <a:tabLst/>
              <a:defRPr/>
            </a:pPr>
            <a:r>
              <a:rPr lang="en-US" altLang="ja-JP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                 </a:t>
            </a:r>
            <a:r>
              <a:rPr lang="en-US" altLang="ja-JP" sz="1800" i="1" dirty="0">
                <a:solidFill>
                  <a:schemeClr val="accent5">
                    <a:lumMod val="75000"/>
                  </a:schemeClr>
                </a:solidFill>
                <a:latin typeface="Georgia"/>
              </a:rPr>
              <a:t>take off the drafting activities&gt;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CFAF6A3-AFFE-3C77-8266-8E1E9850C267}"/>
              </a:ext>
            </a:extLst>
          </p:cNvPr>
          <p:cNvSpPr txBox="1"/>
          <p:nvPr/>
        </p:nvSpPr>
        <p:spPr>
          <a:xfrm>
            <a:off x="2978539" y="4266621"/>
            <a:ext cx="8473888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1800" b="1" i="1" dirty="0">
                <a:solidFill>
                  <a:srgbClr val="6600CC"/>
                </a:solidFill>
                <a:latin typeface="Georgia" panose="02040502050405020303" pitchFamily="18" charset="0"/>
              </a:rPr>
              <a:t>request half day session </a:t>
            </a:r>
          </a:p>
          <a:p>
            <a:pPr marL="0" marR="0" lvl="0" indent="0" algn="l" defTabSz="914400" rtl="0" eaLnBrk="1" fontAlgn="auto" latinLnBrk="0" hangingPunct="1">
              <a:lnSpc>
                <a:spcPts val="2100"/>
              </a:lnSpc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lang="en-US" altLang="ja-JP" sz="1800" b="1" i="1" dirty="0">
                <a:solidFill>
                  <a:srgbClr val="6600CC"/>
                </a:solidFill>
                <a:latin typeface="Georgia" panose="02040502050405020303" pitchFamily="18" charset="0"/>
              </a:rPr>
              <a:t>in conjunction with 91</a:t>
            </a:r>
            <a:r>
              <a:rPr lang="en-US" altLang="ja-JP" sz="1800" b="1" i="1" baseline="30000" dirty="0">
                <a:solidFill>
                  <a:srgbClr val="6600CC"/>
                </a:solidFill>
                <a:latin typeface="Georgia" panose="02040502050405020303" pitchFamily="18" charset="0"/>
              </a:rPr>
              <a:t>st</a:t>
            </a:r>
            <a:r>
              <a:rPr lang="en-US" altLang="ja-JP" sz="1800" b="1" i="1" dirty="0">
                <a:solidFill>
                  <a:srgbClr val="6600CC"/>
                </a:solidFill>
                <a:latin typeface="Georgia" panose="02040502050405020303" pitchFamily="18" charset="0"/>
              </a:rPr>
              <a:t> GRPE session</a:t>
            </a:r>
          </a:p>
        </p:txBody>
      </p:sp>
    </p:spTree>
    <p:extLst>
      <p:ext uri="{BB962C8B-B14F-4D97-AF65-F5344CB8AC3E}">
        <p14:creationId xmlns:p14="http://schemas.microsoft.com/office/powerpoint/2010/main" val="356990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9A29006-F8B2-4082-B4F5-3EB286A44633}"/>
              </a:ext>
            </a:extLst>
          </p:cNvPr>
          <p:cNvSpPr txBox="1">
            <a:spLocks/>
          </p:cNvSpPr>
          <p:nvPr/>
        </p:nvSpPr>
        <p:spPr>
          <a:xfrm>
            <a:off x="31786" y="121921"/>
            <a:ext cx="12160214" cy="638619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ctr" rtl="0" eaLnBrk="1" latinLnBrk="0" hangingPunct="1">
              <a:spcBef>
                <a:spcPct val="0"/>
              </a:spcBef>
              <a:buNone/>
              <a:defRPr kumimoji="0"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5.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/>
                <a:ea typeface="+mj-ea"/>
                <a:cs typeface="+mj-cs"/>
              </a:rPr>
              <a:t>Current Progress</a:t>
            </a:r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5BBC1F-A470-2E0E-873D-AA94F525DD90}"/>
              </a:ext>
            </a:extLst>
          </p:cNvPr>
          <p:cNvSpPr txBox="1">
            <a:spLocks/>
          </p:cNvSpPr>
          <p:nvPr/>
        </p:nvSpPr>
        <p:spPr>
          <a:xfrm>
            <a:off x="10765102" y="627943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6/7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2" name="表 3">
            <a:extLst>
              <a:ext uri="{FF2B5EF4-FFF2-40B4-BE49-F238E27FC236}">
                <a16:creationId xmlns:a16="http://schemas.microsoft.com/office/drawing/2014/main" id="{C0D2E24C-62BE-1130-FACB-9635A62BFA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0282751"/>
              </p:ext>
            </p:extLst>
          </p:nvPr>
        </p:nvGraphicFramePr>
        <p:xfrm>
          <a:off x="325770" y="1283848"/>
          <a:ext cx="11648349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4466">
                  <a:extLst>
                    <a:ext uri="{9D8B030D-6E8A-4147-A177-3AD203B41FA5}">
                      <a16:colId xmlns:a16="http://schemas.microsoft.com/office/drawing/2014/main" val="3353409054"/>
                    </a:ext>
                  </a:extLst>
                </a:gridCol>
                <a:gridCol w="1157349">
                  <a:extLst>
                    <a:ext uri="{9D8B030D-6E8A-4147-A177-3AD203B41FA5}">
                      <a16:colId xmlns:a16="http://schemas.microsoft.com/office/drawing/2014/main" val="1982852220"/>
                    </a:ext>
                  </a:extLst>
                </a:gridCol>
                <a:gridCol w="1282523">
                  <a:extLst>
                    <a:ext uri="{9D8B030D-6E8A-4147-A177-3AD203B41FA5}">
                      <a16:colId xmlns:a16="http://schemas.microsoft.com/office/drawing/2014/main" val="538508805"/>
                    </a:ext>
                  </a:extLst>
                </a:gridCol>
                <a:gridCol w="1251551">
                  <a:extLst>
                    <a:ext uri="{9D8B030D-6E8A-4147-A177-3AD203B41FA5}">
                      <a16:colId xmlns:a16="http://schemas.microsoft.com/office/drawing/2014/main" val="4169927458"/>
                    </a:ext>
                  </a:extLst>
                </a:gridCol>
                <a:gridCol w="1169821">
                  <a:extLst>
                    <a:ext uri="{9D8B030D-6E8A-4147-A177-3AD203B41FA5}">
                      <a16:colId xmlns:a16="http://schemas.microsoft.com/office/drawing/2014/main" val="4154938593"/>
                    </a:ext>
                  </a:extLst>
                </a:gridCol>
                <a:gridCol w="1327398">
                  <a:extLst>
                    <a:ext uri="{9D8B030D-6E8A-4147-A177-3AD203B41FA5}">
                      <a16:colId xmlns:a16="http://schemas.microsoft.com/office/drawing/2014/main" val="2079184538"/>
                    </a:ext>
                  </a:extLst>
                </a:gridCol>
                <a:gridCol w="3885241">
                  <a:extLst>
                    <a:ext uri="{9D8B030D-6E8A-4147-A177-3AD203B41FA5}">
                      <a16:colId xmlns:a16="http://schemas.microsoft.com/office/drawing/2014/main" val="2801043363"/>
                    </a:ext>
                  </a:extLst>
                </a:gridCol>
              </a:tblGrid>
              <a:tr h="602528"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Progress</a:t>
                      </a:r>
                    </a:p>
                    <a:p>
                      <a:pPr algn="r"/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level (%)</a:t>
                      </a:r>
                    </a:p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items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20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40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60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80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100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Notes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85401275"/>
                  </a:ext>
                </a:extLst>
              </a:tr>
              <a:tr h="128805">
                <a:tc rowSpan="2">
                  <a:txBody>
                    <a:bodyPr/>
                    <a:lstStyle/>
                    <a:p>
                      <a:r>
                        <a:rPr kumimoji="1" lang="en-GB" altLang="ja-JP" noProof="0" dirty="0">
                          <a:latin typeface="Georgia" panose="02040502050405020303" pitchFamily="18" charset="0"/>
                        </a:rPr>
                        <a:t>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>
                        <a:latin typeface="Georgia" panose="02040502050405020303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 FIXED with strong leadership by GRPE</a:t>
                      </a:r>
                      <a:endParaRPr kumimoji="1" lang="ja-JP" altLang="en-US" sz="200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07351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January 2023</a:t>
                      </a: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993683"/>
                  </a:ext>
                </a:extLst>
              </a:tr>
              <a:tr h="479638">
                <a:tc rowSpan="2"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Georgia" panose="02040502050405020303" pitchFamily="18" charset="0"/>
                        </a:rPr>
                        <a:t>Working</a:t>
                      </a:r>
                    </a:p>
                    <a:p>
                      <a:r>
                        <a:rPr kumimoji="1" lang="en-GB" altLang="ja-JP" sz="1800" noProof="0" dirty="0">
                          <a:latin typeface="Georgia" panose="02040502050405020303" pitchFamily="18" charset="0"/>
                        </a:rPr>
                        <a:t>Organisation</a:t>
                      </a:r>
                    </a:p>
                    <a:p>
                      <a:r>
                        <a:rPr kumimoji="1" lang="en-US" altLang="ja-JP" sz="1200" dirty="0">
                          <a:latin typeface="Georgia" panose="02040502050405020303" pitchFamily="18" charset="0"/>
                        </a:rPr>
                        <a:t>including Subgroup structure</a:t>
                      </a:r>
                      <a:endParaRPr kumimoji="1" lang="ja-JP" altLang="en-US" sz="12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000" dirty="0">
                          <a:latin typeface="Georgia" panose="02040502050405020303" pitchFamily="18" charset="0"/>
                        </a:rPr>
                        <a:t> Established 6 subgroups (SGs)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000" dirty="0">
                          <a:latin typeface="Georgia" panose="02040502050405020303" pitchFamily="18" charset="0"/>
                        </a:rPr>
                        <a:t>5 SGs are very active with SG leaders initiative</a:t>
                      </a:r>
                      <a:endParaRPr kumimoji="1" lang="ja-JP" altLang="en-US" sz="20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68125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May 2023</a:t>
                      </a: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5978068"/>
                  </a:ext>
                </a:extLst>
              </a:tr>
              <a:tr h="431741"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Overarching aspects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January 2024</a:t>
                      </a:r>
                      <a:endParaRPr kumimoji="1" lang="ja-JP" altLang="en-US" sz="16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>
                          <a:latin typeface="Georgia" panose="02040502050405020303" pitchFamily="18" charset="0"/>
                        </a:rPr>
                        <a:t>January 2024</a:t>
                      </a: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000" dirty="0">
                          <a:latin typeface="Georgia" panose="02040502050405020303" pitchFamily="18" charset="0"/>
                        </a:rPr>
                        <a:t> Slightly behind the schedule</a:t>
                      </a:r>
                    </a:p>
                    <a:p>
                      <a:pPr>
                        <a:lnSpc>
                          <a:spcPts val="2200"/>
                        </a:lnSpc>
                      </a:pPr>
                      <a:r>
                        <a:rPr kumimoji="1" lang="en-US" altLang="ja-JP" sz="2000" dirty="0">
                          <a:latin typeface="Georgia" panose="02040502050405020303" pitchFamily="18" charset="0"/>
                        </a:rPr>
                        <a:t>Continue to discuss in parallel with SG activities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9771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478780"/>
                  </a:ext>
                </a:extLst>
              </a:tr>
              <a:tr h="288676"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A-LCA Methodology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March 2025</a:t>
                      </a:r>
                      <a:endParaRPr kumimoji="1" lang="ja-JP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latin typeface="Georgia" panose="02040502050405020303" pitchFamily="18" charset="0"/>
                        </a:rPr>
                        <a:t>Progress of each SG is slightly vary </a:t>
                      </a:r>
                      <a:endParaRPr kumimoji="1" lang="ja-JP" altLang="en-US" sz="20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4104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961591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Georgia" panose="02040502050405020303" pitchFamily="18" charset="0"/>
                        </a:rPr>
                        <a:t>Drafting</a:t>
                      </a:r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600" dirty="0">
                          <a:latin typeface="Georgia" panose="02040502050405020303" pitchFamily="18" charset="0"/>
                        </a:rPr>
                        <a:t>June 2025</a:t>
                      </a:r>
                      <a:endParaRPr kumimoji="1" lang="ja-JP" alt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dirty="0">
                          <a:latin typeface="Georgia" panose="02040502050405020303" pitchFamily="18" charset="0"/>
                        </a:rPr>
                        <a:t>Activities will be taken off after June 2024</a:t>
                      </a:r>
                      <a:endParaRPr kumimoji="1" lang="ja-JP" altLang="en-US" sz="2000" dirty="0">
                        <a:latin typeface="Georgia" panose="020405020504050203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2007916"/>
                  </a:ext>
                </a:extLst>
              </a:tr>
              <a:tr h="19618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dirty="0">
                        <a:latin typeface="Georgia" panose="020405020504050203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6721738"/>
                  </a:ext>
                </a:extLst>
              </a:tr>
            </a:tbl>
          </a:graphicData>
        </a:graphic>
      </p:graphicFrame>
      <p:sp>
        <p:nvSpPr>
          <p:cNvPr id="4" name="二等辺三角形 3">
            <a:extLst>
              <a:ext uri="{FF2B5EF4-FFF2-40B4-BE49-F238E27FC236}">
                <a16:creationId xmlns:a16="http://schemas.microsoft.com/office/drawing/2014/main" id="{1B28190D-A6CB-9FAB-202E-CB6E2A3C608B}"/>
              </a:ext>
            </a:extLst>
          </p:cNvPr>
          <p:cNvSpPr/>
          <p:nvPr/>
        </p:nvSpPr>
        <p:spPr>
          <a:xfrm flipV="1">
            <a:off x="7941150" y="2087022"/>
            <a:ext cx="278674" cy="252548"/>
          </a:xfrm>
          <a:prstGeom prst="triangle">
            <a:avLst/>
          </a:prstGeom>
          <a:solidFill>
            <a:srgbClr val="00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二等辺三角形 2">
            <a:extLst>
              <a:ext uri="{FF2B5EF4-FFF2-40B4-BE49-F238E27FC236}">
                <a16:creationId xmlns:a16="http://schemas.microsoft.com/office/drawing/2014/main" id="{9F493D7E-AE80-CF06-2A67-E8D88EA7E245}"/>
              </a:ext>
            </a:extLst>
          </p:cNvPr>
          <p:cNvSpPr/>
          <p:nvPr/>
        </p:nvSpPr>
        <p:spPr>
          <a:xfrm flipV="1">
            <a:off x="8877586" y="1039494"/>
            <a:ext cx="204843" cy="185639"/>
          </a:xfrm>
          <a:prstGeom prst="triangle">
            <a:avLst/>
          </a:prstGeom>
          <a:solidFill>
            <a:srgbClr val="00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5A77A09-7EE6-87FD-2F93-22CC03B5BC06}"/>
              </a:ext>
            </a:extLst>
          </p:cNvPr>
          <p:cNvSpPr txBox="1">
            <a:spLocks/>
          </p:cNvSpPr>
          <p:nvPr/>
        </p:nvSpPr>
        <p:spPr>
          <a:xfrm>
            <a:off x="8892265" y="951846"/>
            <a:ext cx="3005751" cy="332002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: target level as of January 2024</a:t>
            </a:r>
          </a:p>
        </p:txBody>
      </p:sp>
      <p:sp>
        <p:nvSpPr>
          <p:cNvPr id="6" name="二等辺三角形 5">
            <a:extLst>
              <a:ext uri="{FF2B5EF4-FFF2-40B4-BE49-F238E27FC236}">
                <a16:creationId xmlns:a16="http://schemas.microsoft.com/office/drawing/2014/main" id="{4CEA3D37-2FE9-881A-6523-95A696D48F59}"/>
              </a:ext>
            </a:extLst>
          </p:cNvPr>
          <p:cNvSpPr/>
          <p:nvPr/>
        </p:nvSpPr>
        <p:spPr>
          <a:xfrm flipV="1">
            <a:off x="1788374" y="5470757"/>
            <a:ext cx="278674" cy="252548"/>
          </a:xfrm>
          <a:prstGeom prst="triangle">
            <a:avLst/>
          </a:prstGeom>
          <a:solidFill>
            <a:srgbClr val="00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二等辺三角形 6">
            <a:extLst>
              <a:ext uri="{FF2B5EF4-FFF2-40B4-BE49-F238E27FC236}">
                <a16:creationId xmlns:a16="http://schemas.microsoft.com/office/drawing/2014/main" id="{7435823F-2734-8F45-F2C6-27C54DB11877}"/>
              </a:ext>
            </a:extLst>
          </p:cNvPr>
          <p:cNvSpPr/>
          <p:nvPr/>
        </p:nvSpPr>
        <p:spPr>
          <a:xfrm flipV="1">
            <a:off x="7941147" y="2843934"/>
            <a:ext cx="278674" cy="252548"/>
          </a:xfrm>
          <a:prstGeom prst="triangle">
            <a:avLst/>
          </a:prstGeom>
          <a:solidFill>
            <a:srgbClr val="00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14931142-EFD2-8D7E-CED7-D0FDEDD68B8C}"/>
              </a:ext>
            </a:extLst>
          </p:cNvPr>
          <p:cNvCxnSpPr>
            <a:cxnSpLocks/>
          </p:cNvCxnSpPr>
          <p:nvPr/>
        </p:nvCxnSpPr>
        <p:spPr>
          <a:xfrm>
            <a:off x="388388" y="1547900"/>
            <a:ext cx="1426113" cy="44368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A6CC72E5-3489-EE8D-48AA-3C68C2C0CADB}"/>
              </a:ext>
            </a:extLst>
          </p:cNvPr>
          <p:cNvSpPr/>
          <p:nvPr/>
        </p:nvSpPr>
        <p:spPr>
          <a:xfrm flipV="1">
            <a:off x="2927906" y="4750601"/>
            <a:ext cx="278674" cy="252548"/>
          </a:xfrm>
          <a:prstGeom prst="triangle">
            <a:avLst/>
          </a:prstGeom>
          <a:solidFill>
            <a:srgbClr val="00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二等辺三角形 13">
            <a:extLst>
              <a:ext uri="{FF2B5EF4-FFF2-40B4-BE49-F238E27FC236}">
                <a16:creationId xmlns:a16="http://schemas.microsoft.com/office/drawing/2014/main" id="{B06E5CA0-ADE2-A480-6A27-7990BF95D338}"/>
              </a:ext>
            </a:extLst>
          </p:cNvPr>
          <p:cNvSpPr/>
          <p:nvPr/>
        </p:nvSpPr>
        <p:spPr>
          <a:xfrm flipV="1">
            <a:off x="7949859" y="3870374"/>
            <a:ext cx="278674" cy="252548"/>
          </a:xfrm>
          <a:prstGeom prst="triangle">
            <a:avLst/>
          </a:prstGeom>
          <a:solidFill>
            <a:srgbClr val="00FF00"/>
          </a:solidFill>
          <a:ln w="190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8743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7C5BBC1F-A470-2E0E-873D-AA94F525DD90}"/>
              </a:ext>
            </a:extLst>
          </p:cNvPr>
          <p:cNvSpPr txBox="1">
            <a:spLocks/>
          </p:cNvSpPr>
          <p:nvPr/>
        </p:nvSpPr>
        <p:spPr>
          <a:xfrm>
            <a:off x="10765102" y="6279439"/>
            <a:ext cx="1374648" cy="615956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/>
              </a:buClr>
              <a:buSzPct val="80000"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Georgia"/>
                <a:ea typeface="+mn-ea"/>
                <a:cs typeface="+mn-cs"/>
              </a:rPr>
              <a:t>7/7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A9D6B6E1-5ACB-1F52-8B8D-CAD8D739E1D0}"/>
              </a:ext>
            </a:extLst>
          </p:cNvPr>
          <p:cNvSpPr txBox="1"/>
          <p:nvPr/>
        </p:nvSpPr>
        <p:spPr>
          <a:xfrm>
            <a:off x="4556445" y="2486297"/>
            <a:ext cx="27542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4000" dirty="0">
                <a:solidFill>
                  <a:prstClr val="black"/>
                </a:solidFill>
                <a:latin typeface="Georgia"/>
              </a:rPr>
              <a:t>Thank you!</a:t>
            </a:r>
          </a:p>
        </p:txBody>
      </p:sp>
      <p:sp>
        <p:nvSpPr>
          <p:cNvPr id="10" name="TextBox 7">
            <a:extLst>
              <a:ext uri="{FF2B5EF4-FFF2-40B4-BE49-F238E27FC236}">
                <a16:creationId xmlns:a16="http://schemas.microsoft.com/office/drawing/2014/main" id="{DD35AC0C-97F2-BC43-D4A2-8E43083D5AF9}"/>
              </a:ext>
            </a:extLst>
          </p:cNvPr>
          <p:cNvSpPr txBox="1"/>
          <p:nvPr/>
        </p:nvSpPr>
        <p:spPr>
          <a:xfrm flipH="1">
            <a:off x="7877174" y="3694116"/>
            <a:ext cx="4079692" cy="2585323"/>
          </a:xfrm>
          <a:prstGeom prst="rect">
            <a:avLst/>
          </a:prstGeom>
          <a:solidFill>
            <a:srgbClr val="CC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Leading Team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kern="0" dirty="0">
                <a:solidFill>
                  <a:prstClr val="black"/>
                </a:solidFill>
                <a:latin typeface="Georgia"/>
              </a:rPr>
              <a:t>&lt;co-Chairs&gt;</a:t>
            </a:r>
          </a:p>
          <a:p>
            <a:r>
              <a:rPr kumimoji="0" lang="en-US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</a:rPr>
              <a:t>Tetsuya NIIKUNI : </a:t>
            </a:r>
            <a:r>
              <a:rPr lang="en-US" altLang="ja-JP" sz="18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niikuni@ntsel.go.jp </a:t>
            </a:r>
          </a:p>
          <a:p>
            <a:r>
              <a:rPr kumimoji="0" lang="en-US" kern="0" dirty="0">
                <a:solidFill>
                  <a:prstClr val="black"/>
                </a:solidFill>
                <a:latin typeface="Georgia"/>
              </a:rPr>
              <a:t>Charyung KIM : </a:t>
            </a:r>
            <a:r>
              <a:rPr lang="en-US" altLang="ja-JP" sz="18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cha1052@kotsa.or.kr</a:t>
            </a:r>
            <a:endParaRPr kumimoji="0" lang="en-US" kern="0" dirty="0">
              <a:solidFill>
                <a:prstClr val="black"/>
              </a:solidFill>
              <a:latin typeface="Georgia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</a:endParaRPr>
          </a:p>
          <a:p>
            <a:pPr algn="l"/>
            <a:r>
              <a:rPr kumimoji="0" lang="en-US" kern="0" dirty="0">
                <a:solidFill>
                  <a:prstClr val="black"/>
                </a:solidFill>
                <a:latin typeface="Georgia"/>
              </a:rPr>
              <a:t>&lt;Secretariats&gt;</a:t>
            </a:r>
            <a:endParaRPr lang="ja-JP" altLang="en-US" sz="20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r>
              <a:rPr lang="en-US" altLang="ja-JP" sz="1800" b="0" i="0" u="none" strike="noStrike" baseline="0" dirty="0">
                <a:latin typeface="Times New Roman" panose="02020603050405020304" pitchFamily="18" charset="0"/>
              </a:rPr>
              <a:t>Erik POSTMA</a:t>
            </a:r>
            <a:r>
              <a:rPr lang="ja-JP" altLang="en-US" dirty="0">
                <a:latin typeface="Times New Roman" panose="02020603050405020304" pitchFamily="18" charset="0"/>
              </a:rPr>
              <a:t> </a:t>
            </a:r>
            <a:r>
              <a:rPr lang="en-US" altLang="ja-JP" dirty="0">
                <a:latin typeface="Times New Roman" panose="02020603050405020304" pitchFamily="18" charset="0"/>
              </a:rPr>
              <a:t>:</a:t>
            </a:r>
            <a:r>
              <a:rPr lang="ja-JP" altLang="en-US" dirty="0">
                <a:latin typeface="Times New Roman" panose="02020603050405020304" pitchFamily="18" charset="0"/>
              </a:rPr>
              <a:t> </a:t>
            </a:r>
            <a:r>
              <a:rPr lang="en-US" altLang="ja-JP" sz="18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ep@acea.auto</a:t>
            </a:r>
          </a:p>
          <a:p>
            <a:r>
              <a:rPr lang="en-US" altLang="ja-JP" sz="1800" b="0" i="0" u="none" strike="noStrike" baseline="0" dirty="0">
                <a:latin typeface="Times New Roman" panose="02020603050405020304" pitchFamily="18" charset="0"/>
              </a:rPr>
              <a:t>Romain DENAYER : </a:t>
            </a:r>
            <a:r>
              <a:rPr lang="en-US" altLang="ja-JP" sz="18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romain@avere.org </a:t>
            </a:r>
          </a:p>
          <a:p>
            <a:r>
              <a:rPr lang="en-US" altLang="ja-JP" sz="1800" b="0" i="0" u="none" strike="noStrike" baseline="0" dirty="0">
                <a:latin typeface="Times New Roman" panose="02020603050405020304" pitchFamily="18" charset="0"/>
              </a:rPr>
              <a:t>Nick ICHIKAWA : </a:t>
            </a:r>
            <a:r>
              <a:rPr lang="en-US" altLang="ja-JP" sz="1800" b="0" i="0" u="none" strike="noStrike" baseline="0" dirty="0">
                <a:solidFill>
                  <a:srgbClr val="0000FF"/>
                </a:solidFill>
                <a:latin typeface="Times New Roman" panose="02020603050405020304" pitchFamily="18" charset="0"/>
              </a:rPr>
              <a:t>ichikawa@ntsel.go.jp </a:t>
            </a:r>
            <a:endParaRPr kumimoji="0" lang="en-US" kern="0" dirty="0">
              <a:solidFill>
                <a:prstClr val="black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95575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8" ma:contentTypeDescription="Create a new document." ma:contentTypeScope="" ma:versionID="e62f3c52afbfb087cbf0486b24bccade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0897c4342d1b21160e8184e77b1557a4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7C49AE30-665B-4E73-9B88-8512B75BA5A0}"/>
</file>

<file path=customXml/itemProps2.xml><?xml version="1.0" encoding="utf-8"?>
<ds:datastoreItem xmlns:ds="http://schemas.openxmlformats.org/officeDocument/2006/customXml" ds:itemID="{AF864A2B-9A94-4E67-A9DE-53945DE527D4}"/>
</file>

<file path=customXml/itemProps3.xml><?xml version="1.0" encoding="utf-8"?>
<ds:datastoreItem xmlns:ds="http://schemas.openxmlformats.org/officeDocument/2006/customXml" ds:itemID="{72291ED3-E7E4-438D-8D72-5F8FDE7D4024}"/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723</Words>
  <Application>Microsoft Office PowerPoint</Application>
  <PresentationFormat>Widescreen</PresentationFormat>
  <Paragraphs>186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游ゴシック</vt:lpstr>
      <vt:lpstr>游ゴシック Light</vt:lpstr>
      <vt:lpstr>Arial</vt:lpstr>
      <vt:lpstr>Georgia</vt:lpstr>
      <vt:lpstr>Times New Roman</vt:lpstr>
      <vt:lpstr>Wingdings</vt:lpstr>
      <vt:lpstr>Wingdings 2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交通研_市川</dc:creator>
  <cp:lastModifiedBy>Francois Cuenot</cp:lastModifiedBy>
  <cp:revision>125</cp:revision>
  <dcterms:created xsi:type="dcterms:W3CDTF">2022-12-24T02:08:47Z</dcterms:created>
  <dcterms:modified xsi:type="dcterms:W3CDTF">2024-01-09T14:20:55Z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