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65" r:id="rId8"/>
    <p:sldId id="266" r:id="rId9"/>
    <p:sldId id="259" r:id="rId10"/>
    <p:sldId id="300" r:id="rId11"/>
    <p:sldId id="298" r:id="rId12"/>
    <p:sldId id="272" r:id="rId13"/>
    <p:sldId id="273" r:id="rId14"/>
    <p:sldId id="263" r:id="rId15"/>
    <p:sldId id="260" r:id="rId16"/>
    <p:sldId id="269" r:id="rId17"/>
    <p:sldId id="275" r:id="rId18"/>
    <p:sldId id="276" r:id="rId19"/>
    <p:sldId id="277" r:id="rId20"/>
    <p:sldId id="264" r:id="rId21"/>
    <p:sldId id="279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67" r:id="rId33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A29C9D-3858-96FE-F648-63DCA614AB60}" name="GRIGORATOS Theodoros (JRC-ISPRA)" initials="TG" userId="S::Theodoros.GRIGORATOS@ec.europa.eu::f13441e8-f0f6-4bf8-a45c-451430312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833A8-A633-456D-A64F-91E40BB5C497}" v="22" dt="2024-01-10T16:23:1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52" autoAdjust="0"/>
  </p:normalViewPr>
  <p:slideViewPr>
    <p:cSldViewPr snapToGrid="0">
      <p:cViewPr varScale="1">
        <p:scale>
          <a:sx n="62" d="100"/>
          <a:sy n="62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OT Elodie" userId="7243eb13-6b8c-4f9b-a59b-0b133c7d1e11" providerId="ADAL" clId="{F8E833A8-A633-456D-A64F-91E40BB5C497}"/>
    <pc:docChg chg="undo custSel modSld">
      <pc:chgData name="COLLOT Elodie" userId="7243eb13-6b8c-4f9b-a59b-0b133c7d1e11" providerId="ADAL" clId="{F8E833A8-A633-456D-A64F-91E40BB5C497}" dt="2024-01-10T16:27:09.442" v="330" actId="20577"/>
      <pc:docMkLst>
        <pc:docMk/>
      </pc:docMkLst>
      <pc:sldChg chg="modSp mod">
        <pc:chgData name="COLLOT Elodie" userId="7243eb13-6b8c-4f9b-a59b-0b133c7d1e11" providerId="ADAL" clId="{F8E833A8-A633-456D-A64F-91E40BB5C497}" dt="2024-01-10T16:26:28.258" v="267" actId="113"/>
        <pc:sldMkLst>
          <pc:docMk/>
          <pc:sldMk cId="1472386309" sldId="256"/>
        </pc:sldMkLst>
        <pc:spChg chg="mod">
          <ac:chgData name="COLLOT Elodie" userId="7243eb13-6b8c-4f9b-a59b-0b133c7d1e11" providerId="ADAL" clId="{F8E833A8-A633-456D-A64F-91E40BB5C497}" dt="2024-01-10T16:26:28.258" v="267" actId="113"/>
          <ac:spMkLst>
            <pc:docMk/>
            <pc:sldMk cId="1472386309" sldId="256"/>
            <ac:spMk id="5" creationId="{1911E3F7-4975-4BCD-A19E-D1EE644E3526}"/>
          </ac:spMkLst>
        </pc:spChg>
      </pc:sldChg>
      <pc:sldChg chg="modSp mod">
        <pc:chgData name="COLLOT Elodie" userId="7243eb13-6b8c-4f9b-a59b-0b133c7d1e11" providerId="ADAL" clId="{F8E833A8-A633-456D-A64F-91E40BB5C497}" dt="2024-01-10T16:22:35.682" v="210"/>
        <pc:sldMkLst>
          <pc:docMk/>
          <pc:sldMk cId="1785079533" sldId="257"/>
        </pc:sldMkLst>
        <pc:graphicFrameChg chg="mod modGraphic">
          <ac:chgData name="COLLOT Elodie" userId="7243eb13-6b8c-4f9b-a59b-0b133c7d1e11" providerId="ADAL" clId="{F8E833A8-A633-456D-A64F-91E40BB5C497}" dt="2024-01-10T16:22:35.682" v="210"/>
          <ac:graphicFrameMkLst>
            <pc:docMk/>
            <pc:sldMk cId="1785079533" sldId="257"/>
            <ac:graphicFrameMk id="10" creationId="{C8594C73-26ED-49AC-BB15-8A214F054849}"/>
          </ac:graphicFrameMkLst>
        </pc:graphicFrameChg>
      </pc:sldChg>
      <pc:sldChg chg="addSp modSp mod">
        <pc:chgData name="COLLOT Elodie" userId="7243eb13-6b8c-4f9b-a59b-0b133c7d1e11" providerId="ADAL" clId="{F8E833A8-A633-456D-A64F-91E40BB5C497}" dt="2024-01-10T16:27:09.442" v="330" actId="20577"/>
        <pc:sldMkLst>
          <pc:docMk/>
          <pc:sldMk cId="4184192775" sldId="259"/>
        </pc:sldMkLst>
        <pc:spChg chg="add mod">
          <ac:chgData name="COLLOT Elodie" userId="7243eb13-6b8c-4f9b-a59b-0b133c7d1e11" providerId="ADAL" clId="{F8E833A8-A633-456D-A64F-91E40BB5C497}" dt="2024-01-10T16:23:34.936" v="263" actId="207"/>
          <ac:spMkLst>
            <pc:docMk/>
            <pc:sldMk cId="4184192775" sldId="259"/>
            <ac:spMk id="4" creationId="{067C7D3D-D5AB-E638-B233-2DE645931A2C}"/>
          </ac:spMkLst>
        </pc:spChg>
        <pc:graphicFrameChg chg="modGraphic">
          <ac:chgData name="COLLOT Elodie" userId="7243eb13-6b8c-4f9b-a59b-0b133c7d1e11" providerId="ADAL" clId="{F8E833A8-A633-456D-A64F-91E40BB5C497}" dt="2024-01-10T16:27:09.442" v="330" actId="20577"/>
          <ac:graphicFrameMkLst>
            <pc:docMk/>
            <pc:sldMk cId="4184192775" sldId="259"/>
            <ac:graphicFrameMk id="11" creationId="{FCEED9E6-0F59-9F6A-D380-2D8D4689BD0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EF9F-9D52-4695-A44D-FB890489DBF6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38DF-F9AF-4B02-BED8-B72447F42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0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938DF-F9AF-4B02-BED8-B72447F4216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2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7318-A9C1-484F-97C1-1BA62A7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8C7C0-1393-4211-B0EB-6708AEFD9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509B-A224-4DD5-90B5-422ECCF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78DA-A0D3-4E2D-BEEC-C2F1CAB2C6D3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98BE-5FA9-4347-9DAD-7827D71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49402-AB7D-4EF9-8064-972C5F8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7B8F-745E-4F78-B9E5-54DB7091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308E-A6CA-4381-8D57-D68882F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62A46-D2CC-4B04-AE86-F7C2336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24C7-B93C-4E45-80A1-FE40CDD1A438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2911-037B-4B83-95E4-E9BE1D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11DE-2916-470E-839D-E9B0035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91C24-EE31-4E44-9DBC-2EBB0C4B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70B3-508D-4D29-90D6-55939FFF2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5140-FBE1-470D-9A48-909683A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5B9F-D1C0-4C79-87C1-A7B157A5581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8D538-BCDA-4E18-8EB7-0909F6E4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73F31-2AD7-4E1D-BAA8-ECBB775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C3DCB-3707-4E24-B0DC-2CFCD1C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D9488-3D79-4A3D-A8FB-8BB1D359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E5FC9-6579-4EC2-A4FB-683ABD2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AA86-E047-487D-80F7-A97802F7B5C8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6E683-69D5-4CE8-8BF7-3F96687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0EC6-84B5-40EF-97D3-9A6C3AB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146BD-2856-4C3F-B591-7C31CAD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F9135-9CB1-48DB-86B4-5BDBB739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F508D-C550-4A2E-8649-3618F803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9207-4492-4065-9801-9453DB018007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D71BD-5089-45A9-8A5A-91799F7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77C5-2929-49B3-A86F-054F85A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959-A50F-45EF-9DD3-0234BBC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D705-E10E-49C1-8A16-7E4F6FEA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85F87-4819-4DDD-95AA-EFD94A67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18BD-007F-4993-B4F5-657DEC1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4CC2-5405-4F2A-BCCC-58BA75DDD253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31070-2C7A-4D12-9D28-33C8BD02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FBB72-F70E-4C56-8A03-3856BBB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1837-9F1F-4270-9580-519B439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434F4-FEAD-43E8-96FE-352F1637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A7A1F-2040-4A64-B2A3-BD712E50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3C050-DF9B-4AAD-A556-8F374909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CE5DF-3222-4B1D-AE5D-CED47DDAC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3355AD-FD91-447C-9F16-FB61723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91F-D135-40AE-9642-9E7BB3B65D54}" type="datetime1">
              <a:rPr lang="fr-FR" smtClean="0"/>
              <a:t>10/01/2024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2E8D0B-3265-4A6D-8719-B2F14FB2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C3BF6A-2B3C-493B-9821-90701B6D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8030-FE46-4D89-8F49-C389C0DA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2EF97-09B9-4518-B672-A6BE7A74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A9B-2E0B-4D37-9FDF-410735C3A641}" type="datetime1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2E9CD8-22CF-49E7-B84D-0BFB25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7770AD-6343-4DCE-B811-5876A8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F3BB-5A65-4AD0-8749-3645F706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ED7E-8BB5-42C0-8139-D8EF515BD977}" type="datetime1">
              <a:rPr lang="fr-FR" smtClean="0"/>
              <a:t>10/01/2024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5C1573-ACF5-4971-B02F-7CA33B9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B1A1D-C2C0-4EE3-9B1C-33B136E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5A63-C234-4984-BAA0-43F9C99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B8A-6E99-4143-A8F7-0877801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5E20D-6A73-4B0E-B963-5840CBB4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4B6E52-419C-410C-9BF5-88412C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0B33-499A-49AE-AEA1-9A434F21096A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3B642-1C3B-476A-8304-387866F3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88692-4F7D-4791-A22F-1084188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FC1E-4579-47F0-8672-C0F11B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F5D9A-8C8B-40A4-9D35-8E9DA931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A8ECE-D47C-4D51-8A8C-99AE0D06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55F8D-135D-4C07-8C83-0FF3E4B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6009-2997-4D6F-88E4-027E17E67152}" type="datetime1">
              <a:rPr lang="fr-FR" smtClean="0"/>
              <a:t>10/01/2024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BC928-7CCE-4DC5-8B79-873236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969C5-ADDB-4679-A7CB-0C6DC77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9E638-4966-4F26-8C98-D2A39BB6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A8DD3-7575-443B-9F90-7A17D394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A280-0A06-4552-9BF7-24C3DE9E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6CD1-A6EC-4524-AFC5-FBD0D3964DDC}" type="datetime1">
              <a:rPr lang="fr-FR" smtClean="0"/>
              <a:t>10/01/2024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BBE03-46A4-4B80-9EFB-92E7F04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22998-0C5A-446D-9F3D-871C8DBD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5D37-6DEC-499C-8062-DD8488EC1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eodoros.GRIGORATOS@ec.europa.eu" TargetMode="External"/><Relationship Id="rId2" Type="http://schemas.openxmlformats.org/officeDocument/2006/relationships/hyperlink" Target="mailto:Elodie.COLLOT@utac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unece.org/display/trans/TF+TA+Terms+of+Reference" TargetMode="External"/><Relationship Id="rId4" Type="http://schemas.openxmlformats.org/officeDocument/2006/relationships/hyperlink" Target="https://wiki.unece.org/pages/viewpage.action?pageId=16069435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transport/documents/2023/11/working-documents/tfta-proposal-supplement-02-04-series-amendments-un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ece.org/sites/default/files/2023-08/GRBP-78-26e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CCB5-8479-4331-A885-879B3AAA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 "/>
              </a:rPr>
              <a:t>Status</a:t>
            </a:r>
            <a:r>
              <a:rPr lang="fr-FR" dirty="0">
                <a:latin typeface="Calibri "/>
              </a:rPr>
              <a:t> report to 90th GRPE</a:t>
            </a:r>
            <a:br>
              <a:rPr lang="fr-FR" dirty="0">
                <a:latin typeface="Calibri "/>
              </a:rPr>
            </a:br>
            <a:r>
              <a:rPr lang="fr-FR" sz="4400" dirty="0">
                <a:latin typeface="Calibri "/>
              </a:rPr>
              <a:t>(</a:t>
            </a:r>
            <a:r>
              <a:rPr lang="en-GB" sz="4400" dirty="0">
                <a:latin typeface="Calibri "/>
              </a:rPr>
              <a:t>January</a:t>
            </a:r>
            <a:r>
              <a:rPr lang="fr-FR" sz="4400" dirty="0">
                <a:latin typeface="Calibri "/>
              </a:rPr>
              <a:t> 2024)</a:t>
            </a:r>
            <a:endParaRPr lang="fr-FR" dirty="0">
              <a:latin typeface="Calibri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6EA22-533B-4F31-BFC6-8902F03D2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7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"/>
              </a:rPr>
              <a:t>Task Force on Tyre Abrasion</a:t>
            </a:r>
          </a:p>
          <a:p>
            <a:r>
              <a:rPr lang="en-GB" sz="3200" dirty="0">
                <a:latin typeface="Calibri "/>
              </a:rPr>
              <a:t>On behalf of GRBP and GRPE</a:t>
            </a:r>
            <a:r>
              <a:rPr lang="en-GB" sz="4000" dirty="0">
                <a:latin typeface="Calibri "/>
              </a:rPr>
              <a:t> </a:t>
            </a:r>
          </a:p>
          <a:p>
            <a:endParaRPr lang="en-GB" sz="4800" dirty="0">
              <a:latin typeface="Calibri 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77854-C418-4DF5-BCE5-6F02F3D39C22}"/>
              </a:ext>
            </a:extLst>
          </p:cNvPr>
          <p:cNvSpPr/>
          <p:nvPr/>
        </p:nvSpPr>
        <p:spPr>
          <a:xfrm>
            <a:off x="0" y="139118"/>
            <a:ext cx="360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co-chairs </a:t>
            </a:r>
            <a:br>
              <a:rPr lang="en-GB" dirty="0">
                <a:solidFill>
                  <a:schemeClr val="tx1"/>
                </a:solidFill>
                <a:latin typeface="Calibri "/>
              </a:rPr>
            </a:br>
            <a:r>
              <a:rPr lang="en-GB" dirty="0">
                <a:solidFill>
                  <a:schemeClr val="tx1"/>
                </a:solidFill>
                <a:latin typeface="Calibri "/>
              </a:rPr>
              <a:t>of </a:t>
            </a:r>
            <a:r>
              <a:rPr lang="en-GB" dirty="0">
                <a:latin typeface="Calibri "/>
              </a:rPr>
              <a:t>TF 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for Tyre </a:t>
            </a:r>
            <a:r>
              <a:rPr lang="en-GB" dirty="0">
                <a:latin typeface="Calibri "/>
              </a:rPr>
              <a:t>Ab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rasion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E3F7-4975-4BCD-A19E-D1EE644E3526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>
                <a:latin typeface="Calibri "/>
              </a:rPr>
              <a:t>Informal document </a:t>
            </a:r>
            <a:r>
              <a:rPr lang="fr-FR" b="1" dirty="0"/>
              <a:t>GRPE-90-29-Rev.2</a:t>
            </a:r>
            <a:r>
              <a:rPr lang="en-GB" b="1" dirty="0">
                <a:latin typeface="Calibri "/>
              </a:rPr>
              <a:t> </a:t>
            </a:r>
            <a:endParaRPr lang="en-GB" dirty="0">
              <a:latin typeface="Calibri "/>
            </a:endParaRPr>
          </a:p>
          <a:p>
            <a:pPr algn="r"/>
            <a:r>
              <a:rPr lang="en-GB" dirty="0">
                <a:latin typeface="Calibri "/>
              </a:rPr>
              <a:t>(90th GRPE, January 9-12, 2024, </a:t>
            </a:r>
          </a:p>
          <a:p>
            <a:pPr algn="r"/>
            <a:r>
              <a:rPr lang="en-GB" dirty="0">
                <a:latin typeface="Calibri "/>
              </a:rPr>
              <a:t>agenda item 7.(c)  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77AA9EA-330A-401F-B0A4-9C794A69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DA7DB2-8DB8-47A0-91A4-5FAF21EB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4375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Circuit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2831" cy="441356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The circuit abrasion rate shall be determined:</a:t>
            </a:r>
          </a:p>
          <a:p>
            <a:pPr lvl="1"/>
            <a:r>
              <a:rPr lang="en-US" sz="2000" dirty="0"/>
              <a:t>Convoy of at least 2 vehicles having the reference </a:t>
            </a:r>
            <a:r>
              <a:rPr lang="en-US" sz="2000" dirty="0" err="1"/>
              <a:t>tyres</a:t>
            </a:r>
            <a:r>
              <a:rPr lang="en-US" sz="2000" dirty="0"/>
              <a:t> (Normal or 3PMSF) </a:t>
            </a:r>
          </a:p>
          <a:p>
            <a:pPr lvl="1"/>
            <a:r>
              <a:rPr lang="en-US" sz="2000" dirty="0"/>
              <a:t>At three ambient temperatures: one at least 15-25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(Normal) or 5-15°C (3PMSF) </a:t>
            </a:r>
            <a:endParaRPr lang="en-US" sz="2000" dirty="0"/>
          </a:p>
          <a:p>
            <a:r>
              <a:rPr lang="en-US" sz="2400" dirty="0"/>
              <a:t> The circuit abrasion rate shall be (one needs to be checked)</a:t>
            </a:r>
          </a:p>
          <a:p>
            <a:pPr lvl="1"/>
            <a:r>
              <a:rPr lang="en-US" sz="2000" dirty="0"/>
              <a:t>@20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(Normal reference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/>
              <a:t>needs to be in the range </a:t>
            </a:r>
            <a:r>
              <a:rPr lang="en-US" sz="2000" dirty="0">
                <a:solidFill>
                  <a:srgbClr val="FF0000"/>
                </a:solidFill>
              </a:rPr>
              <a:t>[range] </a:t>
            </a:r>
            <a:r>
              <a:rPr lang="en-US" sz="2000" dirty="0"/>
              <a:t>mg/km/ton</a:t>
            </a:r>
          </a:p>
          <a:p>
            <a:pPr lvl="1"/>
            <a:r>
              <a:rPr lang="en-US" sz="2000" dirty="0"/>
              <a:t>@10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°C (3PMSF reference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/>
              <a:t>needs to be in the range </a:t>
            </a:r>
            <a:r>
              <a:rPr lang="en-US" sz="2000" dirty="0">
                <a:solidFill>
                  <a:srgbClr val="FF0000"/>
                </a:solidFill>
              </a:rPr>
              <a:t>[range] </a:t>
            </a:r>
            <a:r>
              <a:rPr lang="en-US" sz="2000" dirty="0"/>
              <a:t>mg/km/ton</a:t>
            </a:r>
          </a:p>
          <a:p>
            <a:r>
              <a:rPr lang="en-IE" sz="2400" dirty="0"/>
              <a:t>If the circuit is modified by ≤10 km, or 10-30 km for ≤8 shifts or </a:t>
            </a:r>
            <a:r>
              <a:rPr lang="en-US" sz="2400" dirty="0"/>
              <a:t>&lt;100 km (or 20% of circuit, whichever is smaller), it is still valid</a:t>
            </a:r>
          </a:p>
          <a:p>
            <a:endParaRPr lang="en-IE" sz="2400" dirty="0"/>
          </a:p>
        </p:txBody>
      </p:sp>
      <p:sp>
        <p:nvSpPr>
          <p:cNvPr id="21" name="Espace réservé du pied de page 1">
            <a:extLst>
              <a:ext uri="{FF2B5EF4-FFF2-40B4-BE49-F238E27FC236}">
                <a16:creationId xmlns:a16="http://schemas.microsoft.com/office/drawing/2014/main" id="{F8D2DA58-D624-449D-D023-3901B0E4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9492F09-2B6E-EAFA-FAED-D9BC085A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10</a:t>
            </a:fld>
            <a:endParaRPr lang="fr-FR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987878EA-06C5-FC04-15A5-0D1373057C57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pic>
        <p:nvPicPr>
          <p:cNvPr id="25" name="Picture 21">
            <a:extLst>
              <a:ext uri="{FF2B5EF4-FFF2-40B4-BE49-F238E27FC236}">
                <a16:creationId xmlns:a16="http://schemas.microsoft.com/office/drawing/2014/main" id="{743AFD8E-C259-E848-2ADB-1C7BBB35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264" y="0"/>
            <a:ext cx="5507736" cy="33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20" y="104626"/>
            <a:ext cx="4327352" cy="6689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0557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Preparation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10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Convoy</a:t>
            </a:r>
          </a:p>
          <a:p>
            <a:pPr lvl="1"/>
            <a:r>
              <a:rPr lang="en-US" dirty="0"/>
              <a:t>Up to 4 vehicles. One is fitted  with reference </a:t>
            </a:r>
            <a:r>
              <a:rPr lang="en-US" dirty="0" err="1"/>
              <a:t>tyres</a:t>
            </a:r>
            <a:endParaRPr lang="en-US" dirty="0"/>
          </a:p>
          <a:p>
            <a:pPr lvl="1"/>
            <a:r>
              <a:rPr lang="en-US" dirty="0"/>
              <a:t>Convoy composition. Homogeneous for:</a:t>
            </a:r>
          </a:p>
          <a:p>
            <a:pPr lvl="2"/>
            <a:r>
              <a:rPr lang="en-US" dirty="0"/>
              <a:t>Number and position of driven wheels</a:t>
            </a:r>
          </a:p>
          <a:p>
            <a:pPr lvl="2"/>
            <a:r>
              <a:rPr lang="en-US" dirty="0"/>
              <a:t>FWD or RWD or AWD only in the convoy</a:t>
            </a:r>
          </a:p>
          <a:p>
            <a:pPr lvl="2"/>
            <a:r>
              <a:rPr lang="en-US" dirty="0"/>
              <a:t>Propulsion energy converters (e.g. ICE, or NOVC-HEV etc.)</a:t>
            </a:r>
          </a:p>
          <a:p>
            <a:pPr lvl="2"/>
            <a:r>
              <a:rPr lang="en-US" dirty="0"/>
              <a:t>F2 vehicle ref. </a:t>
            </a:r>
            <a:r>
              <a:rPr lang="en-US" dirty="0" err="1"/>
              <a:t>tyres</a:t>
            </a:r>
            <a:r>
              <a:rPr lang="en-US" dirty="0"/>
              <a:t> ≤1.2*F2 vehicle candidate </a:t>
            </a:r>
            <a:r>
              <a:rPr lang="en-US" dirty="0" err="1"/>
              <a:t>tyres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if available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Vehicles and drivers’ rotation</a:t>
            </a:r>
          </a:p>
          <a:p>
            <a:pPr lvl="2"/>
            <a:r>
              <a:rPr lang="en-US" dirty="0"/>
              <a:t>Each </a:t>
            </a:r>
            <a:r>
              <a:rPr lang="en-US" dirty="0" err="1"/>
              <a:t>tyre</a:t>
            </a:r>
            <a:r>
              <a:rPr lang="en-US" dirty="0"/>
              <a:t> shall be exposed to the same distance (±10%) to all drivers and positions in convoy</a:t>
            </a:r>
          </a:p>
          <a:p>
            <a:endParaRPr lang="en-IE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EFB87193-1C8B-9180-36F8-9855A951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36AFF-64D0-7D0D-5EB7-722CA75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11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D5B95FF-1B9A-ED26-E088-31AF9F33DADB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5FA3B4-6C58-42C0-ABDB-E34C145A6384}"/>
              </a:ext>
            </a:extLst>
          </p:cNvPr>
          <p:cNvSpPr txBox="1"/>
          <p:nvPr/>
        </p:nvSpPr>
        <p:spPr>
          <a:xfrm>
            <a:off x="7777194" y="270560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6885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Preparation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1250168" cy="4664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Tyres preparation </a:t>
            </a:r>
          </a:p>
          <a:p>
            <a:pPr lvl="1"/>
            <a:r>
              <a:rPr lang="en-GB" dirty="0"/>
              <a:t>Tyre mass measurement (without rim) </a:t>
            </a:r>
          </a:p>
          <a:p>
            <a:pPr lvl="1"/>
            <a:r>
              <a:rPr lang="en-GB" dirty="0"/>
              <a:t>Tyre fitment on rim (</a:t>
            </a:r>
            <a:r>
              <a:rPr lang="en-GB" i="1" dirty="0"/>
              <a:t>and vehicle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Tyre and wheel assembly mass measurement (</a:t>
            </a:r>
            <a:r>
              <a:rPr lang="en-GB" dirty="0">
                <a:solidFill>
                  <a:srgbClr val="FF0000"/>
                </a:solidFill>
              </a:rPr>
              <a:t>optional</a:t>
            </a:r>
            <a:r>
              <a:rPr lang="en-GB" dirty="0"/>
              <a:t>)</a:t>
            </a:r>
          </a:p>
          <a:p>
            <a:pPr lvl="1" algn="just"/>
            <a:r>
              <a:rPr lang="en-GB" dirty="0"/>
              <a:t>Tyre inflation pressure: Ref. tyres: 290 kPa, candidate tyres: 250 kPa for standard load tyres or 290 kPa for reinforced load and high load capacity tyres (XL, HL)</a:t>
            </a:r>
          </a:p>
          <a:p>
            <a:r>
              <a:rPr lang="en-GB" dirty="0"/>
              <a:t>Vehicles preparation </a:t>
            </a:r>
          </a:p>
          <a:p>
            <a:pPr lvl="1"/>
            <a:r>
              <a:rPr lang="en-GB" dirty="0"/>
              <a:t>Vehicle </a:t>
            </a:r>
            <a:r>
              <a:rPr lang="en-GB" dirty="0" err="1"/>
              <a:t>balasting</a:t>
            </a:r>
            <a:r>
              <a:rPr lang="en-GB" dirty="0"/>
              <a:t>]</a:t>
            </a:r>
          </a:p>
          <a:p>
            <a:pPr lvl="2"/>
            <a:r>
              <a:rPr lang="en-GB" dirty="0"/>
              <a:t>Tyre load 67% (±7%) of tyre load capacity (and not exceeding 85% vehicle max payload)</a:t>
            </a:r>
          </a:p>
          <a:p>
            <a:pPr lvl="2"/>
            <a:r>
              <a:rPr lang="en-GB" dirty="0"/>
              <a:t>Load distribution: FWD: 56% (±7%) to 44% (±7%); RWD/AWD: 50% (±7%) to 50% (±7%); </a:t>
            </a:r>
          </a:p>
          <a:p>
            <a:pPr lvl="1"/>
            <a:r>
              <a:rPr lang="en-GB" dirty="0"/>
              <a:t>Vehicle tuning (alignment)</a:t>
            </a:r>
          </a:p>
          <a:p>
            <a:pPr lvl="1"/>
            <a:r>
              <a:rPr lang="en-GB" dirty="0"/>
              <a:t>Vehicle mass measurement and load at each wheel</a:t>
            </a: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130C3186-7A62-9042-0A9E-65E37E3F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72BC6D-1039-757B-95D7-694B3BE3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12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A5556C-D753-82F5-EA0D-1E2DD6C34B04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46608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60"/>
            <a:ext cx="10515600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– Acceleration and Speed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0617"/>
            <a:ext cx="10515600" cy="3868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Instrumentation </a:t>
            </a:r>
          </a:p>
          <a:p>
            <a:r>
              <a:rPr lang="en-US" dirty="0"/>
              <a:t>Circuit </a:t>
            </a:r>
          </a:p>
          <a:p>
            <a:pPr lvl="1"/>
            <a:r>
              <a:rPr lang="en-US" dirty="0"/>
              <a:t>Total distance 8000 km (±300 km) along selected circuit</a:t>
            </a:r>
          </a:p>
          <a:p>
            <a:pPr lvl="1"/>
            <a:r>
              <a:rPr lang="en-US" dirty="0"/>
              <a:t>Circuit of at least 300 km consisting of one or more loops </a:t>
            </a:r>
          </a:p>
          <a:p>
            <a:pPr lvl="1"/>
            <a:r>
              <a:rPr lang="en-US" dirty="0"/>
              <a:t>Driving style distribution (see table)</a:t>
            </a:r>
          </a:p>
          <a:p>
            <a:pPr lvl="1"/>
            <a:r>
              <a:rPr lang="en-US" dirty="0"/>
              <a:t>Abrasion level  for reference </a:t>
            </a:r>
            <a:r>
              <a:rPr lang="en-US" dirty="0" err="1"/>
              <a:t>tyres</a:t>
            </a:r>
            <a:r>
              <a:rPr lang="en-US" dirty="0"/>
              <a:t> at 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°C (normal) and/or 10°C (severe snow)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[range]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mg/km/t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checked at the end of the test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continuously):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(test) acceleration levels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 requirements (&lt;140 km/h)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59273" y="1057785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 approval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0676213" y="1057785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End of test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131E9A55-865C-B9BF-A0E6-93C05AD5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6382F23-CF23-4969-229D-35E7F447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13</a:t>
            </a:fld>
            <a:endParaRPr lang="fr-FR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A921F30-E048-BE75-5266-96786E2CD004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26FDA80-A9D0-3BE1-5CD7-73A75F45B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22970"/>
              </p:ext>
            </p:extLst>
          </p:nvPr>
        </p:nvGraphicFramePr>
        <p:xfrm>
          <a:off x="4086726" y="1392085"/>
          <a:ext cx="7925797" cy="163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475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1290610">
                  <a:extLst>
                    <a:ext uri="{9D8B030D-6E8A-4147-A177-3AD203B41FA5}">
                      <a16:colId xmlns:a16="http://schemas.microsoft.com/office/drawing/2014/main" val="1343919896"/>
                    </a:ext>
                  </a:extLst>
                </a:gridCol>
                <a:gridCol w="1329904">
                  <a:extLst>
                    <a:ext uri="{9D8B030D-6E8A-4147-A177-3AD203B41FA5}">
                      <a16:colId xmlns:a16="http://schemas.microsoft.com/office/drawing/2014/main" val="1537971298"/>
                    </a:ext>
                  </a:extLst>
                </a:gridCol>
                <a:gridCol w="1329904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  <a:gridCol w="1329904">
                  <a:extLst>
                    <a:ext uri="{9D8B030D-6E8A-4147-A177-3AD203B41FA5}">
                      <a16:colId xmlns:a16="http://schemas.microsoft.com/office/drawing/2014/main" val="4001773318"/>
                    </a:ext>
                  </a:extLst>
                </a:gridCol>
              </a:tblGrid>
              <a:tr h="444372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Urban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Highway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Global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Share</a:t>
                      </a:r>
                      <a:r>
                        <a:rPr lang="en-US" baseline="0" dirty="0"/>
                        <a:t> (% distance)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&gt;25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&gt;25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&gt;35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0.40-0.90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0.20-0.75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0.15-0.55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0.35-0.55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0.40-1.20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0.70-1.80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0.15-0.80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0.83-1.03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15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Measurements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Before and after test</a:t>
            </a:r>
            <a:endParaRPr lang="en-US" sz="2400" dirty="0"/>
          </a:p>
          <a:p>
            <a:r>
              <a:rPr lang="en-US" sz="2400" dirty="0" err="1"/>
              <a:t>Tyre</a:t>
            </a:r>
            <a:r>
              <a:rPr lang="en-US" sz="2400" dirty="0"/>
              <a:t> mass </a:t>
            </a:r>
          </a:p>
          <a:p>
            <a:r>
              <a:rPr lang="en-US" sz="2400" dirty="0"/>
              <a:t>Load on each </a:t>
            </a:r>
            <a:r>
              <a:rPr lang="en-US" sz="2400" dirty="0" err="1"/>
              <a:t>tyre</a:t>
            </a:r>
            <a:r>
              <a:rPr lang="en-US" sz="2400" dirty="0"/>
              <a:t> </a:t>
            </a:r>
          </a:p>
          <a:p>
            <a:r>
              <a:rPr lang="en-US" sz="2400" dirty="0"/>
              <a:t>Vehicle alignments </a:t>
            </a:r>
          </a:p>
          <a:p>
            <a:pPr lvl="1"/>
            <a:r>
              <a:rPr lang="en-US" sz="2000" dirty="0"/>
              <a:t>(unloaded and loaded vehicle)</a:t>
            </a:r>
          </a:p>
          <a:p>
            <a:r>
              <a:rPr lang="en-US" sz="2400" dirty="0" err="1"/>
              <a:t>Tyre</a:t>
            </a:r>
            <a:r>
              <a:rPr lang="en-US" sz="2400" dirty="0"/>
              <a:t> pressure </a:t>
            </a:r>
          </a:p>
          <a:p>
            <a:pPr lvl="1"/>
            <a:r>
              <a:rPr lang="en-US" sz="2000" dirty="0"/>
              <a:t>Before test and after </a:t>
            </a:r>
            <a:r>
              <a:rPr lang="en-US" sz="2000" dirty="0" err="1"/>
              <a:t>tyre</a:t>
            </a:r>
            <a:r>
              <a:rPr lang="en-US" sz="2000" dirty="0"/>
              <a:t> fitment</a:t>
            </a:r>
          </a:p>
          <a:p>
            <a:pPr lvl="1"/>
            <a:r>
              <a:rPr lang="en-US" sz="2000" dirty="0"/>
              <a:t>After test and before dismounting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017D8157-96AE-E55F-AF7E-B27894D1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6D6DB-45D2-B47C-7DE6-C2A73318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14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C7D9C49-D6C7-DA3F-D279-B17035723467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E71F8F5-B7FF-34B8-4DD5-F2152023A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3"/>
          <a:stretch/>
        </p:blipFill>
        <p:spPr>
          <a:xfrm>
            <a:off x="7854696" y="3546718"/>
            <a:ext cx="3867912" cy="332485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1A04BB-C3E4-9D87-CD07-F1050ECC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010" y="1220792"/>
            <a:ext cx="3128790" cy="22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Measurements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945"/>
            <a:ext cx="11241024" cy="4514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/>
              <a:t>During test</a:t>
            </a:r>
            <a:endParaRPr lang="en-US" dirty="0"/>
          </a:p>
          <a:p>
            <a:r>
              <a:rPr lang="en-US" dirty="0"/>
              <a:t>Long. and lat. acc. of each vehicle with frequency ≥10 Hz (e.g. constant monitoring) </a:t>
            </a:r>
          </a:p>
          <a:p>
            <a:r>
              <a:rPr lang="en-US" dirty="0"/>
              <a:t>Speed of each vehicle (constant monitoring)</a:t>
            </a:r>
          </a:p>
          <a:p>
            <a:r>
              <a:rPr lang="en-US" dirty="0"/>
              <a:t>Tyre pressure each day (cold condition)</a:t>
            </a:r>
          </a:p>
          <a:p>
            <a:r>
              <a:rPr lang="en-US" dirty="0"/>
              <a:t>Average of five temperatures of at least start, end, at lower and higher altitude points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Wet distance measurement, ice on road measurement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intermediate stops</a:t>
            </a:r>
          </a:p>
          <a:p>
            <a:r>
              <a:rPr lang="en-IE" dirty="0"/>
              <a:t>Vehicle alignment of reference</a:t>
            </a:r>
            <a:r>
              <a:rPr lang="en-IE" dirty="0">
                <a:sym typeface="Wingdings" panose="05000000000000000000" pitchFamily="2" charset="2"/>
              </a:rPr>
              <a:t> vehicle every 2 000 km</a:t>
            </a:r>
            <a:r>
              <a:rPr lang="en-IE" dirty="0"/>
              <a:t> </a:t>
            </a:r>
          </a:p>
          <a:p>
            <a:r>
              <a:rPr lang="en-IE" dirty="0"/>
              <a:t>Tyre and wheel assembly mass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optional </a:t>
            </a:r>
            <a:r>
              <a:rPr lang="en-US" dirty="0"/>
              <a:t>but compulsory during the test campaign)</a:t>
            </a:r>
            <a:endParaRPr lang="en-IE" dirty="0"/>
          </a:p>
          <a:p>
            <a:r>
              <a:rPr lang="en-IE" dirty="0"/>
              <a:t>Vehicle alignment of test vehicles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optional </a:t>
            </a:r>
            <a:r>
              <a:rPr lang="en-US" dirty="0"/>
              <a:t>at half distance but compulsory during the test campaign)</a:t>
            </a:r>
            <a:endParaRPr lang="en-IE" dirty="0"/>
          </a:p>
          <a:p>
            <a:endParaRPr lang="en-IE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FB1BF1C0-3DEA-28FE-2BC3-32A19C7C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FAF829-ACF6-D74A-68CF-6BC600CC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15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2B18920-9178-8A28-7AD9-1496B3AECCE2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26293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Troubleshooting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0128" cy="4139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Vehicle: </a:t>
            </a:r>
          </a:p>
          <a:p>
            <a:pPr lvl="1" algn="just"/>
            <a:r>
              <a:rPr lang="en-US" dirty="0"/>
              <a:t>Repair is possible: The repaired vehicle shall run the distance lost (without other vehicles of the convoy)</a:t>
            </a:r>
          </a:p>
          <a:p>
            <a:pPr lvl="1" algn="just"/>
            <a:r>
              <a:rPr lang="en-US" dirty="0"/>
              <a:t>Major failure or accident: The replacement vehicle equipped with the same (new) </a:t>
            </a:r>
            <a:r>
              <a:rPr lang="en-US" dirty="0" err="1"/>
              <a:t>tyres</a:t>
            </a:r>
            <a:r>
              <a:rPr lang="en-US" dirty="0"/>
              <a:t> shall run the distance lost (without other vehicles of the convoy)</a:t>
            </a:r>
          </a:p>
          <a:p>
            <a:pPr lvl="1" algn="just"/>
            <a:r>
              <a:rPr lang="en-US" dirty="0"/>
              <a:t>If failure happens to a test vehicle and not reference vehicle, the failed vehicle (and </a:t>
            </a:r>
            <a:r>
              <a:rPr lang="en-US" dirty="0" err="1"/>
              <a:t>tyres</a:t>
            </a:r>
            <a:r>
              <a:rPr lang="en-US" dirty="0"/>
              <a:t>) can be withdrawn.</a:t>
            </a:r>
          </a:p>
          <a:p>
            <a:r>
              <a:rPr lang="en-US" dirty="0" err="1"/>
              <a:t>Tyres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Tyre is destroyed: Spare part with same size and pattern is used. The mass loss of the other tyre is multiplied by two for the calculations</a:t>
            </a:r>
          </a:p>
          <a:p>
            <a:pPr lvl="1" algn="just"/>
            <a:r>
              <a:rPr lang="en-US" dirty="0"/>
              <a:t>Tyre is reparable: The added repair mass is taken into account in the calculations. Spare tyre can be used for max one loop. Distance will be considered in the calculations</a:t>
            </a:r>
          </a:p>
          <a:p>
            <a:endParaRPr lang="en-IE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76CB4FB7-B29A-D475-5E43-601777C7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D0114-F8F4-90CD-A0B6-FE887832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16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4563B81-5995-5B61-923F-59672EB43506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194489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46674" cy="1325563"/>
          </a:xfrm>
        </p:spPr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Validation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4103"/>
            <a:ext cx="11103865" cy="41752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Weather and Climate </a:t>
            </a:r>
          </a:p>
          <a:p>
            <a:r>
              <a:rPr lang="en-US" dirty="0"/>
              <a:t>Accelerations </a:t>
            </a:r>
          </a:p>
          <a:p>
            <a:pPr lvl="1"/>
            <a:r>
              <a:rPr lang="en-US" dirty="0"/>
              <a:t>see table beside</a:t>
            </a:r>
          </a:p>
          <a:p>
            <a:pPr lvl="1"/>
            <a:r>
              <a:rPr lang="en-US" dirty="0"/>
              <a:t>Long. and lat. acc. </a:t>
            </a:r>
            <a:r>
              <a:rPr lang="en-US" dirty="0" err="1"/>
              <a:t>stdev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within 5% of ref. vehicle values</a:t>
            </a:r>
          </a:p>
          <a:p>
            <a:r>
              <a:rPr lang="en-US" dirty="0"/>
              <a:t>Vehicle alignments</a:t>
            </a:r>
          </a:p>
          <a:p>
            <a:pPr lvl="1"/>
            <a:r>
              <a:rPr lang="en-US" dirty="0"/>
              <a:t>End-Start: ±0.15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toe, ±0.3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 camber</a:t>
            </a:r>
            <a:r>
              <a:rPr lang="en-US" dirty="0"/>
              <a:t> </a:t>
            </a:r>
          </a:p>
          <a:p>
            <a:r>
              <a:rPr lang="en-US" dirty="0"/>
              <a:t>Visual inspection</a:t>
            </a:r>
          </a:p>
          <a:p>
            <a:pPr lvl="1"/>
            <a:r>
              <a:rPr lang="en-US" dirty="0"/>
              <a:t>Sidewall marking readable</a:t>
            </a:r>
          </a:p>
          <a:p>
            <a:pPr lvl="1"/>
            <a:r>
              <a:rPr lang="en-US" dirty="0" err="1"/>
              <a:t>Tyre</a:t>
            </a:r>
            <a:r>
              <a:rPr lang="en-US" dirty="0"/>
              <a:t>  loss &lt;1cm</a:t>
            </a:r>
            <a:r>
              <a:rPr lang="en-US" baseline="30000" dirty="0"/>
              <a:t>2</a:t>
            </a:r>
            <a:r>
              <a:rPr lang="en-US" dirty="0"/>
              <a:t> of tread chunking area (for Ref </a:t>
            </a:r>
            <a:r>
              <a:rPr lang="en-US" dirty="0" err="1"/>
              <a:t>tyre</a:t>
            </a:r>
            <a:r>
              <a:rPr lang="en-US" dirty="0"/>
              <a:t>: all results invalid)</a:t>
            </a:r>
          </a:p>
          <a:p>
            <a:r>
              <a:rPr lang="en-IE" dirty="0"/>
              <a:t>Ref. tyres abrasion rate value @20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E" dirty="0"/>
              <a:t>C or @10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IE" dirty="0"/>
              <a:t>C within abrasion rate range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28105" y="2769620"/>
          <a:ext cx="501396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91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2715769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Global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speed (km/h)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140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0.35-0.55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long.</a:t>
                      </a:r>
                      <a:r>
                        <a:rPr lang="en-US" baseline="0" dirty="0"/>
                        <a:t> acc.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±5 (for ≥99.8%</a:t>
                      </a:r>
                      <a:r>
                        <a:rPr lang="en-US" baseline="0" dirty="0"/>
                        <a:t> distance)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4914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Lat.</a:t>
                      </a:r>
                      <a:r>
                        <a:rPr lang="en-US" baseline="0" dirty="0"/>
                        <a:t> acc. </a:t>
                      </a:r>
                      <a:r>
                        <a:rPr lang="en-US" baseline="0" dirty="0" err="1"/>
                        <a:t>stdev</a:t>
                      </a:r>
                      <a:r>
                        <a:rPr lang="en-US" baseline="0" dirty="0"/>
                        <a:t>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0.83-1.03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lat.</a:t>
                      </a:r>
                      <a:r>
                        <a:rPr lang="en-US" baseline="0" dirty="0"/>
                        <a:t> acc. (m/s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±5 (for ≥99.6%</a:t>
                      </a:r>
                      <a:r>
                        <a:rPr lang="en-US" baseline="0" dirty="0"/>
                        <a:t> distance)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34162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5585" y="335455"/>
          <a:ext cx="61264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60">
                  <a:extLst>
                    <a:ext uri="{9D8B030D-6E8A-4147-A177-3AD203B41FA5}">
                      <a16:colId xmlns:a16="http://schemas.microsoft.com/office/drawing/2014/main" val="3351467512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3542962008"/>
                    </a:ext>
                  </a:extLst>
                </a:gridCol>
                <a:gridCol w="1825752">
                  <a:extLst>
                    <a:ext uri="{9D8B030D-6E8A-4147-A177-3AD203B41FA5}">
                      <a16:colId xmlns:a16="http://schemas.microsoft.com/office/drawing/2014/main" val="400177331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Normal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3PMSF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2575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T (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</a:t>
                      </a:r>
                      <a:r>
                        <a:rPr lang="en-US" baseline="0" dirty="0"/>
                        <a:t> to </a:t>
                      </a:r>
                      <a:r>
                        <a:rPr lang="en-US" dirty="0"/>
                        <a:t>35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 to 20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861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Min/max for 90% of dist.</a:t>
                      </a:r>
                      <a:r>
                        <a:rPr lang="en-US" dirty="0"/>
                        <a:t> (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°C)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/</a:t>
                      </a:r>
                      <a:r>
                        <a:rPr lang="en-US" baseline="0" dirty="0"/>
                        <a:t> 40</a:t>
                      </a:r>
                      <a:endParaRPr lang="en-IE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 /</a:t>
                      </a:r>
                      <a:r>
                        <a:rPr lang="en-US" baseline="0" dirty="0"/>
                        <a:t> 25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808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Wet mileage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&lt;20%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&lt;20%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87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Ice or snow mileage</a:t>
                      </a:r>
                      <a:endParaRPr lang="en-I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&lt;5%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862466"/>
                  </a:ext>
                </a:extLst>
              </a:tr>
            </a:tbl>
          </a:graphicData>
        </a:graphic>
      </p:graphicFrame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F1090C7E-7F35-D0FD-ED02-33ED5BB6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300B64-FD3A-43DF-05AA-DF729208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17</a:t>
            </a:fld>
            <a:endParaRPr lang="fr-FR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0700167-0F62-F5BC-CD21-609BBE5A74C6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03167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9"/>
          </a:xfrm>
        </p:spPr>
        <p:txBody>
          <a:bodyPr>
            <a:normAutofit/>
          </a:bodyPr>
          <a:lstStyle/>
          <a:p>
            <a:r>
              <a:rPr lang="en-US" b="1" dirty="0"/>
              <a:t>On-Road</a:t>
            </a:r>
            <a:r>
              <a:rPr lang="en-US" dirty="0"/>
              <a:t> method - Test report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dirty="0"/>
              <a:t>Calibration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495783"/>
          <a:ext cx="10515600" cy="310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614471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779511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74151728"/>
                    </a:ext>
                  </a:extLst>
                </a:gridCol>
              </a:tblGrid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Instrument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Interval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Criterion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590403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tyres </a:t>
                      </a:r>
                      <a:endParaRPr lang="en-IE" sz="1800" b="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±2 g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49378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Instrument for toe and camber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+/- 0.033</a:t>
                      </a:r>
                      <a:r>
                        <a:rPr lang="en-GB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9825440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Acceleration/Speed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endParaRPr lang="en-IE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44949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vehicle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+/- 0.1%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485505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Temperature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</a:t>
                      </a:r>
                      <a:endParaRPr lang="en-IE" sz="180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±1°C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607236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>
                          <a:effectLst/>
                          <a:latin typeface="+mn-lt"/>
                          <a:ea typeface="Calibri" panose="020F0502020204030204" pitchFamily="34" charset="0"/>
                        </a:rPr>
                        <a:t>Tyre pressure sensor</a:t>
                      </a:r>
                      <a:endParaRPr lang="en-IE" sz="1800" b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±3 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kPa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403532"/>
                  </a:ext>
                </a:extLst>
              </a:tr>
              <a:tr h="38770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Scale for tyre and wheel assembly</a:t>
                      </a:r>
                      <a:endParaRPr lang="en-IE" sz="1800" b="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Yearly and at major maintenance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±2 g</a:t>
                      </a:r>
                      <a:endParaRPr lang="en-IE" sz="18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9857376"/>
                  </a:ext>
                </a:extLst>
              </a:tr>
            </a:tbl>
          </a:graphicData>
        </a:graphic>
      </p:graphicFrame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23102F67-4184-C023-59B7-758B4510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E6E4F-A9F5-80CC-A95F-CC511FCA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18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D803CDE-73ED-0130-3CB8-7A487124D846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8764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745629"/>
            <a:ext cx="11600329" cy="3913094"/>
          </a:xfrm>
        </p:spPr>
        <p:txBody>
          <a:bodyPr>
            <a:noAutofit/>
          </a:bodyPr>
          <a:lstStyle/>
          <a:p>
            <a:r>
              <a:rPr lang="en-GB" sz="2400" dirty="0"/>
              <a:t>Tyre Wear Test Equipment</a:t>
            </a:r>
          </a:p>
          <a:p>
            <a:pPr marL="400050" lvl="1" indent="0">
              <a:buNone/>
            </a:pPr>
            <a:r>
              <a:rPr lang="en-GB" altLang="ja-JP" sz="2000" dirty="0"/>
              <a:t>A</a:t>
            </a:r>
            <a:r>
              <a:rPr lang="en-GB" sz="2000" dirty="0"/>
              <a:t> drum, a tyre mounting device, a loading device and an adhesion prevention system</a:t>
            </a:r>
          </a:p>
          <a:p>
            <a:endParaRPr lang="en-GB" sz="2400" dirty="0"/>
          </a:p>
          <a:p>
            <a:r>
              <a:rPr lang="en-GB" sz="2400" dirty="0"/>
              <a:t>Drum diameter</a:t>
            </a:r>
          </a:p>
          <a:p>
            <a:pPr marL="400050" lvl="1" indent="0">
              <a:buNone/>
            </a:pPr>
            <a:r>
              <a:rPr lang="en-GB" sz="2000" dirty="0"/>
              <a:t>The test dynamometer shall have a cylindrical flywheel (drum) with a diameter of at least </a:t>
            </a:r>
            <a:r>
              <a:rPr lang="en-GB" sz="2000" dirty="0">
                <a:solidFill>
                  <a:srgbClr val="FF0000"/>
                </a:solidFill>
              </a:rPr>
              <a:t>[1,7] </a:t>
            </a:r>
            <a:r>
              <a:rPr lang="en-GB" sz="2000" dirty="0"/>
              <a:t>m. </a:t>
            </a:r>
          </a:p>
          <a:p>
            <a:pPr marL="400050" lvl="1" indent="0">
              <a:buNone/>
            </a:pPr>
            <a:r>
              <a:rPr lang="en-GB" sz="2000" dirty="0"/>
              <a:t>The roller diameter shall be defined and reported considering the thickness of test surface, to compute test speed and running distance correctly. </a:t>
            </a:r>
          </a:p>
          <a:p>
            <a:endParaRPr lang="en-GB" sz="2400" dirty="0"/>
          </a:p>
          <a:p>
            <a:r>
              <a:rPr lang="en-GB" sz="2400" dirty="0"/>
              <a:t>Width</a:t>
            </a:r>
            <a:br>
              <a:rPr lang="en-GB" sz="2400" dirty="0"/>
            </a:br>
            <a:r>
              <a:rPr lang="en-GB" sz="2000" dirty="0"/>
              <a:t>The width of the test surface shall always exceed the width of the test tyre contact patch throughout entire test duration.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Drum specification 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C30B0C-04F8-CEB6-277D-B079DBB2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7E1F24-87A6-A8E5-88B1-007D6A5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19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726EB92-7536-D4EC-AE4D-E8DEF259B4FC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23626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F722-E066-49B9-A779-3CDCF613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6"/>
            <a:ext cx="10515600" cy="919538"/>
          </a:xfrm>
        </p:spPr>
        <p:txBody>
          <a:bodyPr/>
          <a:lstStyle/>
          <a:p>
            <a:pPr algn="ctr"/>
            <a:r>
              <a:rPr lang="en-GB" dirty="0"/>
              <a:t>Task Force on Tyre Abrasion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8594C73-26ED-49AC-BB15-8A214F054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343656"/>
              </p:ext>
            </p:extLst>
          </p:nvPr>
        </p:nvGraphicFramePr>
        <p:xfrm>
          <a:off x="557939" y="834945"/>
          <a:ext cx="11174277" cy="5451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820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413457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Targets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robust </a:t>
                      </a: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 for measuring the abrasion of tyres: Test conditions and methods;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acceptable uncertainty for the tyre abrasion test method(s) and assess the uncertainty of the tyre abrasion test method</a:t>
                      </a:r>
                      <a:r>
                        <a:rPr lang="en-GB" noProof="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the abrasion test method, define a characterisation of relative mileage potential index;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abrasion performance and tread depth reduction of a wide range of tyres available in the market;</a:t>
                      </a:r>
                      <a:endParaRPr lang="en-GB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abrasion limits for tyres in order to limit the emission of microplastics to the environment;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proposal of amendment to UN Regulation No 117 for the type approval of tyres in respect to their abrasion.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Roles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Co-chairs:               France (</a:t>
                      </a:r>
                      <a:r>
                        <a:rPr lang="en-GB" noProof="0" dirty="0">
                          <a:hlinkClick r:id="rId2"/>
                        </a:rPr>
                        <a:t>Elodie.COLLOT@utac.com</a:t>
                      </a:r>
                      <a:r>
                        <a:rPr lang="en-GB" noProof="0" dirty="0"/>
                        <a:t>) and</a:t>
                      </a:r>
                    </a:p>
                    <a:p>
                      <a:pPr marL="1828800" lvl="4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   European Commission (</a:t>
                      </a:r>
                      <a:r>
                        <a:rPr lang="pt-BR" noProof="0" dirty="0">
                          <a:hlinkClick r:id="rId3"/>
                        </a:rPr>
                        <a:t>Theodoros.GRIGORATOS@ec.europa.eu</a:t>
                      </a:r>
                      <a:r>
                        <a:rPr lang="pt-BR" noProof="0" dirty="0"/>
                        <a:t>) </a:t>
                      </a:r>
                      <a:endParaRPr lang="en-GB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Secretariat:            ETRTO (European </a:t>
                      </a:r>
                      <a:r>
                        <a:rPr lang="en-GB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 and Rim Technical Organisation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Reporting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To both working parties: GRPE and GRBP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Adoption: GRBP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37664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611917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Web 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Task Force on Tyre Abrasion (TF TA) - Transport - Vehicle Regulations - UNECE Wiki</a:t>
                      </a:r>
                      <a:endParaRPr lang="en-GB" dirty="0"/>
                    </a:p>
                    <a:p>
                      <a:r>
                        <a:rPr lang="en-GB" noProof="0" dirty="0" err="1"/>
                        <a:t>ToRs</a:t>
                      </a:r>
                      <a:r>
                        <a:rPr lang="en-GB" noProof="0" dirty="0"/>
                        <a:t> (under revision): </a:t>
                      </a:r>
                      <a:r>
                        <a:rPr lang="en-GB" dirty="0">
                          <a:hlinkClick r:id="rId5"/>
                        </a:rPr>
                        <a:t>TF TA Terms of Reference</a:t>
                      </a:r>
                      <a:endParaRPr lang="en-GB" noProof="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48C6546-737F-40DA-917A-ED6C9FF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491174"/>
            <a:ext cx="11600329" cy="5295107"/>
          </a:xfrm>
        </p:spPr>
        <p:txBody>
          <a:bodyPr>
            <a:noAutofit/>
          </a:bodyPr>
          <a:lstStyle/>
          <a:p>
            <a:r>
              <a:rPr lang="en-GB" sz="2400" dirty="0"/>
              <a:t>Surface</a:t>
            </a:r>
            <a:br>
              <a:rPr lang="en-GB" sz="2400" dirty="0"/>
            </a:br>
            <a:r>
              <a:rPr lang="en-GB" sz="2000" dirty="0"/>
              <a:t>The test surface shall be applied to external surface of the cylindrical drum. </a:t>
            </a:r>
            <a:br>
              <a:rPr lang="en-GB" sz="2000" dirty="0"/>
            </a:br>
            <a:r>
              <a:rPr lang="en-GB" sz="2000" dirty="0"/>
              <a:t>The test surface of drum shall:</a:t>
            </a:r>
            <a:br>
              <a:rPr lang="en-GB" sz="2240" dirty="0"/>
            </a:br>
            <a:endParaRPr lang="en-GB" sz="2240" dirty="0"/>
          </a:p>
          <a:p>
            <a:pPr marL="0" indent="0">
              <a:buNone/>
            </a:pPr>
            <a:r>
              <a:rPr lang="en-GB" sz="2000" dirty="0"/>
              <a:t>	(a) 	have MPD measured at the start and the end of the drum test, </a:t>
            </a:r>
            <a:br>
              <a:rPr lang="en-GB" sz="2000" dirty="0"/>
            </a:br>
            <a:r>
              <a:rPr lang="en-GB" sz="2000" dirty="0"/>
              <a:t>		according to ISO 13473-1 except for low pass filter, applied from 0,22 mm to 2,10 mm.</a:t>
            </a:r>
            <a:br>
              <a:rPr lang="en-GB" sz="2000" dirty="0"/>
            </a:br>
            <a:r>
              <a:rPr lang="en-GB" sz="2000" dirty="0"/>
              <a:t>	(b) 	low pass filter cut-off shall be 0,1mm for MPD data processing procedure.</a:t>
            </a:r>
            <a:br>
              <a:rPr lang="en-GB" sz="2000" dirty="0"/>
            </a:br>
            <a:r>
              <a:rPr lang="en-GB" sz="2000" dirty="0"/>
              <a:t>	(c) 	be textured with sands, stone or an alternative material, e.g., aluminium oxide resin</a:t>
            </a:r>
            <a:br>
              <a:rPr lang="en-GB" sz="2000" dirty="0"/>
            </a:br>
            <a:r>
              <a:rPr lang="en-GB" sz="2000" dirty="0"/>
              <a:t>	(d) 	The drum surface shall be built with rigid and not deformable material.</a:t>
            </a:r>
          </a:p>
          <a:p>
            <a:pPr marL="0" indent="0">
              <a:buNone/>
            </a:pPr>
            <a:endParaRPr lang="en-GB" sz="2240" dirty="0"/>
          </a:p>
          <a:p>
            <a:pPr lvl="1"/>
            <a:r>
              <a:rPr lang="en-GB" sz="2000" dirty="0"/>
              <a:t>Check surface by reference tyre abrasion rate.</a:t>
            </a:r>
          </a:p>
          <a:p>
            <a:pPr lvl="2"/>
            <a:r>
              <a:rPr lang="en-GB" sz="1840" dirty="0"/>
              <a:t>The abrasion rate of the reference tyre for all surface shall be in the range </a:t>
            </a:r>
          </a:p>
          <a:p>
            <a:pPr lvl="3"/>
            <a:r>
              <a:rPr lang="en-GB" dirty="0"/>
              <a:t>50 mg/km/t to 190 mg/km/t for SRTT17S</a:t>
            </a:r>
          </a:p>
          <a:p>
            <a:pPr lvl="3"/>
            <a:r>
              <a:rPr lang="de-DE" dirty="0"/>
              <a:t>35 mg/km/t </a:t>
            </a:r>
            <a:r>
              <a:rPr lang="de-DE" dirty="0" err="1"/>
              <a:t>to</a:t>
            </a:r>
            <a:r>
              <a:rPr lang="de-DE" dirty="0"/>
              <a:t> 165 mg/km/t </a:t>
            </a:r>
            <a:r>
              <a:rPr lang="de-DE" dirty="0" err="1"/>
              <a:t>for</a:t>
            </a:r>
            <a:r>
              <a:rPr lang="de-DE" dirty="0"/>
              <a:t> SRTT17W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Drum specification </a:t>
            </a:r>
            <a:endParaRPr lang="en-IE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77996B-F955-0525-D776-D88C199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0866BA-B30D-3C9A-3AB9-9E7940EB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20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3C14E7A-398D-5DF1-3A49-F6ACAE212004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18653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84" y="1690688"/>
            <a:ext cx="11212831" cy="49387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/>
              <a:t>The tyre carriage and drive system shall be able to provide dynamic control of:</a:t>
            </a:r>
            <a:br>
              <a:rPr lang="en-GB" sz="2000"/>
            </a:br>
            <a:r>
              <a:rPr lang="en-GB" sz="2000"/>
              <a:t>	(a)	tyre lateral force developed by the drag force produced by tyre slip angle 				during running</a:t>
            </a:r>
            <a:br>
              <a:rPr lang="en-GB" sz="2000"/>
            </a:br>
            <a:r>
              <a:rPr lang="en-GB" sz="2000"/>
              <a:t>	(b)	Longitudinal tyre force or torque developed by tractive force by the tyre 				during braking and accelerating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400" dirty="0"/>
              <a:t>Adhesion prevention system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Tread wear test equipment shall be equipped with the powder delivery system to spray a controlled volume of such material (e.g., talc) on the test surface near the test tyre contact patch so that a test tyre does not adhere to and change the test surface.</a:t>
            </a:r>
          </a:p>
          <a:p>
            <a:pPr>
              <a:lnSpc>
                <a:spcPct val="120000"/>
              </a:lnSpc>
            </a:pP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4000" b="1"/>
              <a:t>Indoor drum</a:t>
            </a:r>
            <a:r>
              <a:rPr lang="en-GB" altLang="ja-JP" sz="4000"/>
              <a:t> method - </a:t>
            </a:r>
            <a:r>
              <a:rPr lang="en-GB" sz="4000"/>
              <a:t>Tyre carriage and drive system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9DBC9F-1BF2-8162-BF97-A0402AA2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9E143F-958D-D3E2-68B6-89DA40F5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21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B4A6C96-490D-057B-41F9-AEC5D5EBF931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279355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49" y="1799582"/>
            <a:ext cx="11855723" cy="505841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Test load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Test load </a:t>
            </a:r>
            <a:r>
              <a:rPr lang="en-US" sz="2200" dirty="0" err="1"/>
              <a:t>Fz</a:t>
            </a:r>
            <a:r>
              <a:rPr lang="en-US" sz="2200" dirty="0"/>
              <a:t> is 80% of maximum load capacity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600" dirty="0"/>
              <a:t>Tyre inflation pressure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/>
              <a:t>Standard load : 210 kPa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/>
              <a:t>Extra load : 250 kPa</a:t>
            </a:r>
          </a:p>
          <a:p>
            <a:pPr lvl="5">
              <a:lnSpc>
                <a:spcPct val="120000"/>
              </a:lnSpc>
              <a:spcBef>
                <a:spcPts val="0"/>
              </a:spcBef>
            </a:pPr>
            <a:endParaRPr lang="en-US" altLang="ja-JP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2600" dirty="0"/>
              <a:t>Testing condition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/>
              <a:t>Longitudinal force, lateral force and speed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/>
              <a:t>Running distance is 5 000km.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sz="2200" dirty="0"/>
              <a:t>Running velocity , constant speed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ja-JP" sz="1800" dirty="0"/>
              <a:t>100km/h for flat road 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ja-JP" sz="1800" dirty="0"/>
              <a:t>60km/h for curve/slope</a:t>
            </a:r>
            <a:br>
              <a:rPr lang="en-US" altLang="ja-JP" sz="1400" dirty="0"/>
            </a:b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30527" cy="1325563"/>
          </a:xfrm>
        </p:spPr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Conditions</a:t>
            </a:r>
            <a:endParaRPr lang="en-I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2AB925-CECF-4354-B9BE-DC73B9187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" b="503"/>
          <a:stretch/>
        </p:blipFill>
        <p:spPr>
          <a:xfrm>
            <a:off x="6916238" y="732387"/>
            <a:ext cx="5155134" cy="602700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8A4427-CBCA-B14B-11F5-40A8D08A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E7501-85A0-DCEE-1194-B94F466E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22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76C68D9-D499-BBD4-AF56-473750E1D86C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03131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6" y="1551251"/>
            <a:ext cx="11855723" cy="4370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Fx</a:t>
            </a:r>
            <a:r>
              <a:rPr lang="en-US" sz="2400" dirty="0"/>
              <a:t> (or My) and </a:t>
            </a:r>
            <a:r>
              <a:rPr lang="en-US" sz="2400" dirty="0" err="1"/>
              <a:t>Fy</a:t>
            </a:r>
            <a:r>
              <a:rPr lang="en-US" sz="2400" dirty="0"/>
              <a:t> calculation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Longitudinal force : </a:t>
            </a:r>
            <a:r>
              <a:rPr lang="en-US" sz="2000" dirty="0" err="1">
                <a:solidFill>
                  <a:srgbClr val="0070C0"/>
                </a:solidFill>
              </a:rPr>
              <a:t>Fx</a:t>
            </a:r>
            <a:r>
              <a:rPr lang="en-US" sz="2000" dirty="0"/>
              <a:t> = Test load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Longitudinal acceleration </a:t>
            </a:r>
            <a:r>
              <a:rPr lang="en-US" sz="2000" dirty="0">
                <a:solidFill>
                  <a:srgbClr val="0070C0"/>
                </a:solidFill>
              </a:rPr>
              <a:t>G(x)</a:t>
            </a:r>
            <a:r>
              <a:rPr lang="en-US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	    or Tyre torque : </a:t>
            </a:r>
            <a:r>
              <a:rPr lang="en-US" sz="2000" dirty="0">
                <a:solidFill>
                  <a:srgbClr val="0070C0"/>
                </a:solidFill>
              </a:rPr>
              <a:t>My</a:t>
            </a:r>
            <a:r>
              <a:rPr lang="en-US" sz="2000" dirty="0"/>
              <a:t> =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</a:t>
            </a:r>
            <a:r>
              <a:rPr lang="en-US" sz="2000" dirty="0">
                <a:solidFill>
                  <a:srgbClr val="0070C0"/>
                </a:solidFill>
              </a:rPr>
              <a:t>G(x)</a:t>
            </a:r>
            <a:r>
              <a:rPr lang="en-US" sz="2000" dirty="0"/>
              <a:t> × Loaded Radius </a:t>
            </a:r>
            <a:r>
              <a:rPr lang="en-US" sz="2000" dirty="0">
                <a:solidFill>
                  <a:srgbClr val="0070C0"/>
                </a:solidFill>
              </a:rPr>
              <a:t>RL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Lateral force : </a:t>
            </a:r>
            <a:r>
              <a:rPr lang="en-US" sz="2000" dirty="0" err="1">
                <a:solidFill>
                  <a:srgbClr val="0070C0"/>
                </a:solidFill>
              </a:rPr>
              <a:t>Fy</a:t>
            </a:r>
            <a:r>
              <a:rPr lang="en-US" sz="2000" dirty="0"/>
              <a:t> = </a:t>
            </a:r>
            <a:r>
              <a:rPr lang="en-US" sz="2000" dirty="0" err="1">
                <a:solidFill>
                  <a:srgbClr val="0070C0"/>
                </a:solidFill>
              </a:rPr>
              <a:t>Fz</a:t>
            </a:r>
            <a:r>
              <a:rPr lang="en-US" sz="2000" dirty="0"/>
              <a:t> × Lateral acceleration </a:t>
            </a:r>
            <a:r>
              <a:rPr lang="en-US" sz="2000" dirty="0">
                <a:solidFill>
                  <a:srgbClr val="0070C0"/>
                </a:solidFill>
              </a:rPr>
              <a:t>G(y)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Indoor drum</a:t>
            </a:r>
            <a:r>
              <a:rPr lang="en-US" altLang="ja-JP" sz="4000" dirty="0"/>
              <a:t> method - </a:t>
            </a:r>
            <a:r>
              <a:rPr lang="en-US" sz="4000" dirty="0"/>
              <a:t>Input of test cycle </a:t>
            </a:r>
            <a:endParaRPr lang="en-IE" sz="4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C1773E5-9578-4DB7-A3CC-E39D0062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98" y="1167689"/>
            <a:ext cx="1959437" cy="4880887"/>
          </a:xfrm>
          <a:prstGeom prst="rect">
            <a:avLst/>
          </a:prstGeom>
        </p:spPr>
      </p:pic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268BE27-2BBE-4427-9EDB-73334227B5C1}"/>
              </a:ext>
            </a:extLst>
          </p:cNvPr>
          <p:cNvSpPr/>
          <p:nvPr/>
        </p:nvSpPr>
        <p:spPr>
          <a:xfrm>
            <a:off x="9520518" y="5888071"/>
            <a:ext cx="1852706" cy="208884"/>
          </a:xfrm>
          <a:custGeom>
            <a:avLst/>
            <a:gdLst>
              <a:gd name="connsiteX0" fmla="*/ 0 w 1852706"/>
              <a:gd name="connsiteY0" fmla="*/ 199820 h 336527"/>
              <a:gd name="connsiteX1" fmla="*/ 268942 w 1852706"/>
              <a:gd name="connsiteY1" fmla="*/ 2596 h 336527"/>
              <a:gd name="connsiteX2" fmla="*/ 735106 w 1852706"/>
              <a:gd name="connsiteY2" fmla="*/ 325325 h 336527"/>
              <a:gd name="connsiteX3" fmla="*/ 1117600 w 1852706"/>
              <a:gd name="connsiteY3" fmla="*/ 14549 h 336527"/>
              <a:gd name="connsiteX4" fmla="*/ 1607671 w 1852706"/>
              <a:gd name="connsiteY4" fmla="*/ 331302 h 336527"/>
              <a:gd name="connsiteX5" fmla="*/ 1852706 w 1852706"/>
              <a:gd name="connsiteY5" fmla="*/ 181890 h 3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706" h="336527">
                <a:moveTo>
                  <a:pt x="0" y="199820"/>
                </a:moveTo>
                <a:cubicBezTo>
                  <a:pt x="73212" y="90749"/>
                  <a:pt x="146424" y="-18322"/>
                  <a:pt x="268942" y="2596"/>
                </a:cubicBezTo>
                <a:cubicBezTo>
                  <a:pt x="391460" y="23514"/>
                  <a:pt x="593663" y="323333"/>
                  <a:pt x="735106" y="325325"/>
                </a:cubicBezTo>
                <a:cubicBezTo>
                  <a:pt x="876549" y="327317"/>
                  <a:pt x="972173" y="13553"/>
                  <a:pt x="1117600" y="14549"/>
                </a:cubicBezTo>
                <a:cubicBezTo>
                  <a:pt x="1263027" y="15545"/>
                  <a:pt x="1485153" y="303412"/>
                  <a:pt x="1607671" y="331302"/>
                </a:cubicBezTo>
                <a:cubicBezTo>
                  <a:pt x="1730189" y="359192"/>
                  <a:pt x="1791447" y="270541"/>
                  <a:pt x="1852706" y="18189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E3C3CA6-BF8E-42B7-915E-47DDD0CBDFF8}"/>
              </a:ext>
            </a:extLst>
          </p:cNvPr>
          <p:cNvSpPr/>
          <p:nvPr/>
        </p:nvSpPr>
        <p:spPr>
          <a:xfrm>
            <a:off x="9520518" y="5951283"/>
            <a:ext cx="1852706" cy="208884"/>
          </a:xfrm>
          <a:custGeom>
            <a:avLst/>
            <a:gdLst>
              <a:gd name="connsiteX0" fmla="*/ 0 w 1852706"/>
              <a:gd name="connsiteY0" fmla="*/ 199820 h 336527"/>
              <a:gd name="connsiteX1" fmla="*/ 268942 w 1852706"/>
              <a:gd name="connsiteY1" fmla="*/ 2596 h 336527"/>
              <a:gd name="connsiteX2" fmla="*/ 735106 w 1852706"/>
              <a:gd name="connsiteY2" fmla="*/ 325325 h 336527"/>
              <a:gd name="connsiteX3" fmla="*/ 1117600 w 1852706"/>
              <a:gd name="connsiteY3" fmla="*/ 14549 h 336527"/>
              <a:gd name="connsiteX4" fmla="*/ 1607671 w 1852706"/>
              <a:gd name="connsiteY4" fmla="*/ 331302 h 336527"/>
              <a:gd name="connsiteX5" fmla="*/ 1852706 w 1852706"/>
              <a:gd name="connsiteY5" fmla="*/ 181890 h 3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706" h="336527">
                <a:moveTo>
                  <a:pt x="0" y="199820"/>
                </a:moveTo>
                <a:cubicBezTo>
                  <a:pt x="73212" y="90749"/>
                  <a:pt x="146424" y="-18322"/>
                  <a:pt x="268942" y="2596"/>
                </a:cubicBezTo>
                <a:cubicBezTo>
                  <a:pt x="391460" y="23514"/>
                  <a:pt x="593663" y="323333"/>
                  <a:pt x="735106" y="325325"/>
                </a:cubicBezTo>
                <a:cubicBezTo>
                  <a:pt x="876549" y="327317"/>
                  <a:pt x="972173" y="13553"/>
                  <a:pt x="1117600" y="14549"/>
                </a:cubicBezTo>
                <a:cubicBezTo>
                  <a:pt x="1263027" y="15545"/>
                  <a:pt x="1485153" y="303412"/>
                  <a:pt x="1607671" y="331302"/>
                </a:cubicBezTo>
                <a:cubicBezTo>
                  <a:pt x="1730189" y="359192"/>
                  <a:pt x="1791447" y="270541"/>
                  <a:pt x="1852706" y="18189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54D050-A9E8-4A41-895F-1B513BE27631}"/>
              </a:ext>
            </a:extLst>
          </p:cNvPr>
          <p:cNvSpPr txBox="1"/>
          <p:nvPr/>
        </p:nvSpPr>
        <p:spPr>
          <a:xfrm>
            <a:off x="8179894" y="6324401"/>
            <a:ext cx="40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T represents the total test duration from the beginning of the test</a:t>
            </a:r>
          </a:p>
          <a:p>
            <a:r>
              <a:rPr kumimoji="1" lang="en-US" altLang="ja-JP" sz="800" dirty="0"/>
              <a:t>G(x) and G(y) represent the index compared to the standard acceleration due to earth gravity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D4EC64-1884-417F-89DF-DA10384F01CE}"/>
              </a:ext>
            </a:extLst>
          </p:cNvPr>
          <p:cNvSpPr txBox="1"/>
          <p:nvPr/>
        </p:nvSpPr>
        <p:spPr>
          <a:xfrm>
            <a:off x="1284940" y="3356053"/>
            <a:ext cx="686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At a point of test duration T, the values of G(x) and G(y) shall be equal to those listed in Table A1;</a:t>
            </a:r>
          </a:p>
          <a:p>
            <a:r>
              <a:rPr kumimoji="1" lang="en-US" altLang="ja-JP" sz="1200" dirty="0"/>
              <a:t>G(x) and G(y) shall change linearly between two adjacent points.</a:t>
            </a:r>
          </a:p>
          <a:p>
            <a:r>
              <a:rPr kumimoji="1" lang="en-US" altLang="ja-JP" sz="1200" dirty="0"/>
              <a:t>Therefore, the values of </a:t>
            </a:r>
            <a:r>
              <a:rPr kumimoji="1" lang="en-US" altLang="ja-JP" sz="1200" dirty="0" err="1"/>
              <a:t>Fx</a:t>
            </a:r>
            <a:r>
              <a:rPr kumimoji="1" lang="en-US" altLang="ja-JP" sz="1200" dirty="0"/>
              <a:t> and </a:t>
            </a:r>
            <a:r>
              <a:rPr kumimoji="1" lang="en-US" altLang="ja-JP" sz="1200" dirty="0" err="1"/>
              <a:t>Fy</a:t>
            </a:r>
            <a:r>
              <a:rPr kumimoji="1" lang="en-US" altLang="ja-JP" sz="1200" dirty="0"/>
              <a:t> will also change linearly from one point to another. </a:t>
            </a:r>
          </a:p>
          <a:p>
            <a:r>
              <a:rPr kumimoji="1" lang="en-US" altLang="ja-JP" sz="1200" dirty="0"/>
              <a:t>The following graphs show samples of linear change for </a:t>
            </a:r>
            <a:r>
              <a:rPr kumimoji="1" lang="en-US" altLang="ja-JP" sz="1200" dirty="0" err="1"/>
              <a:t>Fx</a:t>
            </a:r>
            <a:r>
              <a:rPr kumimoji="1" lang="en-US" altLang="ja-JP" sz="1200" dirty="0"/>
              <a:t> or </a:t>
            </a:r>
            <a:r>
              <a:rPr kumimoji="1" lang="en-US" altLang="ja-JP" sz="1200" dirty="0" err="1"/>
              <a:t>Fy</a:t>
            </a:r>
            <a:r>
              <a:rPr kumimoji="1" lang="en-US" altLang="ja-JP" sz="1200" dirty="0"/>
              <a:t> with respect to T.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D627FB4-3DC5-433F-BE07-7DB4DCA4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2" y="4561512"/>
            <a:ext cx="4120221" cy="16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7CC27E-BB97-4C36-8227-D42D6276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76" y="4561512"/>
            <a:ext cx="4120223" cy="161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34EF96-1359-4A78-9867-F1ABA5D4E2F2}"/>
              </a:ext>
            </a:extLst>
          </p:cNvPr>
          <p:cNvSpPr txBox="1"/>
          <p:nvPr/>
        </p:nvSpPr>
        <p:spPr>
          <a:xfrm>
            <a:off x="10677180" y="1238972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 cycle : 250 km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389DF7-813D-4D61-0B11-62CFF359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9B869E-4782-6848-2257-597E0CE3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23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A4648E8-6C1F-64E9-32E3-D9DC8D7AE129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40112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774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Thermal conditioning</a:t>
            </a:r>
            <a:br>
              <a:rPr lang="en-US" sz="2400" dirty="0"/>
            </a:br>
            <a:r>
              <a:rPr lang="en-US" sz="2000" dirty="0"/>
              <a:t>Place the inflated </a:t>
            </a:r>
            <a:r>
              <a:rPr lang="en-US" sz="2000" dirty="0" err="1"/>
              <a:t>tyre</a:t>
            </a:r>
            <a:r>
              <a:rPr lang="en-US" sz="2000" dirty="0"/>
              <a:t> in the thermal environment of the test location for a minimum of 3 h.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Pressure adjustment </a:t>
            </a:r>
            <a:br>
              <a:rPr lang="en-US" sz="2400" dirty="0"/>
            </a:br>
            <a:r>
              <a:rPr lang="en-US" sz="2000" dirty="0"/>
              <a:t>After thermal conditioning, the inflation pressure shall be adjusted to the test pressure.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Thermal environment</a:t>
            </a:r>
            <a:br>
              <a:rPr lang="en-US" sz="2400" dirty="0"/>
            </a:br>
            <a:r>
              <a:rPr lang="en-US" sz="2000" dirty="0"/>
              <a:t>During the test, the ambient temperature, at a distance of not less than 0,15m and not more than 1 m from the </a:t>
            </a:r>
            <a:r>
              <a:rPr lang="en-US" sz="2000" dirty="0" err="1"/>
              <a:t>tyre</a:t>
            </a:r>
            <a:r>
              <a:rPr lang="en-US" sz="2000" dirty="0"/>
              <a:t>, shall be 25 °C ± 5 °C</a:t>
            </a:r>
            <a:br>
              <a:rPr lang="en-US" sz="2000" dirty="0"/>
            </a:br>
            <a:r>
              <a:rPr lang="en-US" sz="2000" dirty="0"/>
              <a:t>Average </a:t>
            </a:r>
            <a:r>
              <a:rPr lang="en-GB" sz="2000" dirty="0"/>
              <a:t>temperature</a:t>
            </a:r>
            <a:r>
              <a:rPr lang="en-US" sz="2000" dirty="0"/>
              <a:t> for reference and candidate </a:t>
            </a:r>
            <a:r>
              <a:rPr lang="en-US" sz="2000" dirty="0" err="1"/>
              <a:t>tyre</a:t>
            </a:r>
            <a:r>
              <a:rPr lang="en-US" sz="2000" dirty="0"/>
              <a:t> during test within 2 degrees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Mass measurement</a:t>
            </a:r>
            <a:br>
              <a:rPr lang="en-US" sz="2400" dirty="0"/>
            </a:br>
            <a:r>
              <a:rPr lang="en-US" sz="2000" dirty="0"/>
              <a:t>The mass of </a:t>
            </a:r>
            <a:r>
              <a:rPr lang="en-US" sz="2000" dirty="0" err="1"/>
              <a:t>tyre</a:t>
            </a:r>
            <a:r>
              <a:rPr lang="en-US" sz="2000" dirty="0"/>
              <a:t> shall be measured before and after 5 000km of run set out in paragraph 5.6 for both reference and candidate </a:t>
            </a:r>
            <a:r>
              <a:rPr lang="en-US" sz="2000" dirty="0" err="1"/>
              <a:t>tyres</a:t>
            </a:r>
            <a:r>
              <a:rPr lang="en-US" sz="2000" dirty="0"/>
              <a:t>. </a:t>
            </a:r>
          </a:p>
          <a:p>
            <a:endParaRPr lang="en-IE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procedure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26645F-1A9F-A4A9-0597-D16982BC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6F4640-FB4A-D6DE-4ABE-78C303B9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24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5D74DDC-E586-4400-6720-CFA143E2210F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91605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90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/>
              <a:t>Input condition</a:t>
            </a:r>
          </a:p>
          <a:p>
            <a:pPr lvl="1">
              <a:spcAft>
                <a:spcPts val="1200"/>
              </a:spcAft>
            </a:pPr>
            <a:r>
              <a:rPr lang="en-GB" sz="2000"/>
              <a:t>Both reference tyre and candidate tyre shall be tested according to input condition of Appendix 1.</a:t>
            </a:r>
          </a:p>
          <a:p>
            <a:pPr lvl="1">
              <a:spcAft>
                <a:spcPts val="1200"/>
              </a:spcAft>
            </a:pPr>
            <a:r>
              <a:rPr lang="en-GB" sz="2000"/>
              <a:t>The Appendix 1 test condition of 250 km is set as one set, and the test cycle shall be repeated 20 times until 5 000 km is reached.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cycle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300253-9732-26A9-F58A-CBDE9631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259404-C78F-8ED1-FC1A-D246BC26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25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BA7F5B3-8BB7-115B-4883-98928255E037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53901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903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Basic test cycle (2 positions)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Both reference tyre and candidate tyre shall be mounted different position of one drum. Test of both reference tyre and candidate tyre shall be conducted at the same time.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Tyre positions shall be exchanged once after the completion of 2 500km.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 Direction of rotation shall remain constant throughout the test.</a:t>
            </a:r>
          </a:p>
          <a:p>
            <a:pPr>
              <a:lnSpc>
                <a:spcPct val="100000"/>
              </a:lnSpc>
            </a:pPr>
            <a:r>
              <a:rPr lang="en-GB" altLang="ja-JP" sz="2400" dirty="0"/>
              <a:t>Alternative test cycle (1 position)</a:t>
            </a:r>
          </a:p>
          <a:p>
            <a:pPr lvl="1">
              <a:lnSpc>
                <a:spcPct val="100000"/>
              </a:lnSpc>
            </a:pPr>
            <a:r>
              <a:rPr lang="en-GB" altLang="ja-JP" sz="2000" dirty="0"/>
              <a:t>In case test of reference tyre and candidate tyre is not possible at the same time,</a:t>
            </a:r>
            <a:br>
              <a:rPr lang="en-GB" altLang="ja-JP" sz="2000" dirty="0"/>
            </a:br>
            <a:r>
              <a:rPr lang="en-GB" altLang="ja-JP" sz="2000" dirty="0"/>
              <a:t>the alternative test cycle is available. As Reference tyre (R) and Candidate tyre (T),</a:t>
            </a:r>
            <a:br>
              <a:rPr lang="en-GB" altLang="ja-JP" sz="2000" dirty="0"/>
            </a:br>
            <a:r>
              <a:rPr lang="en-GB" altLang="ja-JP" sz="2000" dirty="0"/>
              <a:t>test order is following:</a:t>
            </a:r>
            <a:br>
              <a:rPr lang="en-GB" altLang="ja-JP" sz="2000" dirty="0"/>
            </a:br>
            <a:br>
              <a:rPr lang="en-GB" altLang="ja-JP" sz="2000" dirty="0"/>
            </a:br>
            <a:r>
              <a:rPr lang="ja-JP" altLang="en-GB" sz="2000" dirty="0"/>
              <a:t>　　 </a:t>
            </a:r>
            <a:r>
              <a:rPr lang="en-GB" altLang="ja-JP" sz="2000" dirty="0"/>
              <a:t>R(1000km) - T(2000km) - R(2000km) - T(2000km) - R(2000km) - T(1000km)</a:t>
            </a:r>
            <a:br>
              <a:rPr lang="en-GB" altLang="ja-JP" sz="2000" dirty="0"/>
            </a:br>
            <a:br>
              <a:rPr lang="en-GB" altLang="ja-JP" sz="2000" dirty="0"/>
            </a:br>
            <a:r>
              <a:rPr lang="en-GB" altLang="ja-JP" sz="2000" dirty="0"/>
              <a:t>Repeat a set of Appendix 1 input conditions 4 times for 1 000 km and 8 times for 2 000 km.</a:t>
            </a:r>
            <a:endParaRPr lang="en-GB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Test cycle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62B3E4-7E88-82EF-34F0-778C2107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436CF9-E762-4342-03AD-821827D6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26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003C811-E1A5-2537-419C-FDD10CFFD1FC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68721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2082018"/>
            <a:ext cx="11241024" cy="4045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The following shall be measured and recorded:</a:t>
            </a:r>
          </a:p>
          <a:p>
            <a:pPr marL="0" indent="0">
              <a:buNone/>
            </a:pPr>
            <a:r>
              <a:rPr lang="en-GB" sz="2400" dirty="0"/>
              <a:t>	(a) 	Test speed;</a:t>
            </a:r>
          </a:p>
          <a:p>
            <a:pPr marL="0" indent="0">
              <a:buNone/>
            </a:pPr>
            <a:r>
              <a:rPr lang="en-GB" sz="2400" dirty="0"/>
              <a:t>	(b) 	Load on the tyre normal to the drum surface, </a:t>
            </a:r>
            <a:r>
              <a:rPr lang="en-GB" altLang="ja-JP" sz="2400" dirty="0" err="1"/>
              <a:t>Fz</a:t>
            </a:r>
            <a:r>
              <a:rPr lang="en-GB" sz="2400" dirty="0"/>
              <a:t>;</a:t>
            </a:r>
          </a:p>
          <a:p>
            <a:pPr marL="0" indent="0">
              <a:buNone/>
            </a:pPr>
            <a:r>
              <a:rPr lang="en-GB" sz="2400" dirty="0"/>
              <a:t>	(c) 	Test inflation pressure: initial and middle of the test;</a:t>
            </a:r>
          </a:p>
          <a:p>
            <a:pPr marL="0" indent="0">
              <a:buNone/>
            </a:pPr>
            <a:r>
              <a:rPr lang="en-GB" sz="2400" dirty="0"/>
              <a:t>	(d) 	Ambient temperature measured in degree °C;</a:t>
            </a:r>
          </a:p>
          <a:p>
            <a:pPr marL="0" indent="0">
              <a:buNone/>
            </a:pPr>
            <a:r>
              <a:rPr lang="en-GB" sz="2400" dirty="0"/>
              <a:t>	(e) 	Force or torque applied to the test tyre and testing duration, with a 			maximum time interval of 1s;</a:t>
            </a:r>
          </a:p>
          <a:p>
            <a:pPr marL="0" indent="0">
              <a:buNone/>
            </a:pPr>
            <a:r>
              <a:rPr lang="en-GB" sz="2400" dirty="0"/>
              <a:t>	(f) 	Test rim size;</a:t>
            </a:r>
          </a:p>
          <a:p>
            <a:pPr marL="0" indent="0">
              <a:buNone/>
            </a:pPr>
            <a:r>
              <a:rPr lang="en-GB" sz="2400" dirty="0"/>
              <a:t>	(g) 	Mass of tyre; </a:t>
            </a:r>
            <a:r>
              <a:rPr lang="en-GB" altLang="ja-JP" sz="2400" dirty="0"/>
              <a:t>at the beginning and the end of the test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(h) 	MPD of the test surface; at the beginning and the end of the test</a:t>
            </a:r>
          </a:p>
          <a:p>
            <a:pPr marL="0" indent="0">
              <a:buNone/>
            </a:pPr>
            <a:r>
              <a:rPr lang="en-GB" sz="2400" dirty="0"/>
              <a:t>	(</a:t>
            </a:r>
            <a:r>
              <a:rPr lang="en-GB" sz="2400" dirty="0" err="1"/>
              <a:t>i</a:t>
            </a:r>
            <a:r>
              <a:rPr lang="en-GB" sz="2400" dirty="0"/>
              <a:t>)	Photograph of tyre after test run;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ja-JP" b="1" dirty="0"/>
              <a:t>Indoor drum</a:t>
            </a:r>
            <a:r>
              <a:rPr lang="en-US" altLang="ja-JP" dirty="0"/>
              <a:t> method - </a:t>
            </a:r>
            <a:r>
              <a:rPr lang="en-US" dirty="0"/>
              <a:t>Measurement and recording </a:t>
            </a:r>
            <a:endParaRPr lang="en-I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6BA513-3740-1301-CF84-2ABEBBD8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E07078-76EE-CE11-251F-5D4C2C81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27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F8B0EFB-2E69-7BDE-A53E-03FD1C093AA2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73519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67" y="1434905"/>
            <a:ext cx="11103865" cy="4432558"/>
          </a:xfrm>
        </p:spPr>
        <p:txBody>
          <a:bodyPr>
            <a:normAutofit/>
          </a:bodyPr>
          <a:lstStyle/>
          <a:p>
            <a:r>
              <a:rPr lang="en-GB" sz="2400"/>
              <a:t>Test operate undergo with NO…  </a:t>
            </a:r>
            <a:br>
              <a:rPr lang="en-GB" sz="2400"/>
            </a:br>
            <a:r>
              <a:rPr lang="en-GB" sz="2000"/>
              <a:t>Permanent deformation </a:t>
            </a:r>
            <a:br>
              <a:rPr lang="en-GB" sz="2000"/>
            </a:br>
            <a:r>
              <a:rPr lang="en-GB" sz="2000"/>
              <a:t>Loss of air </a:t>
            </a:r>
          </a:p>
          <a:p>
            <a:pPr marL="0" indent="0">
              <a:buNone/>
            </a:pPr>
            <a:r>
              <a:rPr lang="en-GB" sz="2400"/>
              <a:t>  </a:t>
            </a:r>
          </a:p>
          <a:p>
            <a:r>
              <a:rPr lang="en-GB" sz="2400"/>
              <a:t>Visual inspection to check there are NO… </a:t>
            </a:r>
            <a:br>
              <a:rPr lang="en-GB" sz="2400"/>
            </a:br>
            <a:r>
              <a:rPr lang="en-GB" sz="2000"/>
              <a:t>Visual evidence of tread, sidewall, ply, cord, inner liner, belt</a:t>
            </a:r>
            <a:br>
              <a:rPr lang="en-GB" sz="2000"/>
            </a:br>
            <a:r>
              <a:rPr lang="en-GB" sz="2000"/>
              <a:t>Bead separation</a:t>
            </a:r>
            <a:br>
              <a:rPr lang="en-GB" sz="2000"/>
            </a:br>
            <a:r>
              <a:rPr lang="en-GB" sz="2000"/>
              <a:t>Chunking</a:t>
            </a:r>
            <a:br>
              <a:rPr lang="en-GB" sz="2000"/>
            </a:br>
            <a:r>
              <a:rPr lang="en-GB" sz="2000"/>
              <a:t>Open splices</a:t>
            </a:r>
            <a:br>
              <a:rPr lang="en-GB" sz="2000"/>
            </a:br>
            <a:r>
              <a:rPr lang="en-GB" sz="2000"/>
              <a:t>Cracking</a:t>
            </a:r>
            <a:br>
              <a:rPr lang="en-GB" sz="2000"/>
            </a:br>
            <a:r>
              <a:rPr lang="en-GB" sz="2000"/>
              <a:t>Broken cords</a:t>
            </a:r>
            <a:br>
              <a:rPr lang="en-GB" sz="2000"/>
            </a:br>
            <a:r>
              <a:rPr lang="en-GB" sz="2000"/>
              <a:t>Rubber adhesion</a:t>
            </a:r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dirty="0"/>
              <a:t>Indoor drum</a:t>
            </a:r>
            <a:r>
              <a:rPr lang="en-GB" altLang="ja-JP" dirty="0"/>
              <a:t> method - </a:t>
            </a:r>
            <a:r>
              <a:rPr lang="en-GB" dirty="0"/>
              <a:t>Validation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9DABA9-187F-8DA6-6E6C-7D75F2D3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42441-69F3-5A6D-B7FC-D9CE1F30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28</a:t>
            </a:fld>
            <a:endParaRPr lang="fr-F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C07E29-E252-6FB7-12FA-B49D56A2BEA9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10563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E06DF91-8255-6835-3C2E-5104A261F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4A55E5-C9AD-C840-E302-6D22CA06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46F248-16BB-25F5-BF31-A433043F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AE050-DC66-4CB1-9731-D0C28A1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Task Force on Tyre Abrasion: facts and figures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7C7A9-48CE-448F-9DB6-ABD4EEF7C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4387"/>
            <a:ext cx="5181600" cy="36025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Meetings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web-meeting: 11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May 2023</a:t>
            </a:r>
          </a:p>
          <a:p>
            <a:pPr lvl="1"/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web-meeting: 5</a:t>
            </a:r>
            <a:r>
              <a:rPr lang="en-GB" baseline="30000" dirty="0"/>
              <a:t>th</a:t>
            </a:r>
            <a:r>
              <a:rPr lang="en-GB" dirty="0"/>
              <a:t> June 2023</a:t>
            </a:r>
          </a:p>
          <a:p>
            <a:pPr lvl="1"/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hybrid-meeting: 20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</a:p>
          <a:p>
            <a:pPr lvl="1"/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web-meeting: 26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  <a:p>
            <a:pPr lvl="1"/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web-meeting: 26</a:t>
            </a:r>
            <a:r>
              <a:rPr lang="en-GB" baseline="30000" dirty="0"/>
              <a:t>th</a:t>
            </a:r>
            <a:r>
              <a:rPr lang="en-GB" dirty="0"/>
              <a:t> Oct 2023</a:t>
            </a:r>
          </a:p>
          <a:p>
            <a:pPr lvl="1"/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web-meeting: 13</a:t>
            </a:r>
            <a:r>
              <a:rPr lang="en-GB" baseline="30000" dirty="0"/>
              <a:t>th</a:t>
            </a:r>
            <a:r>
              <a:rPr lang="en-GB" dirty="0"/>
              <a:t> Nov 2023</a:t>
            </a:r>
          </a:p>
          <a:p>
            <a:pPr lvl="1"/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web-meeting: 13</a:t>
            </a:r>
            <a:r>
              <a:rPr lang="en-GB" baseline="30000" dirty="0"/>
              <a:t>th</a:t>
            </a:r>
            <a:r>
              <a:rPr lang="en-GB" dirty="0"/>
              <a:t> Dec 2023</a:t>
            </a:r>
          </a:p>
          <a:p>
            <a:pPr lvl="1"/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501727-A4F3-4312-989C-C75C0111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387"/>
            <a:ext cx="5181600" cy="36025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Attendees </a:t>
            </a:r>
            <a:r>
              <a:rPr lang="en-GB" dirty="0">
                <a:solidFill>
                  <a:srgbClr val="0070C0"/>
                </a:solidFill>
              </a:rPr>
              <a:t>~80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CPs: </a:t>
            </a:r>
            <a:br>
              <a:rPr lang="en-GB" dirty="0"/>
            </a:br>
            <a:r>
              <a:rPr lang="en-GB" sz="2200" dirty="0"/>
              <a:t>European Commission, France, China, Germany, India, Japan, Norway, Netherlands, South Korea, Spain, Switzerland, UK, USA, Canada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NGOs:</a:t>
            </a:r>
            <a:br>
              <a:rPr lang="en-GB" dirty="0"/>
            </a:br>
            <a:r>
              <a:rPr lang="en-GB" sz="2200" dirty="0"/>
              <a:t>ADAC, AVL, ETRMA, ETRTO,  HORIBA, IDIADA, ITMA, JAMA, JATMA, LINK, OICA, SMMT, TRAC, TÜV Nord, </a:t>
            </a:r>
            <a:r>
              <a:rPr lang="en-GB" sz="2200" dirty="0" err="1"/>
              <a:t>UniBW</a:t>
            </a:r>
            <a:r>
              <a:rPr lang="en-GB" sz="2200" dirty="0"/>
              <a:t>., USTMA, UTAC, VTI</a:t>
            </a:r>
            <a:r>
              <a:rPr lang="en-US" sz="2200" dirty="0"/>
              <a:t> 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73EAB-2414-4732-957C-B6404A20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368D7-8BAB-4071-ACEA-B9161706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</a:t>
            </a:fld>
            <a:endParaRPr lang="fr-FR"/>
          </a:p>
        </p:txBody>
      </p:sp>
      <p:pic>
        <p:nvPicPr>
          <p:cNvPr id="11" name="Graphique 10" descr="Utilisateurs avec un remplissage uni">
            <a:extLst>
              <a:ext uri="{FF2B5EF4-FFF2-40B4-BE49-F238E27FC236}">
                <a16:creationId xmlns:a16="http://schemas.microsoft.com/office/drawing/2014/main" id="{9064AD8F-1240-435E-BE58-D23C54EFF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082" y="1690688"/>
            <a:ext cx="914400" cy="914400"/>
          </a:xfrm>
          <a:prstGeom prst="rect">
            <a:avLst/>
          </a:prstGeom>
        </p:spPr>
      </p:pic>
      <p:pic>
        <p:nvPicPr>
          <p:cNvPr id="13" name="Graphique 12" descr="Réunion en ligne avec un remplissage uni">
            <a:extLst>
              <a:ext uri="{FF2B5EF4-FFF2-40B4-BE49-F238E27FC236}">
                <a16:creationId xmlns:a16="http://schemas.microsoft.com/office/drawing/2014/main" id="{D8210448-BABE-4CD5-BBC3-7E4E7DA2B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2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FB2D1DC-0324-95E8-BDE9-FA268240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Testing methods developed by TFTA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42BC3-CEEA-E68A-E7E1-7D39C2F1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08E63-40F0-A904-2122-4E60F17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</a:t>
            </a:fld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D8C6E9E-8E35-D9C6-B553-B06D8E89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8"/>
          <a:stretch/>
        </p:blipFill>
        <p:spPr>
          <a:xfrm>
            <a:off x="6692492" y="1343981"/>
            <a:ext cx="3210865" cy="356392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7C0848F-0B03-B99D-4711-70B2A3E77BD8}"/>
              </a:ext>
            </a:extLst>
          </p:cNvPr>
          <p:cNvSpPr txBox="1"/>
          <p:nvPr/>
        </p:nvSpPr>
        <p:spPr>
          <a:xfrm>
            <a:off x="1533378" y="5141361"/>
            <a:ext cx="3620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LABORATORY</a:t>
            </a:r>
          </a:p>
          <a:p>
            <a:pPr algn="ctr"/>
            <a:r>
              <a:rPr lang="en-GB" sz="2400" b="1" dirty="0"/>
              <a:t>(Indoor drum method)</a:t>
            </a:r>
            <a:endParaRPr lang="fr-BE" sz="2400" b="1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C64E5BC-3F18-6568-B631-37F11005FEDA}"/>
              </a:ext>
            </a:extLst>
          </p:cNvPr>
          <p:cNvSpPr txBox="1"/>
          <p:nvPr/>
        </p:nvSpPr>
        <p:spPr>
          <a:xfrm>
            <a:off x="6316394" y="5141362"/>
            <a:ext cx="384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IN-VEHICLE REAL LIFE</a:t>
            </a:r>
          </a:p>
          <a:p>
            <a:pPr algn="ctr"/>
            <a:r>
              <a:rPr lang="fr-BE" sz="2400" b="1" dirty="0"/>
              <a:t>(On-road </a:t>
            </a:r>
            <a:r>
              <a:rPr lang="en-GB" sz="2400" b="1" dirty="0"/>
              <a:t>method</a:t>
            </a:r>
            <a:r>
              <a:rPr lang="fr-BE" sz="2400" b="1" dirty="0"/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7047DD-3766-8AC3-D635-7F31BD21724C}"/>
              </a:ext>
            </a:extLst>
          </p:cNvPr>
          <p:cNvSpPr txBox="1"/>
          <p:nvPr/>
        </p:nvSpPr>
        <p:spPr>
          <a:xfrm>
            <a:off x="7350590" y="4886137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©ADAC / Test und Technik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05E8D4-6ACC-E096-91E1-6AD9149C1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84" y="2072107"/>
            <a:ext cx="3707065" cy="24543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E48121-98E4-9853-E4D7-802820FA8788}"/>
              </a:ext>
            </a:extLst>
          </p:cNvPr>
          <p:cNvSpPr txBox="1"/>
          <p:nvPr/>
        </p:nvSpPr>
        <p:spPr>
          <a:xfrm>
            <a:off x="2396092" y="4556926"/>
            <a:ext cx="1894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©UTAC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52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93563"/>
              </p:ext>
            </p:extLst>
          </p:nvPr>
        </p:nvGraphicFramePr>
        <p:xfrm>
          <a:off x="661182" y="1547640"/>
          <a:ext cx="11530818" cy="412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945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441873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1239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/>
                        <a:t>Work on the 2023 test campaign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and correlation test campaign for 2023: ongoing </a:t>
                      </a:r>
                      <a:r>
                        <a:rPr lang="en-GB" b="1" noProof="0" dirty="0"/>
                        <a:t>for C1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Tyres selections (candidate and “reference” tyres) for correlation: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1800" noProof="0" dirty="0">
                        <a:solidFill>
                          <a:srgbClr val="00B050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Tyres selections for alignment: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test campaign on 3 on-road  test centres and 4 drum test centres: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Alignment test campaign on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GB" sz="1800" noProof="0" dirty="0"/>
                        <a:t>on-road test centres and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sz="1800" noProof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800" noProof="0" dirty="0"/>
                        <a:t>drum test centres: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ongoing</a:t>
                      </a:r>
                      <a:r>
                        <a:rPr lang="en-GB" sz="1800" noProof="0" dirty="0"/>
                        <a:t> 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</a:t>
                      </a:r>
                      <a:endParaRPr lang="en-GB" sz="1800" noProof="0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Post processing: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(for the correlation</a:t>
                      </a:r>
                      <a:r>
                        <a:rPr lang="en-GB" sz="1800" baseline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Market assessment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513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0960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/>
                        <a:t>Working document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Test conditions and methods*: submitted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b="1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for C1 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tyres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GRBP/2024/10</a:t>
                      </a: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new supplement to UNR117.04 </a:t>
                      </a:r>
                      <a:b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GB" sz="1800" noProof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to complete by informal document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Revision of the </a:t>
                      </a:r>
                      <a:r>
                        <a:rPr lang="en-GB" noProof="0" dirty="0" err="1"/>
                        <a:t>ToRs</a:t>
                      </a:r>
                      <a:r>
                        <a:rPr lang="en-GB" noProof="0" dirty="0"/>
                        <a:t> (ongoing)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808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3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3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08736"/>
                  </a:ext>
                </a:extLst>
              </a:tr>
              <a:tr h="309795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Market assessment for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noProof="0" dirty="0"/>
                        <a:t>For C1</a:t>
                      </a:r>
                      <a:r>
                        <a:rPr lang="en-GB" noProof="0" dirty="0"/>
                        <a:t>: preparation and first discussions on the number of tyres (~200 TBC), sizes and characteristics to be tested for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6627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FE257E4-4F34-A55B-0904-1B192B53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Task Force on Tyre Abrasion: work progress</a:t>
            </a:r>
            <a:endParaRPr lang="fr-FR" sz="40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F989B1-773F-DCE8-122C-1E300356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TF on Tyre Abrasion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4D514-AE64-8E32-3DB2-AF9CCB38E264}"/>
              </a:ext>
            </a:extLst>
          </p:cNvPr>
          <p:cNvSpPr txBox="1"/>
          <p:nvPr/>
        </p:nvSpPr>
        <p:spPr>
          <a:xfrm>
            <a:off x="0" y="6497616"/>
            <a:ext cx="555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*</a:t>
            </a:r>
            <a:r>
              <a:rPr lang="en-GB" sz="1600" dirty="0"/>
              <a:t>detailed description of the methods: </a:t>
            </a:r>
            <a:r>
              <a:rPr lang="en-GB" sz="1600" dirty="0">
                <a:hlinkClick r:id="rId4"/>
              </a:rPr>
              <a:t>GRBP-78-26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CEED9E6-0F59-9F6A-D380-2D8D4689B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41475"/>
              </p:ext>
            </p:extLst>
          </p:nvPr>
        </p:nvGraphicFramePr>
        <p:xfrm>
          <a:off x="838199" y="1556175"/>
          <a:ext cx="11002505" cy="448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98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942521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Final proposal of methods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Feedback expected of the GRPE (January 24) </a:t>
                      </a:r>
                      <a:br>
                        <a:rPr lang="en-GB" sz="1600" noProof="0"/>
                      </a:br>
                      <a:r>
                        <a:rPr lang="en-GB" sz="1600" noProof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noProof="0"/>
                        <a:t>comments </a:t>
                      </a:r>
                      <a:r>
                        <a:rPr lang="en-GB" sz="1600" noProof="0" dirty="0"/>
                        <a:t>expected by end </a:t>
                      </a:r>
                      <a:r>
                        <a:rPr lang="en-GB" sz="1600" noProof="0"/>
                        <a:t>of January 2024</a:t>
                      </a:r>
                      <a:endParaRPr lang="en-GB" sz="1600" noProof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Adoption expected at GRBP (February 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C1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the market review (2024</a:t>
                      </a:r>
                      <a:r>
                        <a:rPr lang="en-GB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1H 2025 (multi circuit assessment)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and introduce reference tyre(s) for abrasion test in ASTM standard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[2025]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 on the feasibility of rating and definition of the mileage of tyres [2025]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C2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Propose abrasion method(s) [2026]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[2027]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Anticipation of 1 year will be evaluated depending on the C1 method(s)’ suitability for C2 tyres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C2 clustering (and timeline) TBC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C3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Propose abrasion method(s) [2028]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 [2029]</a:t>
                      </a:r>
                      <a:endParaRPr lang="en-GB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pPr algn="ctr"/>
            <a:r>
              <a:rPr lang="en-GB" dirty="0"/>
              <a:t>Task Force on Tyre Abrasion: next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06BFB6F5-C06C-481C-D926-A21E62FB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7C7D3D-D5AB-E638-B233-2DE645931A2C}"/>
              </a:ext>
            </a:extLst>
          </p:cNvPr>
          <p:cNvSpPr txBox="1"/>
          <p:nvPr/>
        </p:nvSpPr>
        <p:spPr>
          <a:xfrm>
            <a:off x="371959" y="6356350"/>
            <a:ext cx="263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Under </a:t>
            </a:r>
            <a:r>
              <a:rPr lang="fr-FR" dirty="0" err="1">
                <a:solidFill>
                  <a:srgbClr val="00B0F0"/>
                </a:solidFill>
              </a:rPr>
              <a:t>revision</a:t>
            </a:r>
            <a:r>
              <a:rPr lang="fr-FR" dirty="0">
                <a:solidFill>
                  <a:srgbClr val="00B0F0"/>
                </a:solidFill>
              </a:rPr>
              <a:t> in the </a:t>
            </a:r>
            <a:r>
              <a:rPr lang="fr-FR" dirty="0" err="1">
                <a:solidFill>
                  <a:srgbClr val="00B0F0"/>
                </a:solidFill>
              </a:rPr>
              <a:t>ToRs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DB5DD-E154-B952-B93C-40CD6390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489200"/>
            <a:ext cx="10515600" cy="1325563"/>
          </a:xfrm>
        </p:spPr>
        <p:txBody>
          <a:bodyPr/>
          <a:lstStyle/>
          <a:p>
            <a:r>
              <a:rPr lang="fr-FR" dirty="0"/>
              <a:t>Back up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07246-6305-B97E-8049-9650E959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A05134-C59E-4509-310D-D6AA64A1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3B017-9148-CB11-D896-7F81ED26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Scope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D49B0-109A-268D-AE32-110A5926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319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Applicable to C1 tyres as defined in R117, excluded:</a:t>
            </a:r>
          </a:p>
          <a:p>
            <a:pPr lvl="1"/>
            <a:r>
              <a:rPr lang="en-GB" sz="2000" dirty="0"/>
              <a:t>Ice grip tyres and tyres having a nominal rim diameter code ≤ 13.</a:t>
            </a:r>
          </a:p>
          <a:p>
            <a:endParaRPr lang="en-GB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F4CE0F-A2E4-97EA-C5CF-E438485C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04E95E-DA95-717B-39C8-198697E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8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68D472D-E961-CD21-9348-0C5F74C0B274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5234FB-7082-EF0B-0325-137CE2BFD86C}"/>
              </a:ext>
            </a:extLst>
          </p:cNvPr>
          <p:cNvSpPr txBox="1">
            <a:spLocks/>
          </p:cNvSpPr>
          <p:nvPr/>
        </p:nvSpPr>
        <p:spPr>
          <a:xfrm>
            <a:off x="838200" y="1762668"/>
            <a:ext cx="5059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 </a:t>
            </a:r>
            <a:r>
              <a:rPr lang="en-GB" sz="3600" dirty="0"/>
              <a:t>tyres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AF0A42-0E09-9B89-E096-C99E49D19CC8}"/>
              </a:ext>
            </a:extLst>
          </p:cNvPr>
          <p:cNvSpPr txBox="1">
            <a:spLocks/>
          </p:cNvSpPr>
          <p:nvPr/>
        </p:nvSpPr>
        <p:spPr>
          <a:xfrm>
            <a:off x="838200" y="2669487"/>
            <a:ext cx="10515600" cy="318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/>
              <a:t>Reference </a:t>
            </a:r>
            <a:r>
              <a:rPr lang="en-GB" sz="2400" dirty="0"/>
              <a:t>tyres</a:t>
            </a:r>
            <a:r>
              <a:rPr lang="en-IE" sz="2400" dirty="0"/>
              <a:t> shall be stored in condition recommended by ASTM.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Normal: 225/45R17 94 XL            3PMSF: 225/45R17 94 XL</a:t>
            </a:r>
            <a:endParaRPr lang="en-IE" sz="2400" dirty="0"/>
          </a:p>
        </p:txBody>
      </p:sp>
      <p:pic>
        <p:nvPicPr>
          <p:cNvPr id="9" name="Picture 3" descr="Une image contenant ordinateur, appareil, ligne&#10;&#10;Description générée automatiquement">
            <a:extLst>
              <a:ext uri="{FF2B5EF4-FFF2-40B4-BE49-F238E27FC236}">
                <a16:creationId xmlns:a16="http://schemas.microsoft.com/office/drawing/2014/main" id="{FDBD41A7-67E9-B405-756C-654EA47BD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5"/>
          <a:stretch/>
        </p:blipFill>
        <p:spPr>
          <a:xfrm>
            <a:off x="778928" y="3448675"/>
            <a:ext cx="2867010" cy="1740430"/>
          </a:xfrm>
          <a:prstGeom prst="rect">
            <a:avLst/>
          </a:prstGeom>
        </p:spPr>
      </p:pic>
      <p:pic>
        <p:nvPicPr>
          <p:cNvPr id="10" name="Picture 4" descr="Une image contenant tour&#10;&#10;Description générée automatiquement">
            <a:extLst>
              <a:ext uri="{FF2B5EF4-FFF2-40B4-BE49-F238E27FC236}">
                <a16:creationId xmlns:a16="http://schemas.microsoft.com/office/drawing/2014/main" id="{3A8F44BD-2BCA-2201-0934-55D05614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5" t="47922" r="32307" b="30773"/>
          <a:stretch/>
        </p:blipFill>
        <p:spPr bwMode="auto">
          <a:xfrm>
            <a:off x="3821994" y="3429000"/>
            <a:ext cx="2883565" cy="1740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403BBDF-0FBE-A7E8-8E99-ADC5765D4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94277"/>
              </p:ext>
            </p:extLst>
          </p:nvPr>
        </p:nvGraphicFramePr>
        <p:xfrm>
          <a:off x="6766284" y="3248526"/>
          <a:ext cx="5425716" cy="23468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0841">
                  <a:extLst>
                    <a:ext uri="{9D8B030D-6E8A-4147-A177-3AD203B41FA5}">
                      <a16:colId xmlns:a16="http://schemas.microsoft.com/office/drawing/2014/main" val="2107243493"/>
                    </a:ext>
                  </a:extLst>
                </a:gridCol>
                <a:gridCol w="2413391">
                  <a:extLst>
                    <a:ext uri="{9D8B030D-6E8A-4147-A177-3AD203B41FA5}">
                      <a16:colId xmlns:a16="http://schemas.microsoft.com/office/drawing/2014/main" val="846091868"/>
                    </a:ext>
                  </a:extLst>
                </a:gridCol>
                <a:gridCol w="890742">
                  <a:extLst>
                    <a:ext uri="{9D8B030D-6E8A-4147-A177-3AD203B41FA5}">
                      <a16:colId xmlns:a16="http://schemas.microsoft.com/office/drawing/2014/main" val="1567835989"/>
                    </a:ext>
                  </a:extLst>
                </a:gridCol>
                <a:gridCol w="890742">
                  <a:extLst>
                    <a:ext uri="{9D8B030D-6E8A-4147-A177-3AD203B41FA5}">
                      <a16:colId xmlns:a16="http://schemas.microsoft.com/office/drawing/2014/main" val="760857789"/>
                    </a:ext>
                  </a:extLst>
                </a:gridCol>
              </a:tblGrid>
              <a:tr h="167013">
                <a:tc gridSpan="2"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Reference tyre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22173"/>
                  </a:ext>
                </a:extLst>
              </a:tr>
              <a:tr h="167013">
                <a:tc gridSpan="2"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Candidate tyre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SRTT17S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SRTT17W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69665476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tyre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51897909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Snow tyre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013615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Snow tyre that is classified as tyre for use in severe snow conditions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62865953"/>
                  </a:ext>
                </a:extLst>
              </a:tr>
              <a:tr h="192708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Special use tyre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[X]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236730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"M+S" or "M.S" or "M&amp;S" 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0022014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Special use tyre that is classified as tyre for use in severe snow conditions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B0400000000000000" pitchFamily="49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0944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2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On-Road</a:t>
            </a:r>
            <a:r>
              <a:rPr lang="en-US" dirty="0"/>
              <a:t> method - Circuit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1277600" cy="4708381"/>
          </a:xfrm>
        </p:spPr>
        <p:txBody>
          <a:bodyPr>
            <a:normAutofit/>
          </a:bodyPr>
          <a:lstStyle/>
          <a:p>
            <a:r>
              <a:rPr lang="en-US" sz="2600" dirty="0"/>
              <a:t>Test distance: 8 000 km (±300 km) driven by repeating circuits on open public roads</a:t>
            </a:r>
          </a:p>
          <a:p>
            <a:r>
              <a:rPr lang="en-US" sz="2600" dirty="0"/>
              <a:t>Circuit consists of one or more loops, with cars returning to the departure point without being transported. </a:t>
            </a:r>
          </a:p>
          <a:p>
            <a:r>
              <a:rPr lang="en-US" sz="2600" dirty="0"/>
              <a:t>Circuit min distance 300 km of different roads.</a:t>
            </a:r>
            <a:endParaRPr lang="en-IE" sz="2600" dirty="0"/>
          </a:p>
          <a:p>
            <a:r>
              <a:rPr lang="en-US" sz="2600" dirty="0"/>
              <a:t>Loop: section of circuit having the same start and end point. Loop driven opposite way is considered different loop. The loops of a circuit can be run in any order.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22" y="4495756"/>
            <a:ext cx="7811988" cy="1853692"/>
          </a:xfrm>
          <a:prstGeom prst="rect">
            <a:avLst/>
          </a:prstGeom>
        </p:spPr>
      </p:pic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BC725D81-A1CD-E5D6-E52F-447027E8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96580-0B7A-1245-75FB-ED93E620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9</a:t>
            </a:fld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8BFEFEA-1C17-1E39-22D3-4A13706AD875}"/>
              </a:ext>
            </a:extLst>
          </p:cNvPr>
          <p:cNvSpPr txBox="1"/>
          <p:nvPr/>
        </p:nvSpPr>
        <p:spPr>
          <a:xfrm>
            <a:off x="0" y="6169709"/>
            <a:ext cx="223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Red: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754862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ée un document." ma:contentTypeScope="" ma:versionID="d593cc96c5d428f23a5351564b268b6d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76aafa040e38551359a67edc98402bfa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70CD3F-72EB-42EF-8067-B5E4965F80AE}"/>
</file>

<file path=customXml/itemProps2.xml><?xml version="1.0" encoding="utf-8"?>
<ds:datastoreItem xmlns:ds="http://schemas.openxmlformats.org/officeDocument/2006/customXml" ds:itemID="{B7FA39D1-91C4-4C74-B717-4E82E8DEE3FE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customXml/itemProps3.xml><?xml version="1.0" encoding="utf-8"?>
<ds:datastoreItem xmlns:ds="http://schemas.openxmlformats.org/officeDocument/2006/customXml" ds:itemID="{4A6512E0-0C68-4041-8E47-5B2484AB7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3476</Words>
  <Application>Microsoft Office PowerPoint</Application>
  <PresentationFormat>Grand écran</PresentationFormat>
  <Paragraphs>449</Paragraphs>
  <Slides>29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</vt:lpstr>
      <vt:lpstr>Calibri Light</vt:lpstr>
      <vt:lpstr>Times New Roman</vt:lpstr>
      <vt:lpstr>Wingdings</vt:lpstr>
      <vt:lpstr>Thème Office</vt:lpstr>
      <vt:lpstr>Status report to 90th GRPE (January 2024)</vt:lpstr>
      <vt:lpstr>Task Force on Tyre Abrasion</vt:lpstr>
      <vt:lpstr>Task Force on Tyre Abrasion: facts and figures</vt:lpstr>
      <vt:lpstr>Testing methods developed by TFTA</vt:lpstr>
      <vt:lpstr>Task Force on Tyre Abrasion: work progress</vt:lpstr>
      <vt:lpstr>Task Force on Tyre Abrasion: next</vt:lpstr>
      <vt:lpstr>Back up</vt:lpstr>
      <vt:lpstr>Scope</vt:lpstr>
      <vt:lpstr>On-Road method - Circuit</vt:lpstr>
      <vt:lpstr>On-Road method - Circuit</vt:lpstr>
      <vt:lpstr>On-Road method - Preparation</vt:lpstr>
      <vt:lpstr>On-Road method - Preparation</vt:lpstr>
      <vt:lpstr>On-Road method – Acceleration and Speed</vt:lpstr>
      <vt:lpstr>On-Road method - Measurements</vt:lpstr>
      <vt:lpstr>On-Road method - Measurements</vt:lpstr>
      <vt:lpstr>On-Road method - Troubleshooting</vt:lpstr>
      <vt:lpstr>On-Road method - Validation</vt:lpstr>
      <vt:lpstr>On-Road method - Test report   Calibration</vt:lpstr>
      <vt:lpstr>Indoor drum method - Drum specification </vt:lpstr>
      <vt:lpstr>Indoor drum method - Drum specification </vt:lpstr>
      <vt:lpstr>Indoor drum method - Tyre carriage and drive system</vt:lpstr>
      <vt:lpstr>Indoor drum method - Test Conditions</vt:lpstr>
      <vt:lpstr>Indoor drum method - Input of test cycle </vt:lpstr>
      <vt:lpstr>Indoor drum method - Test procedure</vt:lpstr>
      <vt:lpstr>Indoor drum method - Test cycle</vt:lpstr>
      <vt:lpstr>Indoor drum method - Test cycle</vt:lpstr>
      <vt:lpstr> Indoor drum method - Measurement and recording </vt:lpstr>
      <vt:lpstr>Indoor drum method - Validation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to 86th GRPE (May-June 2022)</dc:title>
  <dc:creator>ECollot</dc:creator>
  <cp:lastModifiedBy>E Collot</cp:lastModifiedBy>
  <cp:revision>38</cp:revision>
  <cp:lastPrinted>2023-08-17T07:59:41Z</cp:lastPrinted>
  <dcterms:created xsi:type="dcterms:W3CDTF">2022-05-20T09:13:50Z</dcterms:created>
  <dcterms:modified xsi:type="dcterms:W3CDTF">2024-01-10T16:27:16Z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2023-08-04T09:02:07Z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ad2523ed-03ee-470c-84f4-86eb4d138ce2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0x0101003B8422D08C252547BB1CFA7F78E2CB83</vt:lpwstr>
  </property>
  <property fmtid="{D5CDD505-2E9C-101B-9397-08002B2CF9AE}" pid="10" name="MediaServiceImageTags">
    <vt:lpwstr/>
  </property>
  <property fmtid="{D5CDD505-2E9C-101B-9397-08002B2CF9AE}" pid="11" name="gba66df640194346a5267c50f24d4797">
    <vt:lpwstr/>
  </property>
  <property fmtid="{D5CDD505-2E9C-101B-9397-08002B2CF9AE}" pid="12" name="Office_x0020_of_x0020_Origin">
    <vt:lpwstr/>
  </property>
</Properties>
</file>