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0"/>
  </p:notesMasterIdLst>
  <p:handoutMasterIdLst>
    <p:handoutMasterId r:id="rId11"/>
  </p:handoutMasterIdLst>
  <p:sldIdLst>
    <p:sldId id="261" r:id="rId4"/>
    <p:sldId id="276" r:id="rId5"/>
    <p:sldId id="279" r:id="rId6"/>
    <p:sldId id="278" r:id="rId7"/>
    <p:sldId id="280" r:id="rId8"/>
    <p:sldId id="281" r:id="rId9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5EEDAA-A9D4-4BEB-B31A-5081C268B830}" v="1" dt="2024-01-04T17:51:05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113" d="100"/>
          <a:sy n="113" d="100"/>
        </p:scale>
        <p:origin x="45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FD5EEDAA-A9D4-4BEB-B31A-5081C268B830}"/>
    <pc:docChg chg="modSld">
      <pc:chgData name="Francois Cuenot" userId="9928dff3-8fa4-42b5-9d6e-cd4dcb89281b" providerId="ADAL" clId="{FD5EEDAA-A9D4-4BEB-B31A-5081C268B830}" dt="2024-01-04T17:51:32.613" v="4" actId="20577"/>
      <pc:docMkLst>
        <pc:docMk/>
      </pc:docMkLst>
      <pc:sldChg chg="addSp modSp mod">
        <pc:chgData name="Francois Cuenot" userId="9928dff3-8fa4-42b5-9d6e-cd4dcb89281b" providerId="ADAL" clId="{FD5EEDAA-A9D4-4BEB-B31A-5081C268B830}" dt="2024-01-04T17:51:32.613" v="4" actId="20577"/>
        <pc:sldMkLst>
          <pc:docMk/>
          <pc:sldMk cId="2627328048" sldId="261"/>
        </pc:sldMkLst>
        <pc:spChg chg="add mod">
          <ac:chgData name="Francois Cuenot" userId="9928dff3-8fa4-42b5-9d6e-cd4dcb89281b" providerId="ADAL" clId="{FD5EEDAA-A9D4-4BEB-B31A-5081C268B830}" dt="2024-01-04T17:51:32.613" v="4" actId="20577"/>
          <ac:spMkLst>
            <pc:docMk/>
            <pc:sldMk cId="2627328048" sldId="261"/>
            <ac:spMk id="4" creationId="{9B0662C5-798F-5D16-9AB2-9EFB20AC8D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04/01/2024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25" imgH="424" progId="TCLayout.ActiveDocument.1">
                  <p:embed/>
                </p:oleObj>
              </mc:Choice>
              <mc:Fallback>
                <p:oleObj name="think-cell Folie" r:id="rId3" imgW="425" imgH="424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FEC49A-96B3-4F4D-8D6C-79F53C0B57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483200"/>
            <a:ext cx="10515600" cy="4694400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GB" noProof="0" dirty="0"/>
              <a:t>Click to change the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7E14C6-4DF0-9E42-8380-AB7F6E61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 rtl="0"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8BA99C8-64F6-4D1F-AB8C-A08309D926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 rtl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9" name="Espace réservé du pied de page 7">
            <a:extLst>
              <a:ext uri="{FF2B5EF4-FFF2-40B4-BE49-F238E27FC236}">
                <a16:creationId xmlns:a16="http://schemas.microsoft.com/office/drawing/2014/main" id="{B6C479AA-18BA-4E79-AE88-56E81177A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 rtl="0">
              <a:defRPr lang="nl-BE" smtClean="0"/>
            </a:lvl1pPr>
          </a:lstStyle>
          <a:p>
            <a:pPr algn="l"/>
            <a:r>
              <a:rPr lang="en-GB" dirty="0"/>
              <a:t>H2 ICE R49/R85</a:t>
            </a:r>
          </a:p>
        </p:txBody>
      </p:sp>
    </p:spTree>
    <p:extLst>
      <p:ext uri="{BB962C8B-B14F-4D97-AF65-F5344CB8AC3E}">
        <p14:creationId xmlns:p14="http://schemas.microsoft.com/office/powerpoint/2010/main" val="441754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25" imgH="424" progId="TCLayout.ActiveDocument.1">
                  <p:embed/>
                </p:oleObj>
              </mc:Choice>
              <mc:Fallback>
                <p:oleObj name="think-cell Folie" r:id="rId3" imgW="425" imgH="424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5360" y="1628800"/>
            <a:ext cx="11665296" cy="3458814"/>
          </a:xfrm>
        </p:spPr>
        <p:txBody>
          <a:bodyPr vert="horz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1200" dirty="0">
                <a:solidFill>
                  <a:schemeClr val="tx1"/>
                </a:solidFill>
              </a:rPr>
              <a:t>Type Approval of H2 Engines</a:t>
            </a:r>
            <a:br>
              <a:rPr lang="en-US" b="1" kern="1200" dirty="0">
                <a:solidFill>
                  <a:schemeClr val="tx1"/>
                </a:solidFill>
              </a:rPr>
            </a:br>
            <a:r>
              <a:rPr lang="en-US" dirty="0"/>
              <a:t>Extension of the ECE Regulation 49/07 to include dual-fuel hydrogen engines</a:t>
            </a:r>
            <a:endParaRPr lang="en-US" b="1" kern="1200" dirty="0">
              <a:solidFill>
                <a:schemeClr val="tx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15480" y="4772744"/>
            <a:ext cx="9433048" cy="1752600"/>
          </a:xfrm>
        </p:spPr>
        <p:txBody>
          <a:bodyPr/>
          <a:lstStyle/>
          <a:p>
            <a:r>
              <a:rPr lang="de-DE" b="1" kern="1200" dirty="0"/>
              <a:t>M. </a:t>
            </a:r>
            <a:r>
              <a:rPr lang="de-DE" b="1" kern="1200" dirty="0" err="1"/>
              <a:t>Hygrell</a:t>
            </a:r>
            <a:r>
              <a:rPr lang="de-DE" b="1" dirty="0"/>
              <a:t>, F. Rost, M. Schumacher / OICA</a:t>
            </a:r>
            <a:br>
              <a:rPr lang="de-DE" b="1" kern="1200" dirty="0"/>
            </a:br>
            <a:r>
              <a:rPr lang="en-US" sz="2400" kern="1200" dirty="0"/>
              <a:t>GRPE Meeting 09</a:t>
            </a:r>
            <a:r>
              <a:rPr lang="en-US" sz="2400" kern="1200" baseline="30000" dirty="0"/>
              <a:t>th</a:t>
            </a:r>
            <a:r>
              <a:rPr lang="en-US" sz="2400" kern="1200" dirty="0"/>
              <a:t> - 12</a:t>
            </a:r>
            <a:r>
              <a:rPr lang="en-US" sz="2400" kern="1200" baseline="30000" dirty="0"/>
              <a:t>th</a:t>
            </a:r>
            <a:r>
              <a:rPr lang="en-US" sz="2400" kern="1200" dirty="0"/>
              <a:t> January 2024</a:t>
            </a:r>
          </a:p>
        </p:txBody>
      </p:sp>
      <p:sp>
        <p:nvSpPr>
          <p:cNvPr id="4" name="ZoneTexte 8">
            <a:extLst>
              <a:ext uri="{FF2B5EF4-FFF2-40B4-BE49-F238E27FC236}">
                <a16:creationId xmlns:a16="http://schemas.microsoft.com/office/drawing/2014/main" id="{9B0662C5-798F-5D16-9AB2-9EFB20AC8DB3}"/>
              </a:ext>
            </a:extLst>
          </p:cNvPr>
          <p:cNvSpPr txBox="1"/>
          <p:nvPr/>
        </p:nvSpPr>
        <p:spPr>
          <a:xfrm>
            <a:off x="8400256" y="245117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GRPE-90-18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GRPE, 10-12 January2024 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Agenda item 4.(a) </a:t>
            </a:r>
          </a:p>
        </p:txBody>
      </p:sp>
    </p:spTree>
    <p:extLst>
      <p:ext uri="{BB962C8B-B14F-4D97-AF65-F5344CB8AC3E}">
        <p14:creationId xmlns:p14="http://schemas.microsoft.com/office/powerpoint/2010/main" val="262732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94FC0D-0D1D-49B0-8465-8FADABE35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32856"/>
            <a:ext cx="10637520" cy="410068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Starting from an ACEA proposal, OICA undertook an initiative at UNECE GRPE to include H2 ICE into UN Reg 49/07; GRPE adopted during the January 2023 session an amendment to include single hydrogen fuel engines in the scopes of above UN Reg.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In the next future, OICA has the plan for introducing H2 also for dual-fuel engines, as second step (the related internal discussion among members is still ongoing).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endParaRPr lang="en-GB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82E17D-8B79-44BD-89D2-974DE3D8F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C5D3-8A3B-F94C-BECF-6BE38BB7C66C}" type="slidenum">
              <a:rPr lang="en-GB" noProof="0" smtClean="0"/>
              <a:pPr/>
              <a:t>2</a:t>
            </a:fld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E4F38-6BC2-47D0-9AA6-DA1C75C60E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GB" sz="3200" dirty="0">
                <a:solidFill>
                  <a:schemeClr val="tx2"/>
                </a:solidFill>
                <a:ea typeface="+mj-ea"/>
                <a:cs typeface="+mj-cs"/>
              </a:rPr>
              <a:t>Motivation for AMENDMENT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C6F7A-5510-4FFC-A2CA-F0B5D25ABC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nl-BE" dirty="0"/>
              <a:t>H2 ICE R49/R85</a:t>
            </a:r>
          </a:p>
        </p:txBody>
      </p:sp>
    </p:spTree>
    <p:extLst>
      <p:ext uri="{BB962C8B-B14F-4D97-AF65-F5344CB8AC3E}">
        <p14:creationId xmlns:p14="http://schemas.microsoft.com/office/powerpoint/2010/main" val="254786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94FC0D-0D1D-49B0-8465-8FADABE35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200"/>
            <a:ext cx="10637520" cy="4694400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Today the dual-fuel technology already exist within ECE R49 (and </a:t>
            </a:r>
            <a:r>
              <a:rPr lang="en-US" sz="2200" dirty="0" err="1"/>
              <a:t>EuVI</a:t>
            </a:r>
            <a:r>
              <a:rPr lang="en-US" sz="2200" dirty="0"/>
              <a:t>) for diesel fuel combined with some carbon containing gases (e.g. CNG/LNG)</a:t>
            </a:r>
          </a:p>
          <a:p>
            <a:r>
              <a:rPr lang="en-US" sz="2200" dirty="0"/>
              <a:t>The dual-fuel engines are classified in ECE R49 after their gas substitution rates in Type 1A/B, 2A/B and 3B</a:t>
            </a:r>
          </a:p>
          <a:p>
            <a:r>
              <a:rPr lang="en-US" sz="2200" dirty="0"/>
              <a:t>Today the Type 1A is also included in the European CO2 regulation and possible to declare in the VECTO tool</a:t>
            </a:r>
          </a:p>
          <a:p>
            <a:r>
              <a:rPr lang="en-US" sz="2200" dirty="0"/>
              <a:t>It is today foreseen only to validate with a ‘Type 1’* engine. Further validation with Type 2/3 depending on request and availability of engines and vehicles possible.</a:t>
            </a:r>
          </a:p>
          <a:p>
            <a:r>
              <a:rPr lang="en-US" sz="2200" dirty="0"/>
              <a:t>Integration of diluted measurement** possible if measurement systems engines and vehicles are available for validation</a:t>
            </a:r>
          </a:p>
          <a:p>
            <a:r>
              <a:rPr lang="en-US" sz="2200" dirty="0"/>
              <a:t>The proposal is to extend the ‘lean’ update for pure hydrogen ICE (WP-29 agreed 06/2023) to Dual-Fuel ‘type1A’ hydrogen engines but adding provisions for corrected dry based emission measurements for ‘type1A’ through measurement of the water content.</a:t>
            </a:r>
            <a:endParaRPr lang="en-GB" sz="22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82E17D-8B79-44BD-89D2-974DE3D8F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C5D3-8A3B-F94C-BECF-6BE38BB7C66C}" type="slidenum">
              <a:rPr lang="en-GB" noProof="0" smtClean="0"/>
              <a:pPr/>
              <a:t>3</a:t>
            </a:fld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E4F38-6BC2-47D0-9AA6-DA1C75C60E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GB" sz="3200" dirty="0">
                <a:solidFill>
                  <a:schemeClr val="tx2"/>
                </a:solidFill>
                <a:ea typeface="+mj-ea"/>
                <a:cs typeface="+mj-cs"/>
              </a:rPr>
              <a:t>SCOPE of Amendment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C6F7A-5510-4FFC-A2CA-F0B5D25ABC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nl-BE" dirty="0"/>
              <a:t>H2 ICE R49/R85</a:t>
            </a:r>
          </a:p>
        </p:txBody>
      </p:sp>
      <p:sp>
        <p:nvSpPr>
          <p:cNvPr id="6" name="Rechteck 5"/>
          <p:cNvSpPr/>
          <p:nvPr/>
        </p:nvSpPr>
        <p:spPr>
          <a:xfrm>
            <a:off x="8544272" y="5968498"/>
            <a:ext cx="35509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*max 10% energy in a WHTC from the diesel pilot fuel</a:t>
            </a:r>
          </a:p>
          <a:p>
            <a:r>
              <a:rPr lang="en-US" sz="1100" dirty="0"/>
              <a:t>**including H2O measurement by NDIR or FTIR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5548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94FC0D-0D1D-49B0-8465-8FADABE35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200"/>
            <a:ext cx="10637520" cy="469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Next steps </a:t>
            </a:r>
          </a:p>
          <a:p>
            <a:r>
              <a:rPr lang="en-US" sz="2400" dirty="0"/>
              <a:t>Adaptation of dual-fuel exhaust emission formulas as described in Annex 15, ECE R49/07 (proposal still to be defined with contribution of OICA/EC/JRC experts)</a:t>
            </a:r>
          </a:p>
          <a:p>
            <a:r>
              <a:rPr lang="en-US" sz="2400" dirty="0"/>
              <a:t>Technology verification (with support from JRC, TBC) similar to the work done for single fuel hydrogen engines. A similar set of tests have now been performed on a Dual-Fuel Hydrogen type1A prototype.</a:t>
            </a:r>
          </a:p>
          <a:p>
            <a:r>
              <a:rPr lang="en-US" sz="2400" dirty="0"/>
              <a:t>Functional verification of existing test methods regarding determination of exhaust emission</a:t>
            </a:r>
          </a:p>
          <a:p>
            <a:r>
              <a:rPr lang="en-US" sz="2400" dirty="0"/>
              <a:t>Functional verification of existing vehicle emission test methods (PEMS) seems not required, as fuel and exhaust composition is between already tested pure H</a:t>
            </a:r>
            <a:r>
              <a:rPr lang="en-US" sz="2400" baseline="-25000" dirty="0"/>
              <a:t>2</a:t>
            </a:r>
            <a:r>
              <a:rPr lang="en-US" sz="2400" dirty="0"/>
              <a:t> and pure diesel.</a:t>
            </a:r>
          </a:p>
          <a:p>
            <a:r>
              <a:rPr lang="en-US" sz="2400" dirty="0"/>
              <a:t>A test package with the </a:t>
            </a:r>
            <a:r>
              <a:rPr lang="en-US" sz="2400" dirty="0" err="1"/>
              <a:t>EuVI</a:t>
            </a:r>
            <a:r>
              <a:rPr lang="en-US" sz="2400" dirty="0"/>
              <a:t> laboratory cycles has recently been performed including  recorded </a:t>
            </a:r>
            <a:r>
              <a:rPr lang="en-US" sz="2400" dirty="0" err="1"/>
              <a:t>EuVI</a:t>
            </a:r>
            <a:r>
              <a:rPr lang="en-US" sz="2400" dirty="0"/>
              <a:t> ISC cycles. Evaluation of the data is ongoing.</a:t>
            </a:r>
          </a:p>
          <a:p>
            <a:r>
              <a:rPr lang="en-US" sz="2400" dirty="0"/>
              <a:t>Time frame: see next slide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82E17D-8B79-44BD-89D2-974DE3D8F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C5D3-8A3B-F94C-BECF-6BE38BB7C66C}" type="slidenum">
              <a:rPr lang="en-GB" noProof="0" smtClean="0"/>
              <a:pPr/>
              <a:t>4</a:t>
            </a:fld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E4F38-6BC2-47D0-9AA6-DA1C75C60E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GB" sz="3200" dirty="0">
                <a:solidFill>
                  <a:schemeClr val="tx2"/>
                </a:solidFill>
                <a:ea typeface="+mj-ea"/>
                <a:cs typeface="+mj-cs"/>
              </a:rPr>
              <a:t>Next Steps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C6F7A-5510-4FFC-A2CA-F0B5D25ABC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nl-BE" dirty="0"/>
              <a:t>H2 ICE R49/R85</a:t>
            </a:r>
          </a:p>
        </p:txBody>
      </p:sp>
    </p:spTree>
    <p:extLst>
      <p:ext uri="{BB962C8B-B14F-4D97-AF65-F5344CB8AC3E}">
        <p14:creationId xmlns:p14="http://schemas.microsoft.com/office/powerpoint/2010/main" val="376745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94FC0D-0D1D-49B0-8465-8FADABE35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200"/>
            <a:ext cx="10637520" cy="469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Proposed timeline for inclusion of Dual-Fuel Hydrogen engines type 1A (diesel pilot fuel) in ECE Reg49/07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Status presentation GRPE Jan-2024</a:t>
            </a:r>
          </a:p>
          <a:p>
            <a:endParaRPr lang="en-US" sz="2400" dirty="0"/>
          </a:p>
          <a:p>
            <a:r>
              <a:rPr lang="en-US" sz="2400" dirty="0"/>
              <a:t>Informal document GRPE May-2024</a:t>
            </a:r>
          </a:p>
          <a:p>
            <a:endParaRPr lang="en-US" sz="2400" dirty="0"/>
          </a:p>
          <a:p>
            <a:r>
              <a:rPr lang="en-US" sz="2400" dirty="0"/>
              <a:t>Working document GRPE October-2024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endParaRPr lang="en-GB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82E17D-8B79-44BD-89D2-974DE3D8F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C5D3-8A3B-F94C-BECF-6BE38BB7C66C}" type="slidenum">
              <a:rPr lang="en-GB" noProof="0" smtClean="0"/>
              <a:pPr/>
              <a:t>5</a:t>
            </a:fld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E4F38-6BC2-47D0-9AA6-DA1C75C60E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GB" sz="3200" dirty="0">
                <a:solidFill>
                  <a:schemeClr val="tx1"/>
                </a:solidFill>
                <a:ea typeface="+mj-ea"/>
                <a:cs typeface="+mj-cs"/>
              </a:rPr>
              <a:t>Proposed time line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C6F7A-5510-4FFC-A2CA-F0B5D25ABC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nl-BE" dirty="0"/>
              <a:t>H2 ICE R49/R85</a:t>
            </a:r>
          </a:p>
        </p:txBody>
      </p:sp>
    </p:spTree>
    <p:extLst>
      <p:ext uri="{BB962C8B-B14F-4D97-AF65-F5344CB8AC3E}">
        <p14:creationId xmlns:p14="http://schemas.microsoft.com/office/powerpoint/2010/main" val="64285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94FC0D-0D1D-49B0-8465-8FADABE35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200"/>
            <a:ext cx="10637520" cy="4694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Thank you for your attention</a:t>
            </a:r>
          </a:p>
          <a:p>
            <a:pPr marL="0" indent="0" algn="ctr">
              <a:buNone/>
            </a:pPr>
            <a:r>
              <a:rPr lang="en-US" sz="4000" dirty="0"/>
              <a:t>Are there any questions</a:t>
            </a:r>
          </a:p>
          <a:p>
            <a:endParaRPr lang="en-GB" sz="4000" dirty="0">
              <a:solidFill>
                <a:srgbClr val="0070C0"/>
              </a:solidFill>
            </a:endParaRPr>
          </a:p>
          <a:p>
            <a:endParaRPr lang="en-GB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82E17D-8B79-44BD-89D2-974DE3D8F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C5D3-8A3B-F94C-BECF-6BE38BB7C66C}" type="slidenum">
              <a:rPr lang="en-GB" noProof="0" smtClean="0"/>
              <a:pPr/>
              <a:t>6</a:t>
            </a:fld>
            <a:endParaRPr lang="en-GB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E4F38-6BC2-47D0-9AA6-DA1C75C60E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endParaRPr lang="en-GB" sz="32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C6F7A-5510-4FFC-A2CA-F0B5D25ABC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nl-BE" dirty="0"/>
              <a:t>H2 ICE R49/R85</a:t>
            </a:r>
          </a:p>
        </p:txBody>
      </p:sp>
    </p:spTree>
    <p:extLst>
      <p:ext uri="{BB962C8B-B14F-4D97-AF65-F5344CB8AC3E}">
        <p14:creationId xmlns:p14="http://schemas.microsoft.com/office/powerpoint/2010/main" val="4012199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EFB1DAF3-8F05-451D-9970-75B4EAA91D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1D98DB-41C5-4357-87B9-C5EBA492A0FF}"/>
</file>

<file path=customXml/itemProps3.xml><?xml version="1.0" encoding="utf-8"?>
<ds:datastoreItem xmlns:ds="http://schemas.openxmlformats.org/officeDocument/2006/customXml" ds:itemID="{BF9597C8-BB3D-4233-B7F5-0D250914E8F1}"/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10</TotalTime>
  <Words>539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Masque présentation OICA</vt:lpstr>
      <vt:lpstr>think-cell Folie</vt:lpstr>
      <vt:lpstr>Type Approval of H2 Engines Extension of the ECE Regulation 49/07 to include dual-fuel hydrogen engines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Daimler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Approval of H2 engines Update on 86th GRPE Meeting  Change proposals for UN R49 &amp; UN R85</dc:title>
  <dc:creator>Rost, Friedrich (005) [DT]</dc:creator>
  <cp:lastModifiedBy>Francois Cuenot</cp:lastModifiedBy>
  <cp:revision>56</cp:revision>
  <dcterms:created xsi:type="dcterms:W3CDTF">2022-05-27T14:35:27Z</dcterms:created>
  <dcterms:modified xsi:type="dcterms:W3CDTF">2024-01-04T17:51:40Z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24dbb1d-991d-4bbd-aad5-33bac1d8ffaf_Enabled">
    <vt:lpwstr>true</vt:lpwstr>
  </property>
  <property fmtid="{D5CDD505-2E9C-101B-9397-08002B2CF9AE}" pid="3" name="MSIP_Label_924dbb1d-991d-4bbd-aad5-33bac1d8ffaf_SetDate">
    <vt:lpwstr>2022-05-27T14:49:30Z</vt:lpwstr>
  </property>
  <property fmtid="{D5CDD505-2E9C-101B-9397-08002B2CF9AE}" pid="4" name="MSIP_Label_924dbb1d-991d-4bbd-aad5-33bac1d8ffaf_Method">
    <vt:lpwstr>Standard</vt:lpwstr>
  </property>
  <property fmtid="{D5CDD505-2E9C-101B-9397-08002B2CF9AE}" pid="5" name="MSIP_Label_924dbb1d-991d-4bbd-aad5-33bac1d8ffaf_Name">
    <vt:lpwstr>924dbb1d-991d-4bbd-aad5-33bac1d8ffaf</vt:lpwstr>
  </property>
  <property fmtid="{D5CDD505-2E9C-101B-9397-08002B2CF9AE}" pid="6" name="MSIP_Label_924dbb1d-991d-4bbd-aad5-33bac1d8ffaf_SiteId">
    <vt:lpwstr>9652d7c2-1ccf-4940-8151-4a92bd474ed0</vt:lpwstr>
  </property>
  <property fmtid="{D5CDD505-2E9C-101B-9397-08002B2CF9AE}" pid="7" name="MSIP_Label_924dbb1d-991d-4bbd-aad5-33bac1d8ffaf_ActionId">
    <vt:lpwstr>3392c634-815a-4427-9d81-cd6a0da48e4d</vt:lpwstr>
  </property>
  <property fmtid="{D5CDD505-2E9C-101B-9397-08002B2CF9AE}" pid="8" name="MSIP_Label_924dbb1d-991d-4bbd-aad5-33bac1d8ffaf_ContentBits">
    <vt:lpwstr>1</vt:lpwstr>
  </property>
  <property fmtid="{D5CDD505-2E9C-101B-9397-08002B2CF9AE}" pid="9" name="MSIP_Label_ab5ff3ce-c151-426b-9620-64dd2650a755_Enabled">
    <vt:lpwstr>true</vt:lpwstr>
  </property>
  <property fmtid="{D5CDD505-2E9C-101B-9397-08002B2CF9AE}" pid="10" name="MSIP_Label_ab5ff3ce-c151-426b-9620-64dd2650a755_SetDate">
    <vt:lpwstr>2022-05-30T09:33:14Z</vt:lpwstr>
  </property>
  <property fmtid="{D5CDD505-2E9C-101B-9397-08002B2CF9AE}" pid="11" name="MSIP_Label_ab5ff3ce-c151-426b-9620-64dd2650a755_Method">
    <vt:lpwstr>Standard</vt:lpwstr>
  </property>
  <property fmtid="{D5CDD505-2E9C-101B-9397-08002B2CF9AE}" pid="12" name="MSIP_Label_ab5ff3ce-c151-426b-9620-64dd2650a755_Name">
    <vt:lpwstr>Daimler Truck Internal</vt:lpwstr>
  </property>
  <property fmtid="{D5CDD505-2E9C-101B-9397-08002B2CF9AE}" pid="13" name="MSIP_Label_ab5ff3ce-c151-426b-9620-64dd2650a755_SiteId">
    <vt:lpwstr>505cca53-5750-4134-9501-8d52d5df3cd1</vt:lpwstr>
  </property>
  <property fmtid="{D5CDD505-2E9C-101B-9397-08002B2CF9AE}" pid="14" name="MSIP_Label_ab5ff3ce-c151-426b-9620-64dd2650a755_ActionId">
    <vt:lpwstr>9eb83b88-c75d-40f9-80ec-50cd105c9dc3</vt:lpwstr>
  </property>
  <property fmtid="{D5CDD505-2E9C-101B-9397-08002B2CF9AE}" pid="15" name="MSIP_Label_ab5ff3ce-c151-426b-9620-64dd2650a755_ContentBits">
    <vt:lpwstr>0</vt:lpwstr>
  </property>
  <property fmtid="{D5CDD505-2E9C-101B-9397-08002B2CF9AE}" pid="16" name="MSIP_Label_a728b376-d8d1-4826-a2a3-23a882a9b473_Enabled">
    <vt:lpwstr>true</vt:lpwstr>
  </property>
  <property fmtid="{D5CDD505-2E9C-101B-9397-08002B2CF9AE}" pid="17" name="MSIP_Label_a728b376-d8d1-4826-a2a3-23a882a9b473_SetDate">
    <vt:lpwstr>2023-02-14T15:15:41Z</vt:lpwstr>
  </property>
  <property fmtid="{D5CDD505-2E9C-101B-9397-08002B2CF9AE}" pid="18" name="MSIP_Label_a728b376-d8d1-4826-a2a3-23a882a9b473_Method">
    <vt:lpwstr>Privileged</vt:lpwstr>
  </property>
  <property fmtid="{D5CDD505-2E9C-101B-9397-08002B2CF9AE}" pid="19" name="MSIP_Label_a728b376-d8d1-4826-a2a3-23a882a9b473_Name">
    <vt:lpwstr>Public</vt:lpwstr>
  </property>
  <property fmtid="{D5CDD505-2E9C-101B-9397-08002B2CF9AE}" pid="20" name="MSIP_Label_a728b376-d8d1-4826-a2a3-23a882a9b473_SiteId">
    <vt:lpwstr>79310fb0-d39b-486b-b77b-25f3e0c82a0e</vt:lpwstr>
  </property>
  <property fmtid="{D5CDD505-2E9C-101B-9397-08002B2CF9AE}" pid="21" name="MSIP_Label_a728b376-d8d1-4826-a2a3-23a882a9b473_ActionId">
    <vt:lpwstr>7cc748a1-a79b-41a7-898e-b27c9ea6910e</vt:lpwstr>
  </property>
  <property fmtid="{D5CDD505-2E9C-101B-9397-08002B2CF9AE}" pid="22" name="MSIP_Label_a728b376-d8d1-4826-a2a3-23a882a9b473_ContentBits">
    <vt:lpwstr>0</vt:lpwstr>
  </property>
  <property fmtid="{D5CDD505-2E9C-101B-9397-08002B2CF9AE}" pid="23" name="MSIP_Label_19540963-e559-4020-8a90-fe8a502c2801_Enabled">
    <vt:lpwstr>true</vt:lpwstr>
  </property>
  <property fmtid="{D5CDD505-2E9C-101B-9397-08002B2CF9AE}" pid="24" name="MSIP_Label_19540963-e559-4020-8a90-fe8a502c2801_SetDate">
    <vt:lpwstr>2023-12-14T13:01:17Z</vt:lpwstr>
  </property>
  <property fmtid="{D5CDD505-2E9C-101B-9397-08002B2CF9AE}" pid="25" name="MSIP_Label_19540963-e559-4020-8a90-fe8a502c2801_Method">
    <vt:lpwstr>Standard</vt:lpwstr>
  </property>
  <property fmtid="{D5CDD505-2E9C-101B-9397-08002B2CF9AE}" pid="26" name="MSIP_Label_19540963-e559-4020-8a90-fe8a502c2801_Name">
    <vt:lpwstr>19540963-e559-4020-8a90-fe8a502c2801</vt:lpwstr>
  </property>
  <property fmtid="{D5CDD505-2E9C-101B-9397-08002B2CF9AE}" pid="27" name="MSIP_Label_19540963-e559-4020-8a90-fe8a502c2801_SiteId">
    <vt:lpwstr>f25493ae-1c98-41d7-8a33-0be75f5fe603</vt:lpwstr>
  </property>
  <property fmtid="{D5CDD505-2E9C-101B-9397-08002B2CF9AE}" pid="28" name="MSIP_Label_19540963-e559-4020-8a90-fe8a502c2801_ActionId">
    <vt:lpwstr>152dd391-425c-4ae1-9c36-606d6c699e2b</vt:lpwstr>
  </property>
  <property fmtid="{D5CDD505-2E9C-101B-9397-08002B2CF9AE}" pid="29" name="MSIP_Label_19540963-e559-4020-8a90-fe8a502c2801_ContentBits">
    <vt:lpwstr>0</vt:lpwstr>
  </property>
  <property fmtid="{D5CDD505-2E9C-101B-9397-08002B2CF9AE}" pid="30" name="MSIP_Label_b752ca67-6841-49fe-ad14-613f13884b0d_Enabled">
    <vt:lpwstr>true</vt:lpwstr>
  </property>
  <property fmtid="{D5CDD505-2E9C-101B-9397-08002B2CF9AE}" pid="31" name="MSIP_Label_b752ca67-6841-49fe-ad14-613f13884b0d_SetDate">
    <vt:lpwstr>2024-01-02T15:54:35Z</vt:lpwstr>
  </property>
  <property fmtid="{D5CDD505-2E9C-101B-9397-08002B2CF9AE}" pid="32" name="MSIP_Label_b752ca67-6841-49fe-ad14-613f13884b0d_Method">
    <vt:lpwstr>Privileged</vt:lpwstr>
  </property>
  <property fmtid="{D5CDD505-2E9C-101B-9397-08002B2CF9AE}" pid="33" name="MSIP_Label_b752ca67-6841-49fe-ad14-613f13884b0d_Name">
    <vt:lpwstr>IVG - Public</vt:lpwstr>
  </property>
  <property fmtid="{D5CDD505-2E9C-101B-9397-08002B2CF9AE}" pid="34" name="MSIP_Label_b752ca67-6841-49fe-ad14-613f13884b0d_SiteId">
    <vt:lpwstr>624cb905-2091-41e4-90b9-e768cf22851a</vt:lpwstr>
  </property>
  <property fmtid="{D5CDD505-2E9C-101B-9397-08002B2CF9AE}" pid="35" name="MSIP_Label_b752ca67-6841-49fe-ad14-613f13884b0d_ActionId">
    <vt:lpwstr>3a002978-a1e4-42f1-8110-063b66fed448</vt:lpwstr>
  </property>
  <property fmtid="{D5CDD505-2E9C-101B-9397-08002B2CF9AE}" pid="36" name="MSIP_Label_b752ca67-6841-49fe-ad14-613f13884b0d_ContentBits">
    <vt:lpwstr>0</vt:lpwstr>
  </property>
  <property fmtid="{D5CDD505-2E9C-101B-9397-08002B2CF9AE}" pid="37" name="ContentTypeId">
    <vt:lpwstr>0x0101003B8422D08C252547BB1CFA7F78E2CB83</vt:lpwstr>
  </property>
</Properties>
</file>