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sldIdLst>
    <p:sldId id="263" r:id="rId4"/>
    <p:sldId id="257" r:id="rId5"/>
    <p:sldId id="277" r:id="rId6"/>
    <p:sldId id="265" r:id="rId7"/>
    <p:sldId id="266" r:id="rId8"/>
    <p:sldId id="267" r:id="rId9"/>
    <p:sldId id="276" r:id="rId10"/>
    <p:sldId id="278"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643"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E7C2FC2B-19EF-47F1-85C5-709FBC8EA039}"/>
    <pc:docChg chg="modSld">
      <pc:chgData name="Konstantin Glukhenkiy" userId="24b49d37-c936-4e44-8fab-4bfac34f62f4" providerId="ADAL" clId="{E7C2FC2B-19EF-47F1-85C5-709FBC8EA039}" dt="2024-01-29T09:47:49.653" v="3" actId="6549"/>
      <pc:docMkLst>
        <pc:docMk/>
      </pc:docMkLst>
      <pc:sldChg chg="modSp mod">
        <pc:chgData name="Konstantin Glukhenkiy" userId="24b49d37-c936-4e44-8fab-4bfac34f62f4" providerId="ADAL" clId="{E7C2FC2B-19EF-47F1-85C5-709FBC8EA039}" dt="2024-01-29T09:47:49.653" v="3" actId="6549"/>
        <pc:sldMkLst>
          <pc:docMk/>
          <pc:sldMk cId="123136688" sldId="263"/>
        </pc:sldMkLst>
        <pc:spChg chg="mod">
          <ac:chgData name="Konstantin Glukhenkiy" userId="24b49d37-c936-4e44-8fab-4bfac34f62f4" providerId="ADAL" clId="{E7C2FC2B-19EF-47F1-85C5-709FBC8EA039}" dt="2024-01-29T09:47:49.653" v="3" actId="6549"/>
          <ac:spMkLst>
            <pc:docMk/>
            <pc:sldMk cId="123136688" sldId="26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FF7699-B4E7-443D-A65D-2AF44088A05D}" type="datetimeFigureOut">
              <a:rPr lang="de-DE" smtClean="0"/>
              <a:pPr/>
              <a:t>29.01.2024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24D98-EC5C-4250-A801-484C10BF4B3A}" type="slidenum">
              <a:rPr lang="de-DE" smtClean="0"/>
              <a:pPr/>
              <a:t>‹#›</a:t>
            </a:fld>
            <a:endParaRPr lang="de-DE"/>
          </a:p>
        </p:txBody>
      </p:sp>
    </p:spTree>
    <p:extLst>
      <p:ext uri="{BB962C8B-B14F-4D97-AF65-F5344CB8AC3E}">
        <p14:creationId xmlns:p14="http://schemas.microsoft.com/office/powerpoint/2010/main" val="302234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4" name="Дата 3"/>
          <p:cNvSpPr>
            <a:spLocks noGrp="1"/>
          </p:cNvSpPr>
          <p:nvPr>
            <p:ph type="dt" sz="half" idx="10"/>
          </p:nvPr>
        </p:nvSpPr>
        <p:spPr/>
        <p:txBody>
          <a:bodyPr/>
          <a:lstStyle/>
          <a:p>
            <a:r>
              <a:rPr lang="de-DE"/>
              <a:t>79th GRBP, 06-09 February 2024</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359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79th GRBP, 06-09 February 2024</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46622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79th GRBP, 06-09 February 2024</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357615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79th GRBP, 06-09 February 2024</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5397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de-DE"/>
              <a:t>79th GRBP, 06-09 February 2024</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2145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de-DE"/>
              <a:t>79th GRBP, 06-09 February 2024</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46869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de-DE"/>
              <a:t>79th GRBP, 06-09 February 2024</a:t>
            </a:r>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75155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de-DE"/>
              <a:t>79th GRBP, 06-09 February 2024</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2986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de-DE"/>
              <a:t>79th GRBP, 06-09 February 2024</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73630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a:t>79th GRBP, 06-09 February 2024</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48511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a:t>79th GRBP, 06-09 February 2024</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5454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79th GRBP, 06-09 February 2024</a:t>
            </a:r>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BB4F5-A6ED-407A-9472-720039099F89}" type="slidenum">
              <a:rPr lang="ru-RU" smtClean="0"/>
              <a:pPr/>
              <a:t>‹#›</a:t>
            </a:fld>
            <a:endParaRPr lang="ru-RU"/>
          </a:p>
        </p:txBody>
      </p:sp>
    </p:spTree>
    <p:extLst>
      <p:ext uri="{BB962C8B-B14F-4D97-AF65-F5344CB8AC3E}">
        <p14:creationId xmlns:p14="http://schemas.microsoft.com/office/powerpoint/2010/main" val="370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DE" sz="1800" u="sng" dirty="0"/>
              <a:t>Informal document</a:t>
            </a:r>
            <a:r>
              <a:rPr lang="de-DE" sz="1800" dirty="0"/>
              <a:t> </a:t>
            </a:r>
            <a:r>
              <a:rPr lang="de-DE" sz="1800" b="1" dirty="0"/>
              <a:t>GRB</a:t>
            </a:r>
            <a:r>
              <a:rPr lang="en-US" altLang="ja-JP" sz="1800" b="1" dirty="0"/>
              <a:t>P</a:t>
            </a:r>
            <a:r>
              <a:rPr lang="de-DE" sz="1800" b="1"/>
              <a:t>-79-20</a:t>
            </a:r>
            <a:r>
              <a:rPr lang="de-DE" sz="1800" b="1" u="sng"/>
              <a:t> </a:t>
            </a:r>
            <a:br>
              <a:rPr lang="de-DE" sz="1800" b="1" u="sng" dirty="0"/>
            </a:br>
            <a:r>
              <a:rPr lang="en-US" sz="1800" dirty="0"/>
              <a:t>79</a:t>
            </a:r>
            <a:r>
              <a:rPr lang="en-US" sz="1800" baseline="30000" dirty="0"/>
              <a:t>th</a:t>
            </a:r>
            <a:r>
              <a:rPr lang="en-US" sz="1800" dirty="0"/>
              <a:t> GRB</a:t>
            </a:r>
            <a:r>
              <a:rPr lang="en-US" altLang="ja-JP" sz="1800" dirty="0"/>
              <a:t>P</a:t>
            </a:r>
            <a:r>
              <a:rPr lang="en-US" sz="1800" dirty="0"/>
              <a:t> session, 06-09 February 2024, </a:t>
            </a:r>
            <a:br>
              <a:rPr lang="en-US" sz="1800" dirty="0"/>
            </a:br>
            <a:r>
              <a:rPr lang="de-DE" sz="1800" dirty="0"/>
              <a:t>Agenda item [7e].</a:t>
            </a:r>
            <a:br>
              <a:rPr lang="de-DE" dirty="0"/>
            </a:br>
            <a:endParaRPr lang="de-DE" dirty="0"/>
          </a:p>
        </p:txBody>
      </p:sp>
      <p:sp>
        <p:nvSpPr>
          <p:cNvPr id="3" name="Inhaltsplatzhalter 2"/>
          <p:cNvSpPr>
            <a:spLocks noGrp="1"/>
          </p:cNvSpPr>
          <p:nvPr>
            <p:ph idx="1"/>
          </p:nvPr>
        </p:nvSpPr>
        <p:spPr>
          <a:xfrm>
            <a:off x="838200" y="1615900"/>
            <a:ext cx="10515600" cy="4351338"/>
          </a:xfrm>
        </p:spPr>
        <p:txBody>
          <a:bodyPr>
            <a:normAutofit/>
          </a:bodyPr>
          <a:lstStyle/>
          <a:p>
            <a:pPr marL="0" indent="0">
              <a:buNone/>
            </a:pPr>
            <a:r>
              <a:rPr lang="en-US" sz="3600" b="1" dirty="0"/>
              <a:t>UN Regulation No. 124 (Replacement wheels for passenger cars)</a:t>
            </a:r>
          </a:p>
          <a:p>
            <a:pPr marL="0" indent="0">
              <a:buNone/>
            </a:pPr>
            <a:r>
              <a:rPr lang="en-US" sz="3600" b="1" dirty="0"/>
              <a:t>Response to Document ECE/TRANS/WP.29/GRBP/2024/16</a:t>
            </a:r>
            <a:endParaRPr lang="en-US" sz="2400" b="1" dirty="0"/>
          </a:p>
          <a:p>
            <a:endParaRPr lang="en-US" sz="2400" dirty="0"/>
          </a:p>
          <a:p>
            <a:pPr marL="0" indent="0">
              <a:buNone/>
            </a:pPr>
            <a:r>
              <a:rPr lang="en-US" sz="2400" dirty="0"/>
              <a:t>	</a:t>
            </a:r>
            <a:r>
              <a:rPr lang="en-US" dirty="0"/>
              <a:t>Submitted by the experts from Germany, </a:t>
            </a:r>
            <a:br>
              <a:rPr lang="en-US" dirty="0"/>
            </a:br>
            <a:r>
              <a:rPr lang="en-US" dirty="0"/>
              <a:t>	ETRTO, France and the Netherlands</a:t>
            </a:r>
            <a:endParaRPr lang="de-DE" dirty="0"/>
          </a:p>
        </p:txBody>
      </p:sp>
      <p:sp>
        <p:nvSpPr>
          <p:cNvPr id="4" name="Datumsplatzhalter 3"/>
          <p:cNvSpPr>
            <a:spLocks noGrp="1"/>
          </p:cNvSpPr>
          <p:nvPr>
            <p:ph type="dt" sz="half" idx="10"/>
          </p:nvPr>
        </p:nvSpPr>
        <p:spPr/>
        <p:txBody>
          <a:bodyPr/>
          <a:lstStyle/>
          <a:p>
            <a:pPr>
              <a:defRPr/>
            </a:pPr>
            <a:r>
              <a:rPr lang="de-DE" dirty="0"/>
              <a:t>79th GRBP, 06-09 </a:t>
            </a:r>
            <a:r>
              <a:rPr lang="de-DE" dirty="0" err="1"/>
              <a:t>February</a:t>
            </a:r>
            <a:r>
              <a:rPr lang="de-DE" dirty="0"/>
              <a:t> 2024</a:t>
            </a:r>
          </a:p>
        </p:txBody>
      </p:sp>
      <p:sp>
        <p:nvSpPr>
          <p:cNvPr id="5" name="Foliennummernplatzhalter 4"/>
          <p:cNvSpPr>
            <a:spLocks noGrp="1"/>
          </p:cNvSpPr>
          <p:nvPr>
            <p:ph type="sldNum" sz="quarter" idx="11"/>
          </p:nvPr>
        </p:nvSpPr>
        <p:spPr>
          <a:xfrm>
            <a:off x="7307854" y="6356350"/>
            <a:ext cx="4114800" cy="365125"/>
          </a:xfrm>
        </p:spPr>
        <p:txBody>
          <a:bodyPr/>
          <a:lstStyle/>
          <a:p>
            <a:pPr algn="r">
              <a:defRPr/>
            </a:pPr>
            <a:fld id="{039723C8-AEA4-4169-8E87-F515E30F2E45}" type="slidenum">
              <a:rPr lang="de-DE" smtClean="0"/>
              <a:pPr algn="r">
                <a:defRPr/>
              </a:pPr>
              <a:t>1</a:t>
            </a:fld>
            <a:endParaRPr lang="de-DE" dirty="0"/>
          </a:p>
        </p:txBody>
      </p:sp>
      <p:sp>
        <p:nvSpPr>
          <p:cNvPr id="6" name="Fußzeilenplatzhalter 5">
            <a:extLst>
              <a:ext uri="{FF2B5EF4-FFF2-40B4-BE49-F238E27FC236}">
                <a16:creationId xmlns:a16="http://schemas.microsoft.com/office/drawing/2014/main" id="{11CC1B37-30DC-48FC-AE57-266A5422677C}"/>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12313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en-US" dirty="0"/>
              <a:t> amendments after the table to Annex 4, Paragraph (b):</a:t>
            </a:r>
            <a:endParaRPr lang="fr-CH" dirty="0"/>
          </a:p>
          <a:p>
            <a:pPr marL="0" indent="0">
              <a:buNone/>
            </a:pPr>
            <a:r>
              <a:rPr lang="en-US" dirty="0"/>
              <a:t>Test “b” for </a:t>
            </a:r>
            <a:r>
              <a:rPr lang="en-US" dirty="0" err="1"/>
              <a:t>Aluminium</a:t>
            </a:r>
            <a:r>
              <a:rPr lang="en-US" dirty="0"/>
              <a:t> and Magnesium wheels´ raw materials is not necessary or reasonable, but the test of specimens from the final product is necessary; locations of material samples to be taken are already documented in the drawing (Annex 4c).</a:t>
            </a:r>
          </a:p>
          <a:p>
            <a:pPr marL="0" indent="0">
              <a:buNone/>
            </a:pPr>
            <a:r>
              <a:rPr lang="en-US" dirty="0"/>
              <a:t>For Steel wheels only analysis of raw material is feasible. </a:t>
            </a:r>
          </a:p>
          <a:p>
            <a:pPr marL="0" indent="0">
              <a:buNone/>
            </a:pPr>
            <a:r>
              <a:rPr lang="en-US" b="1" dirty="0"/>
              <a:t>Proposal: Add suitable case differentiation to related Paragraphs.</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10</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317343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en-US" dirty="0"/>
              <a:t> amendments after the table to Annex 4, Paragraph (e):</a:t>
            </a:r>
            <a:endParaRPr lang="fr-CH" dirty="0"/>
          </a:p>
          <a:p>
            <a:pPr marL="0" indent="0">
              <a:buNone/>
            </a:pPr>
            <a:r>
              <a:rPr lang="en-US" dirty="0"/>
              <a:t>Acceptance of defects, specified by the manufacturer (even in non-critical zones only) is not tolerable. There is no guarantee that such defects could not also occur in critical zones. </a:t>
            </a:r>
          </a:p>
          <a:p>
            <a:pPr marL="0" indent="0">
              <a:buNone/>
            </a:pPr>
            <a:r>
              <a:rPr lang="en-US" b="1" dirty="0"/>
              <a:t>Proposal: Delete “acceptable defects as specified by the manufacturer” from the proposed amendment.</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11</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2257563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Annex 6, </a:t>
            </a:r>
            <a:r>
              <a:rPr lang="fr-CH" dirty="0" err="1"/>
              <a:t>Paragraph</a:t>
            </a:r>
            <a:r>
              <a:rPr lang="fr-CH" dirty="0"/>
              <a:t> 3:</a:t>
            </a:r>
          </a:p>
          <a:p>
            <a:pPr marL="0" indent="0">
              <a:buNone/>
            </a:pPr>
            <a:r>
              <a:rPr lang="en-US" dirty="0"/>
              <a:t>Acceptance of defects, specified by the manufacturer is not tolerable. The Technical Service must assess defects according to the definition of “Technical Crack” as specified in Para 2.9 and distinguish from production process related failures.</a:t>
            </a:r>
          </a:p>
          <a:p>
            <a:pPr marL="0" indent="0">
              <a:buNone/>
            </a:pPr>
            <a:r>
              <a:rPr lang="en-US" b="1" dirty="0"/>
              <a:t>Proposal: Delete text “acceptable defects as specified by the manufacturer” from the proposed amendment and leave the </a:t>
            </a:r>
            <a:br>
              <a:rPr lang="en-US" b="1" dirty="0"/>
            </a:br>
            <a:r>
              <a:rPr lang="en-US" b="1" dirty="0"/>
              <a:t>current provision: “Technical cracks are not accepted”.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12</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22394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Annex 6, </a:t>
            </a:r>
            <a:r>
              <a:rPr lang="fr-CH" dirty="0" err="1"/>
              <a:t>Paragraph</a:t>
            </a:r>
            <a:r>
              <a:rPr lang="fr-CH" dirty="0"/>
              <a:t> 4:</a:t>
            </a:r>
          </a:p>
          <a:p>
            <a:pPr marL="0" indent="0">
              <a:buNone/>
            </a:pPr>
            <a:r>
              <a:rPr lang="en-US" dirty="0"/>
              <a:t>The Regulation should not recommend, nor limit technologies for Technical Crack detection.</a:t>
            </a:r>
          </a:p>
          <a:p>
            <a:pPr marL="0" indent="0">
              <a:buNone/>
            </a:pPr>
            <a:r>
              <a:rPr lang="en-US" b="1" dirty="0"/>
              <a:t>Proposal: Amend proposed text to “A suitable technical test method to detect Technical Cracks shall be applied”.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13</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107268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Annex 7, </a:t>
            </a:r>
            <a:r>
              <a:rPr lang="fr-CH" dirty="0" err="1"/>
              <a:t>Paragraph</a:t>
            </a:r>
            <a:r>
              <a:rPr lang="fr-CH" dirty="0"/>
              <a:t> 3:</a:t>
            </a:r>
          </a:p>
          <a:p>
            <a:pPr marL="0" indent="0">
              <a:buNone/>
            </a:pPr>
            <a:r>
              <a:rPr lang="en-US" dirty="0"/>
              <a:t>Acceptance of defects, specified by the manufacturer´s technical documentation is not tolerable. The Technical Service must assess defects according to the definition of “Technical Crack” as specified in Para 2.9 and distinguish from production related failures.</a:t>
            </a:r>
          </a:p>
          <a:p>
            <a:pPr marL="0" indent="0">
              <a:buNone/>
            </a:pPr>
            <a:r>
              <a:rPr lang="en-US" b="1" dirty="0"/>
              <a:t>Proposal: Delete text “acceptable defects as specified by the manufacturer” from the proposed amendment and leave the current provision: “Technical cracks are not accepted”.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14</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153248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Annex 8, Table to </a:t>
            </a:r>
            <a:r>
              <a:rPr lang="fr-CH" dirty="0" err="1"/>
              <a:t>Paragraph</a:t>
            </a:r>
            <a:r>
              <a:rPr lang="fr-CH" dirty="0"/>
              <a:t> 3:</a:t>
            </a:r>
          </a:p>
          <a:p>
            <a:pPr marL="0" indent="0">
              <a:buNone/>
            </a:pPr>
            <a:r>
              <a:rPr lang="en-US" b="1" dirty="0"/>
              <a:t>Proposal: Modify amendment to read “total loss of inflation pressure due to </a:t>
            </a:r>
            <a:r>
              <a:rPr lang="en-US" b="1" dirty="0" err="1"/>
              <a:t>tyre</a:t>
            </a:r>
            <a:r>
              <a:rPr lang="en-US" b="1" dirty="0"/>
              <a:t> depressurization through a leak in the wheel within one minute of completing the test” </a:t>
            </a:r>
          </a:p>
          <a:p>
            <a:pPr marL="0" indent="0">
              <a:buNone/>
            </a:pPr>
            <a:r>
              <a:rPr lang="en-US" b="1" dirty="0"/>
              <a:t>and replace proposed text “Air leakage caused by the </a:t>
            </a:r>
            <a:r>
              <a:rPr lang="en-US" b="1" dirty="0" err="1"/>
              <a:t>tyre</a:t>
            </a:r>
            <a:r>
              <a:rPr lang="en-US" b="1" dirty="0"/>
              <a:t> damage during the test shall not be taken into consideration”.</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15</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3593311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Annex 8, </a:t>
            </a:r>
            <a:r>
              <a:rPr lang="fr-CH" dirty="0" err="1"/>
              <a:t>Paragraph</a:t>
            </a:r>
            <a:r>
              <a:rPr lang="fr-CH" dirty="0"/>
              <a:t> 5 (c):</a:t>
            </a:r>
          </a:p>
          <a:p>
            <a:pPr marL="0" indent="0">
              <a:buNone/>
            </a:pPr>
            <a:r>
              <a:rPr lang="en-US" b="1" dirty="0"/>
              <a:t>Proposal: Modify amendment to read “total loss of inflation pressure within one minute due to deformation of the wheel or a leak in the wheel” </a:t>
            </a:r>
          </a:p>
          <a:p>
            <a:pPr marL="0" indent="0">
              <a:buNone/>
            </a:pPr>
            <a:r>
              <a:rPr lang="en-US" b="1" dirty="0"/>
              <a:t>and replace proposed text “and when the air leakage was caused by the </a:t>
            </a:r>
            <a:r>
              <a:rPr lang="en-US" b="1" dirty="0" err="1"/>
              <a:t>tyre</a:t>
            </a:r>
            <a:r>
              <a:rPr lang="en-US" b="1" dirty="0"/>
              <a:t> damage during the test”.</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16</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78975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Objective of the considerations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a:t>In the 78</a:t>
            </a:r>
            <a:r>
              <a:rPr lang="fr-CH" sz="2000" dirty="0"/>
              <a:t>th</a:t>
            </a:r>
            <a:r>
              <a:rPr lang="fr-CH" dirty="0"/>
              <a:t> Session of GRBP in August / </a:t>
            </a:r>
            <a:r>
              <a:rPr lang="fr-CH" dirty="0" err="1"/>
              <a:t>September</a:t>
            </a:r>
            <a:r>
              <a:rPr lang="fr-CH" dirty="0"/>
              <a:t> 2023 the experts </a:t>
            </a:r>
            <a:r>
              <a:rPr lang="fr-CH" dirty="0" err="1"/>
              <a:t>from</a:t>
            </a:r>
            <a:r>
              <a:rPr lang="fr-CH" dirty="0"/>
              <a:t> Germany </a:t>
            </a:r>
            <a:r>
              <a:rPr lang="fr-CH" dirty="0" err="1"/>
              <a:t>together</a:t>
            </a:r>
            <a:r>
              <a:rPr lang="fr-CH" dirty="0"/>
              <a:t> </a:t>
            </a:r>
            <a:r>
              <a:rPr lang="fr-CH" dirty="0" err="1"/>
              <a:t>with</a:t>
            </a:r>
            <a:r>
              <a:rPr lang="fr-CH" dirty="0"/>
              <a:t> ETRTO, France and the </a:t>
            </a:r>
            <a:r>
              <a:rPr lang="fr-CH" dirty="0" err="1"/>
              <a:t>Netherlands</a:t>
            </a:r>
            <a:r>
              <a:rPr lang="fr-CH" dirty="0"/>
              <a:t> </a:t>
            </a:r>
            <a:r>
              <a:rPr lang="fr-CH" dirty="0" err="1"/>
              <a:t>were</a:t>
            </a:r>
            <a:r>
              <a:rPr lang="fr-CH" dirty="0"/>
              <a:t> </a:t>
            </a:r>
            <a:r>
              <a:rPr lang="fr-CH" dirty="0" err="1"/>
              <a:t>asked</a:t>
            </a:r>
            <a:r>
              <a:rPr lang="fr-CH" dirty="0"/>
              <a:t> to </a:t>
            </a:r>
            <a:r>
              <a:rPr lang="en-US" dirty="0"/>
              <a:t>send their comments in written form to the expert of the Russian Federation concerning document ECE/TRANS/WP.29/GRBP/2023/20 and Informal document GRBP-78-03.</a:t>
            </a:r>
          </a:p>
          <a:p>
            <a:pPr marL="0" indent="0">
              <a:buNone/>
            </a:pPr>
            <a:endParaRPr lang="fr-CH" dirty="0"/>
          </a:p>
          <a:p>
            <a:pPr marL="0" indent="0">
              <a:buNone/>
            </a:pPr>
            <a:r>
              <a:rPr lang="fr-CH" dirty="0" err="1"/>
              <a:t>After</a:t>
            </a:r>
            <a:r>
              <a:rPr lang="fr-CH" dirty="0"/>
              <a:t> </a:t>
            </a:r>
            <a:r>
              <a:rPr lang="fr-CH" dirty="0" err="1"/>
              <a:t>receiving</a:t>
            </a:r>
            <a:r>
              <a:rPr lang="fr-CH" dirty="0"/>
              <a:t> the </a:t>
            </a:r>
            <a:r>
              <a:rPr lang="fr-CH" dirty="0" err="1"/>
              <a:t>comments</a:t>
            </a:r>
            <a:r>
              <a:rPr lang="fr-CH" dirty="0"/>
              <a:t>, the </a:t>
            </a:r>
            <a:r>
              <a:rPr lang="fr-CH" dirty="0" err="1"/>
              <a:t>Russian</a:t>
            </a:r>
            <a:r>
              <a:rPr lang="fr-CH" dirty="0"/>
              <a:t> </a:t>
            </a:r>
            <a:r>
              <a:rPr lang="fr-CH" dirty="0" err="1"/>
              <a:t>Federation</a:t>
            </a:r>
            <a:r>
              <a:rPr lang="fr-CH" dirty="0"/>
              <a:t> </a:t>
            </a:r>
            <a:r>
              <a:rPr lang="fr-CH" dirty="0" err="1"/>
              <a:t>submitted</a:t>
            </a:r>
            <a:r>
              <a:rPr lang="fr-CH" dirty="0"/>
              <a:t> a new </a:t>
            </a:r>
            <a:r>
              <a:rPr lang="fr-CH" dirty="0" err="1"/>
              <a:t>proposal</a:t>
            </a:r>
            <a:r>
              <a:rPr lang="fr-CH" dirty="0"/>
              <a:t> in document </a:t>
            </a:r>
            <a:r>
              <a:rPr lang="en-US" dirty="0"/>
              <a:t>ECE/TRANS/WP.29/GRBP/2024/16 </a:t>
            </a:r>
            <a:r>
              <a:rPr lang="fr-CH" dirty="0" err="1"/>
              <a:t>with</a:t>
            </a:r>
            <a:r>
              <a:rPr lang="fr-CH" dirty="0"/>
              <a:t> </a:t>
            </a:r>
            <a:r>
              <a:rPr lang="fr-CH" dirty="0" err="1"/>
              <a:t>only</a:t>
            </a:r>
            <a:r>
              <a:rPr lang="fr-CH" dirty="0"/>
              <a:t> minor modifications, </a:t>
            </a:r>
            <a:r>
              <a:rPr lang="fr-CH" dirty="0" err="1"/>
              <a:t>that</a:t>
            </a:r>
            <a:r>
              <a:rPr lang="fr-CH" dirty="0"/>
              <a:t> </a:t>
            </a:r>
            <a:r>
              <a:rPr lang="fr-CH" dirty="0" err="1"/>
              <a:t>requires</a:t>
            </a:r>
            <a:r>
              <a:rPr lang="fr-CH" dirty="0"/>
              <a:t> </a:t>
            </a:r>
            <a:r>
              <a:rPr lang="fr-CH" dirty="0" err="1"/>
              <a:t>further</a:t>
            </a:r>
            <a:r>
              <a:rPr lang="fr-CH" dirty="0"/>
              <a:t> </a:t>
            </a:r>
            <a:r>
              <a:rPr lang="fr-CH" dirty="0" err="1"/>
              <a:t>amendments</a:t>
            </a:r>
            <a:r>
              <a:rPr lang="fr-CH" dirty="0"/>
              <a:t> and corrections.</a:t>
            </a:r>
          </a:p>
          <a:p>
            <a:pPr lvl="1"/>
            <a:endParaRPr lang="ru-RU"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2</a:t>
            </a:fld>
            <a:endParaRPr lang="ru-RU" dirty="0"/>
          </a:p>
        </p:txBody>
      </p:sp>
      <p:sp>
        <p:nvSpPr>
          <p:cNvPr id="6" name="Fußzeilenplatzhalter 5">
            <a:extLst>
              <a:ext uri="{FF2B5EF4-FFF2-40B4-BE49-F238E27FC236}">
                <a16:creationId xmlns:a16="http://schemas.microsoft.com/office/drawing/2014/main" id="{9EF90AD4-66D5-F384-0B49-5C292EA21C55}"/>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226061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FBF462-7205-D750-18C9-0056BC33FC06}"/>
              </a:ext>
            </a:extLst>
          </p:cNvPr>
          <p:cNvSpPr>
            <a:spLocks noGrp="1"/>
          </p:cNvSpPr>
          <p:nvPr>
            <p:ph type="title"/>
          </p:nvPr>
        </p:nvSpPr>
        <p:spPr/>
        <p:txBody>
          <a:bodyPr/>
          <a:lstStyle/>
          <a:p>
            <a:r>
              <a:rPr lang="en-GB" dirty="0"/>
              <a:t>General remarks on the justification for amendment</a:t>
            </a:r>
          </a:p>
        </p:txBody>
      </p:sp>
      <p:sp>
        <p:nvSpPr>
          <p:cNvPr id="3" name="Tijdelijke aanduiding voor inhoud 2">
            <a:extLst>
              <a:ext uri="{FF2B5EF4-FFF2-40B4-BE49-F238E27FC236}">
                <a16:creationId xmlns:a16="http://schemas.microsoft.com/office/drawing/2014/main" id="{288AA307-EAA5-70D7-5062-DA360762C1D2}"/>
              </a:ext>
            </a:extLst>
          </p:cNvPr>
          <p:cNvSpPr>
            <a:spLocks noGrp="1"/>
          </p:cNvSpPr>
          <p:nvPr>
            <p:ph idx="1"/>
          </p:nvPr>
        </p:nvSpPr>
        <p:spPr/>
        <p:txBody>
          <a:bodyPr>
            <a:normAutofit fontScale="92500"/>
          </a:bodyPr>
          <a:lstStyle/>
          <a:p>
            <a:r>
              <a:rPr lang="en-GB" dirty="0"/>
              <a:t>R124 is used for a specific group of wheels.</a:t>
            </a:r>
          </a:p>
          <a:p>
            <a:r>
              <a:rPr lang="en-GB" dirty="0"/>
              <a:t>The experts of </a:t>
            </a:r>
            <a:r>
              <a:rPr lang="en-US" dirty="0"/>
              <a:t>Germany, ETRTO, France and the Netherlands</a:t>
            </a:r>
            <a:r>
              <a:rPr lang="en-GB" dirty="0"/>
              <a:t> did </a:t>
            </a:r>
            <a:r>
              <a:rPr lang="en-GB" b="1" dirty="0"/>
              <a:t>not observe problems </a:t>
            </a:r>
            <a:r>
              <a:rPr lang="en-GB" dirty="0"/>
              <a:t>with the quality of approved wheels on the market.</a:t>
            </a:r>
          </a:p>
          <a:p>
            <a:r>
              <a:rPr lang="en-GB" dirty="0"/>
              <a:t>A justification for the amendment of R124 needs to be based on observed problems; this is necessary to determine the effectiveness of the solution.</a:t>
            </a:r>
          </a:p>
          <a:p>
            <a:r>
              <a:rPr lang="en-US" dirty="0"/>
              <a:t>Against the background of the mandatory implementation of R124 in the EU provided by the GSR from July 2024, the usual clear practical application of R124 should continue to be ensured.</a:t>
            </a:r>
            <a:endParaRPr lang="en-GB" dirty="0"/>
          </a:p>
          <a:p>
            <a:r>
              <a:rPr lang="en-GB" dirty="0"/>
              <a:t>The expert from the Russian Federation did not provide data to support the analysis of the problem.</a:t>
            </a:r>
          </a:p>
          <a:p>
            <a:pPr marL="0" indent="0">
              <a:buNone/>
            </a:pPr>
            <a:endParaRPr lang="en-GB" dirty="0"/>
          </a:p>
        </p:txBody>
      </p:sp>
      <p:sp>
        <p:nvSpPr>
          <p:cNvPr id="4" name="Tijdelijke aanduiding voor datum 3">
            <a:extLst>
              <a:ext uri="{FF2B5EF4-FFF2-40B4-BE49-F238E27FC236}">
                <a16:creationId xmlns:a16="http://schemas.microsoft.com/office/drawing/2014/main" id="{C62B6981-4C5B-F343-DF36-92D5DA314C3E}"/>
              </a:ext>
            </a:extLst>
          </p:cNvPr>
          <p:cNvSpPr>
            <a:spLocks noGrp="1"/>
          </p:cNvSpPr>
          <p:nvPr>
            <p:ph type="dt" sz="half" idx="10"/>
          </p:nvPr>
        </p:nvSpPr>
        <p:spPr/>
        <p:txBody>
          <a:bodyPr/>
          <a:lstStyle/>
          <a:p>
            <a:r>
              <a:rPr lang="de-DE"/>
              <a:t>79th GRBP, 06-09 February 2024</a:t>
            </a:r>
            <a:endParaRPr lang="ru-RU" dirty="0"/>
          </a:p>
        </p:txBody>
      </p:sp>
      <p:sp>
        <p:nvSpPr>
          <p:cNvPr id="5" name="Tijdelijke aanduiding voor voettekst 4">
            <a:extLst>
              <a:ext uri="{FF2B5EF4-FFF2-40B4-BE49-F238E27FC236}">
                <a16:creationId xmlns:a16="http://schemas.microsoft.com/office/drawing/2014/main" id="{C945A118-7616-483E-819E-627C6CF5483D}"/>
              </a:ext>
            </a:extLst>
          </p:cNvPr>
          <p:cNvSpPr>
            <a:spLocks noGrp="1"/>
          </p:cNvSpPr>
          <p:nvPr>
            <p:ph type="ftr" sz="quarter" idx="11"/>
          </p:nvPr>
        </p:nvSpPr>
        <p:spPr/>
        <p:txBody>
          <a:bodyPr/>
          <a:lstStyle/>
          <a:p>
            <a:endParaRPr lang="ru-RU"/>
          </a:p>
        </p:txBody>
      </p:sp>
      <p:sp>
        <p:nvSpPr>
          <p:cNvPr id="6" name="Tijdelijke aanduiding voor dianummer 5">
            <a:extLst>
              <a:ext uri="{FF2B5EF4-FFF2-40B4-BE49-F238E27FC236}">
                <a16:creationId xmlns:a16="http://schemas.microsoft.com/office/drawing/2014/main" id="{4D8C0AC9-F89B-6FDB-7975-B3F75A2BE80E}"/>
              </a:ext>
            </a:extLst>
          </p:cNvPr>
          <p:cNvSpPr>
            <a:spLocks noGrp="1"/>
          </p:cNvSpPr>
          <p:nvPr>
            <p:ph type="sldNum" sz="quarter" idx="12"/>
          </p:nvPr>
        </p:nvSpPr>
        <p:spPr/>
        <p:txBody>
          <a:bodyPr/>
          <a:lstStyle/>
          <a:p>
            <a:fld id="{C58BB4F5-A6ED-407A-9472-720039099F89}" type="slidenum">
              <a:rPr lang="ru-RU" smtClean="0"/>
              <a:pPr/>
              <a:t>3</a:t>
            </a:fld>
            <a:endParaRPr lang="ru-RU"/>
          </a:p>
        </p:txBody>
      </p:sp>
    </p:spTree>
    <p:extLst>
      <p:ext uri="{BB962C8B-B14F-4D97-AF65-F5344CB8AC3E}">
        <p14:creationId xmlns:p14="http://schemas.microsoft.com/office/powerpoint/2010/main" val="255134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fontScale="92500"/>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t>
            </a:r>
            <a:r>
              <a:rPr lang="fr-CH" dirty="0" err="1"/>
              <a:t>Paragraph</a:t>
            </a:r>
            <a:r>
              <a:rPr lang="fr-CH" dirty="0"/>
              <a:t> 2.2.3.:</a:t>
            </a:r>
          </a:p>
          <a:p>
            <a:pPr marL="0" indent="0">
              <a:buNone/>
            </a:pPr>
            <a:r>
              <a:rPr lang="en-US" dirty="0"/>
              <a:t>Construction material is essential parameter for general type description; detailed further properties depending on particular construction and material are defined in Paras. 6.5.1, 6.5.2., 6.5.3 and Annex 4.</a:t>
            </a:r>
            <a:endParaRPr lang="de-DE" dirty="0"/>
          </a:p>
          <a:p>
            <a:pPr marL="0" indent="0">
              <a:buNone/>
            </a:pPr>
            <a:r>
              <a:rPr lang="en-US" b="1" dirty="0"/>
              <a:t>Proposal: Leave existing definition “Construction material” without change.</a:t>
            </a:r>
          </a:p>
          <a:p>
            <a:pPr marL="0" indent="0">
              <a:buNone/>
            </a:pPr>
            <a:r>
              <a:rPr lang="en-US" dirty="0"/>
              <a:t>For further consideration the expert from the Russian Federation is asked to provide some specific example of what it is referred to as different interpretations by the compliance assessment applicants, mentioned in </a:t>
            </a:r>
            <a:br>
              <a:rPr lang="en-US" dirty="0"/>
            </a:br>
            <a:r>
              <a:rPr lang="en-US" dirty="0"/>
              <a:t>the Justification.</a:t>
            </a:r>
            <a:endParaRPr lang="fr-CH"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4</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287414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t>
            </a:r>
            <a:r>
              <a:rPr lang="fr-CH" dirty="0" err="1"/>
              <a:t>Paragraph</a:t>
            </a:r>
            <a:r>
              <a:rPr lang="fr-CH" dirty="0"/>
              <a:t> 2.2.4.:</a:t>
            </a:r>
          </a:p>
          <a:p>
            <a:pPr marL="0" indent="0">
              <a:buNone/>
            </a:pPr>
            <a:r>
              <a:rPr lang="en-US" dirty="0"/>
              <a:t>This is in contradiction to current type and family approach; it would multiply variety in number of variants and Approval tests. </a:t>
            </a:r>
          </a:p>
          <a:p>
            <a:pPr marL="0" indent="0">
              <a:buNone/>
            </a:pPr>
            <a:endParaRPr lang="en-US" sz="2000" b="1" dirty="0"/>
          </a:p>
          <a:p>
            <a:pPr marL="0" indent="0">
              <a:buNone/>
            </a:pPr>
            <a:r>
              <a:rPr lang="en-US" b="1" dirty="0"/>
              <a:t>Proposal: Amend proposal to “Number of wheel attachment holes”.</a:t>
            </a:r>
          </a:p>
          <a:p>
            <a:pPr marL="0" indent="0">
              <a:buNone/>
            </a:pPr>
            <a:r>
              <a:rPr lang="en-US" dirty="0"/>
              <a:t>(this was original intention of the provision; different shapes and sizes of wheel bolts or wheel studs can be considered within the same wheel type).</a:t>
            </a:r>
            <a:endParaRPr lang="fr-CH"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5</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319056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fr-CH" dirty="0"/>
              <a:t> </a:t>
            </a:r>
            <a:r>
              <a:rPr lang="fr-CH" dirty="0" err="1"/>
              <a:t>amendments</a:t>
            </a:r>
            <a:r>
              <a:rPr lang="fr-CH" dirty="0"/>
              <a:t> to </a:t>
            </a:r>
            <a:r>
              <a:rPr lang="fr-CH" dirty="0" err="1"/>
              <a:t>Paragraph</a:t>
            </a:r>
            <a:r>
              <a:rPr lang="fr-CH" dirty="0"/>
              <a:t> 2.2.8.:</a:t>
            </a:r>
          </a:p>
          <a:p>
            <a:pPr marL="0" indent="0">
              <a:buNone/>
            </a:pPr>
            <a:r>
              <a:rPr lang="en-US" dirty="0"/>
              <a:t>This amendment would lead to confusion with Para. 2.4.3., by mixing the terms Styling and Design with partial overlap.</a:t>
            </a:r>
          </a:p>
          <a:p>
            <a:pPr marL="0" indent="0">
              <a:buNone/>
            </a:pPr>
            <a:endParaRPr lang="en-US" sz="1800" b="1" dirty="0"/>
          </a:p>
          <a:p>
            <a:pPr marL="0" indent="0">
              <a:buNone/>
            </a:pPr>
            <a:r>
              <a:rPr lang="en-US" b="1" dirty="0"/>
              <a:t>Proposal: The existing definition remains without change.</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6</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3724678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en-US" dirty="0"/>
              <a:t> new paragraph 3.1.2.13:</a:t>
            </a:r>
            <a:endParaRPr lang="fr-CH" dirty="0"/>
          </a:p>
          <a:p>
            <a:pPr marL="0" indent="0">
              <a:buNone/>
            </a:pPr>
            <a:r>
              <a:rPr lang="en-US" dirty="0"/>
              <a:t>This issue as described in the related Justification concerning the product quality control in the production process and </a:t>
            </a:r>
            <a:r>
              <a:rPr lang="en-US" dirty="0" err="1"/>
              <a:t>ensurance</a:t>
            </a:r>
            <a:r>
              <a:rPr lang="en-US" dirty="0"/>
              <a:t> of proper assessment of the conformity of production element of Type Approval is covered by the Initial Assessment- and COP-process provided by Schedule 1 of the Administrative and Procedural Provisions to the 1958-Agreement and by periodical re-certification of the QM systems of manufacturers (ISO 9001 etc.). The additional provision is not necessary.</a:t>
            </a:r>
          </a:p>
          <a:p>
            <a:pPr marL="0" indent="0">
              <a:buNone/>
            </a:pPr>
            <a:r>
              <a:rPr lang="en-US" b="1" dirty="0"/>
              <a:t>Proposal: Additional text for new provision not to be added.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7</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95917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en-US" dirty="0"/>
              <a:t> new paragraph 5.1.6:</a:t>
            </a:r>
          </a:p>
          <a:p>
            <a:pPr marL="0" indent="0">
              <a:buNone/>
            </a:pPr>
            <a:r>
              <a:rPr lang="fr-CH" dirty="0" err="1"/>
              <a:t>These</a:t>
            </a:r>
            <a:r>
              <a:rPr lang="fr-CH" dirty="0"/>
              <a:t> </a:t>
            </a:r>
            <a:r>
              <a:rPr lang="fr-CH" dirty="0" err="1"/>
              <a:t>proposed</a:t>
            </a:r>
            <a:r>
              <a:rPr lang="fr-CH" dirty="0"/>
              <a:t> </a:t>
            </a:r>
            <a:r>
              <a:rPr lang="fr-CH" dirty="0" err="1"/>
              <a:t>additional</a:t>
            </a:r>
            <a:r>
              <a:rPr lang="fr-CH" dirty="0"/>
              <a:t> </a:t>
            </a:r>
            <a:r>
              <a:rPr lang="fr-CH" dirty="0" err="1"/>
              <a:t>markings</a:t>
            </a:r>
            <a:r>
              <a:rPr lang="fr-CH" dirty="0"/>
              <a:t> are a </a:t>
            </a:r>
            <a:r>
              <a:rPr lang="fr-CH" dirty="0" err="1"/>
              <a:t>result</a:t>
            </a:r>
            <a:r>
              <a:rPr lang="fr-CH" dirty="0"/>
              <a:t> of the </a:t>
            </a:r>
            <a:r>
              <a:rPr lang="fr-CH" dirty="0" err="1"/>
              <a:t>internal</a:t>
            </a:r>
            <a:r>
              <a:rPr lang="fr-CH" dirty="0"/>
              <a:t> </a:t>
            </a:r>
            <a:r>
              <a:rPr lang="fr-CH" dirty="0" err="1"/>
              <a:t>quality</a:t>
            </a:r>
            <a:r>
              <a:rPr lang="fr-CH" dirty="0"/>
              <a:t> control </a:t>
            </a:r>
            <a:r>
              <a:rPr lang="fr-CH" dirty="0" err="1"/>
              <a:t>during</a:t>
            </a:r>
            <a:r>
              <a:rPr lang="fr-CH" dirty="0"/>
              <a:t> </a:t>
            </a:r>
            <a:r>
              <a:rPr lang="fr-CH" dirty="0" err="1"/>
              <a:t>wheel</a:t>
            </a:r>
            <a:r>
              <a:rPr lang="fr-CH" dirty="0"/>
              <a:t> production and are not </a:t>
            </a:r>
            <a:r>
              <a:rPr lang="fr-CH" dirty="0" err="1"/>
              <a:t>related</a:t>
            </a:r>
            <a:r>
              <a:rPr lang="fr-CH" dirty="0"/>
              <a:t> to the </a:t>
            </a:r>
            <a:r>
              <a:rPr lang="fr-CH" dirty="0" err="1"/>
              <a:t>conformity</a:t>
            </a:r>
            <a:r>
              <a:rPr lang="fr-CH" dirty="0"/>
              <a:t> tests </a:t>
            </a:r>
            <a:r>
              <a:rPr lang="fr-CH" dirty="0" err="1"/>
              <a:t>during</a:t>
            </a:r>
            <a:r>
              <a:rPr lang="fr-CH" dirty="0"/>
              <a:t> Type </a:t>
            </a:r>
            <a:r>
              <a:rPr lang="fr-CH" dirty="0" err="1"/>
              <a:t>Approval</a:t>
            </a:r>
            <a:r>
              <a:rPr lang="fr-CH" dirty="0"/>
              <a:t>. </a:t>
            </a:r>
            <a:r>
              <a:rPr lang="fr-CH" dirty="0" err="1"/>
              <a:t>Quality</a:t>
            </a:r>
            <a:r>
              <a:rPr lang="fr-CH" dirty="0"/>
              <a:t> </a:t>
            </a:r>
            <a:r>
              <a:rPr lang="fr-CH" dirty="0" err="1"/>
              <a:t>related</a:t>
            </a:r>
            <a:r>
              <a:rPr lang="fr-CH" dirty="0"/>
              <a:t> </a:t>
            </a:r>
            <a:r>
              <a:rPr lang="fr-CH" dirty="0" err="1"/>
              <a:t>markings</a:t>
            </a:r>
            <a:r>
              <a:rPr lang="fr-CH" dirty="0"/>
              <a:t> are not </a:t>
            </a:r>
            <a:r>
              <a:rPr lang="fr-CH" dirty="0" err="1"/>
              <a:t>necessary</a:t>
            </a:r>
            <a:r>
              <a:rPr lang="fr-CH" dirty="0"/>
              <a:t> to </a:t>
            </a:r>
            <a:r>
              <a:rPr lang="fr-CH" dirty="0" err="1"/>
              <a:t>be</a:t>
            </a:r>
            <a:r>
              <a:rPr lang="fr-CH" dirty="0"/>
              <a:t> </a:t>
            </a:r>
            <a:r>
              <a:rPr lang="fr-CH" dirty="0" err="1"/>
              <a:t>considered</a:t>
            </a:r>
            <a:r>
              <a:rPr lang="fr-CH" dirty="0"/>
              <a:t> </a:t>
            </a:r>
            <a:r>
              <a:rPr lang="fr-CH" dirty="0" err="1"/>
              <a:t>during</a:t>
            </a:r>
            <a:r>
              <a:rPr lang="fr-CH" dirty="0"/>
              <a:t> Type </a:t>
            </a:r>
            <a:r>
              <a:rPr lang="fr-CH" dirty="0" err="1"/>
              <a:t>Approval</a:t>
            </a:r>
            <a:r>
              <a:rPr lang="fr-CH" dirty="0"/>
              <a:t> and </a:t>
            </a:r>
            <a:r>
              <a:rPr lang="fr-CH" dirty="0" err="1"/>
              <a:t>should</a:t>
            </a:r>
            <a:r>
              <a:rPr lang="fr-CH" dirty="0"/>
              <a:t> </a:t>
            </a:r>
            <a:r>
              <a:rPr lang="fr-CH" dirty="0" err="1"/>
              <a:t>be</a:t>
            </a:r>
            <a:r>
              <a:rPr lang="fr-CH" dirty="0"/>
              <a:t> </a:t>
            </a:r>
            <a:r>
              <a:rPr lang="fr-CH" dirty="0" err="1"/>
              <a:t>left</a:t>
            </a:r>
            <a:r>
              <a:rPr lang="fr-CH" dirty="0"/>
              <a:t> to the </a:t>
            </a:r>
            <a:r>
              <a:rPr lang="fr-CH" dirty="0" err="1"/>
              <a:t>quality</a:t>
            </a:r>
            <a:r>
              <a:rPr lang="fr-CH" dirty="0"/>
              <a:t> management </a:t>
            </a:r>
            <a:r>
              <a:rPr lang="fr-CH" dirty="0" err="1"/>
              <a:t>procedures</a:t>
            </a:r>
            <a:r>
              <a:rPr lang="fr-CH" dirty="0"/>
              <a:t> of the manufacturer.</a:t>
            </a:r>
          </a:p>
          <a:p>
            <a:pPr marL="0" indent="0">
              <a:buNone/>
            </a:pPr>
            <a:br>
              <a:rPr lang="en-US" b="1" dirty="0"/>
            </a:br>
            <a:r>
              <a:rPr lang="en-US" b="1" dirty="0"/>
              <a:t>Proposal: Additional text for new provision not to be added.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8</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391792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a:t>Suggestions for modifying the proposal for amendments</a:t>
            </a:r>
            <a:endParaRPr lang="ru-RU" sz="4000" dirty="0"/>
          </a:p>
        </p:txBody>
      </p:sp>
      <p:sp>
        <p:nvSpPr>
          <p:cNvPr id="3" name="Объект 2"/>
          <p:cNvSpPr>
            <a:spLocks noGrp="1"/>
          </p:cNvSpPr>
          <p:nvPr>
            <p:ph idx="1"/>
          </p:nvPr>
        </p:nvSpPr>
        <p:spPr>
          <a:xfrm>
            <a:off x="838200" y="1825625"/>
            <a:ext cx="10662138" cy="4351338"/>
          </a:xfrm>
        </p:spPr>
        <p:txBody>
          <a:bodyPr>
            <a:normAutofit/>
          </a:bodyPr>
          <a:lstStyle/>
          <a:p>
            <a:pPr marL="0" indent="0">
              <a:buNone/>
            </a:pPr>
            <a:r>
              <a:rPr lang="fr-CH" dirty="0" err="1"/>
              <a:t>Concerning</a:t>
            </a:r>
            <a:r>
              <a:rPr lang="fr-CH" dirty="0"/>
              <a:t> </a:t>
            </a:r>
            <a:r>
              <a:rPr lang="fr-CH" dirty="0" err="1"/>
              <a:t>proposed</a:t>
            </a:r>
            <a:r>
              <a:rPr lang="en-US" dirty="0"/>
              <a:t> new inserts to Annex 3, before the last paragraph:</a:t>
            </a:r>
            <a:endParaRPr lang="fr-CH" dirty="0"/>
          </a:p>
          <a:p>
            <a:pPr marL="0" indent="0">
              <a:buNone/>
            </a:pPr>
            <a:r>
              <a:rPr lang="en-US" dirty="0"/>
              <a:t>In addition to the situation that these provisions are not necessary </a:t>
            </a:r>
            <a:r>
              <a:rPr lang="fr-CH" dirty="0"/>
              <a:t>to </a:t>
            </a:r>
            <a:r>
              <a:rPr lang="fr-CH" dirty="0" err="1"/>
              <a:t>be</a:t>
            </a:r>
            <a:r>
              <a:rPr lang="fr-CH" dirty="0"/>
              <a:t> </a:t>
            </a:r>
            <a:r>
              <a:rPr lang="fr-CH" dirty="0" err="1"/>
              <a:t>considered</a:t>
            </a:r>
            <a:r>
              <a:rPr lang="fr-CH" dirty="0"/>
              <a:t> </a:t>
            </a:r>
            <a:r>
              <a:rPr lang="fr-CH" dirty="0" err="1"/>
              <a:t>during</a:t>
            </a:r>
            <a:r>
              <a:rPr lang="fr-CH" dirty="0"/>
              <a:t> Type </a:t>
            </a:r>
            <a:r>
              <a:rPr lang="fr-CH" dirty="0" err="1"/>
              <a:t>Approval</a:t>
            </a:r>
            <a:r>
              <a:rPr lang="en-US" dirty="0"/>
              <a:t>, the available space on the wheel for additional markings is very limited or not available in most cases.</a:t>
            </a:r>
          </a:p>
          <a:p>
            <a:pPr marL="0" indent="0">
              <a:buNone/>
            </a:pPr>
            <a:endParaRPr lang="en-US" sz="1800" dirty="0"/>
          </a:p>
          <a:p>
            <a:pPr marL="0" indent="0">
              <a:buNone/>
            </a:pPr>
            <a:r>
              <a:rPr lang="en-US" b="1" dirty="0"/>
              <a:t>Proposal: Additional text for new provision not to be added.</a:t>
            </a:r>
            <a:endParaRPr lang="fr-CH" b="1" dirty="0"/>
          </a:p>
        </p:txBody>
      </p:sp>
      <p:sp>
        <p:nvSpPr>
          <p:cNvPr id="4" name="Datumsplatzhalter 3"/>
          <p:cNvSpPr>
            <a:spLocks noGrp="1"/>
          </p:cNvSpPr>
          <p:nvPr>
            <p:ph type="dt" sz="half" idx="10"/>
          </p:nvPr>
        </p:nvSpPr>
        <p:spPr/>
        <p:txBody>
          <a:bodyPr/>
          <a:lstStyle/>
          <a:p>
            <a:r>
              <a:rPr lang="de-DE"/>
              <a:t>79th GRBP, 06-09 February 2024</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9</a:t>
            </a:fld>
            <a:endParaRPr lang="ru-RU" dirty="0"/>
          </a:p>
        </p:txBody>
      </p:sp>
      <p:sp>
        <p:nvSpPr>
          <p:cNvPr id="6" name="Fußzeilenplatzhalter 5">
            <a:extLst>
              <a:ext uri="{FF2B5EF4-FFF2-40B4-BE49-F238E27FC236}">
                <a16:creationId xmlns:a16="http://schemas.microsoft.com/office/drawing/2014/main" id="{9DE97485-A296-AA4E-58A5-B199960E2D02}"/>
              </a:ext>
            </a:extLst>
          </p:cNvPr>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22243588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A21792-5FCE-4D63-AA4F-4282C41CABED}">
  <ds:schemaRefs>
    <ds:schemaRef ds:uri="http://schemas.microsoft.com/sharepoint/v3/contenttype/forms"/>
  </ds:schemaRefs>
</ds:datastoreItem>
</file>

<file path=customXml/itemProps2.xml><?xml version="1.0" encoding="utf-8"?>
<ds:datastoreItem xmlns:ds="http://schemas.openxmlformats.org/officeDocument/2006/customXml" ds:itemID="{3973E903-9AED-479A-A3B4-A3D3F6A76D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48094c8-480e-400b-91c4-c984b7e20814}" enabled="1" method="Standard" siteId="{a1109567-0815-4e1f-88af-e23555482aaa}" contentBits="0" removed="0"/>
</clbl:labelList>
</file>

<file path=docProps/app.xml><?xml version="1.0" encoding="utf-8"?>
<Properties xmlns="http://schemas.openxmlformats.org/officeDocument/2006/extended-properties" xmlns:vt="http://schemas.openxmlformats.org/officeDocument/2006/docPropsVTypes">
  <TotalTime>0</TotalTime>
  <Words>1384</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Тема Office</vt:lpstr>
      <vt:lpstr>Informal document GRBP-79-20  79th GRBP session, 06-09 February 2024,  Agenda item [7e]. </vt:lpstr>
      <vt:lpstr>Objective of the considerations</vt:lpstr>
      <vt:lpstr>General remarks on the justification for amendment</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lpstr>Suggestions for modifying the proposal for amendments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Бочаров</dc:creator>
  <cp:lastModifiedBy>Secretariat editorial modifications</cp:lastModifiedBy>
  <cp:revision>297</cp:revision>
  <dcterms:created xsi:type="dcterms:W3CDTF">2017-08-21T08:04:34Z</dcterms:created>
  <dcterms:modified xsi:type="dcterms:W3CDTF">2024-01-29T09:47:51Z</dcterms:modified>
</cp:coreProperties>
</file>