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1" r:id="rId3"/>
    <p:sldId id="257" r:id="rId4"/>
    <p:sldId id="282" r:id="rId5"/>
    <p:sldId id="265" r:id="rId6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4304B47-89E0-4FB8-A027-C0DE96306E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899F42-E35A-4912-8E8F-12C45DE5AD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22E55A86-5173-4320-9EA7-217F48456E95}" type="datetimeFigureOut">
              <a:rPr lang="de-DE"/>
              <a:pPr>
                <a:defRPr/>
              </a:pPr>
              <a:t>06.12.2023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0804F355-8CC0-462B-A4AA-D3C2B36143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034311C4-32BC-4890-9CAF-A7904E4CB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BD1132-3D48-4A58-ADE8-6E0421713E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E428F6-D8C8-40AA-BE5F-CF36FB3079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97A8BBA0-FEE6-48D2-BCAF-5261AA012024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5F15D8-4CD1-EC14-6D7C-C16F1B6DA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39C35-B72A-329F-211B-D6AB82196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E5BF0-4F78-44D9-E0D5-7128224ED2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7E430-BDC4-407D-97AE-0B58C309A8A6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761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F7DBD2-8BB0-7A78-B561-44F59023CC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230DDF-D6BF-E492-2A45-D9D56E8DC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133F1-F38D-00E6-1FF9-EC0A0BC6A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E3F9-C871-4AC3-8BD4-3EEC824E1C83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0887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0732AE-DAF8-6D90-897F-3BC23A47EE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F9A486-A9CF-AA1D-C092-E2BDCF112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DEC092-F843-196D-C879-51ACD59D6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8D938-8A10-4159-9069-20EE50ECC49D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702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0F27B4-9703-B908-02B4-D86B1D0F7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250FA2-FA2E-E82E-5544-FE6FCB10C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3F1A00-29E9-176E-5241-53ED0821E4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010FB-B135-4EA6-A830-430C129A672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565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2F490B-5AB6-431A-BF5E-B7B39FF71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85F151-D56B-5520-20AA-6F1C68539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E414CC-72AF-8034-DED6-A7DA09432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2223EA-CB2A-4E67-B561-4B7B7395504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529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CAA1C4-AC2B-FBAB-683D-A2B6F2D83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331861-CC7C-7896-EF91-AF823B56F6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B4224B-B37C-3CA5-0B02-D175185599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3F7E8-BAB3-49F3-A7EE-E4297A92FDE1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11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F676BE-61D6-D421-C9DC-81DFB8376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EC6B7C-2A7C-D3D0-E376-F1D05E14F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46EB844-C110-E64C-843B-FE1774C999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F4D9C-A202-4273-9C48-9EF0BBA31AC5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803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062DB2-DB58-1FD0-4ED3-550D80CDA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3BC5EA-4386-D966-2AD7-5BE2F5E60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D94907-87E4-FDB1-D875-17786FF02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5C7BD-E73F-49F5-A667-B7BDC6F5339B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38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F550B6-13A7-7090-C772-4379B88FC2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821084-8B4A-F346-F06A-8614535E1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DF2D15-9222-A156-F1FD-B774ED21F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37EA3-A301-4432-B63D-55AF50661656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382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335E16-BACA-7FD1-088C-73270E0DA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51FBF9-95E3-A220-169D-5DE6AE3196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0492EB-530F-2694-B1C9-5F606F1D63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D829F-61E3-4560-AA3F-BFE7B1886B3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239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00B24-DE9C-BDBE-5191-40AC76EB1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5EC72B-D536-D4B2-0A3D-F25ED5589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699DE7-41CE-65B3-5E4F-C869A150B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B7DE2-E6FD-43BE-9C79-A7C049A7C7F4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674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F9475-6D7C-F8EB-0E92-EFA0D2E37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2D3203-3186-20D8-308D-B2FCEF4B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F3A4F0-0F95-4E97-BE1F-4F3B9A432A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575BDB-0D54-46FE-AE4B-8B6897210A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0B588F-BE04-4597-87EA-C4F9E50141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D9FC7AB-024C-4F6E-8614-14E3FEAC40E8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pages/viewpage.action?pageId=1284194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pages/viewpage.action?pageId=12841942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7921B28-010A-A159-349C-10E257C3BC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1175" y="2319015"/>
            <a:ext cx="8207375" cy="1470025"/>
          </a:xfrm>
        </p:spPr>
        <p:txBody>
          <a:bodyPr/>
          <a:lstStyle/>
          <a:p>
            <a:pPr eaLnBrk="1" hangingPunct="1"/>
            <a:r>
              <a:rPr lang="de-DE" altLang="de-DE" sz="4000" dirty="0"/>
              <a:t>Status Report</a:t>
            </a:r>
            <a:br>
              <a:rPr lang="de-DE" altLang="de-DE" sz="4000" dirty="0"/>
            </a:br>
            <a:br>
              <a:rPr lang="de-DE" altLang="de-DE" sz="2800" dirty="0"/>
            </a:br>
            <a:r>
              <a:rPr lang="de-DE" altLang="de-DE" sz="3200" dirty="0"/>
              <a:t>Task Force </a:t>
            </a:r>
            <a:r>
              <a:rPr lang="de-DE" altLang="de-DE" sz="3200" dirty="0" err="1"/>
              <a:t>for</a:t>
            </a:r>
            <a:r>
              <a:rPr lang="de-DE" altLang="de-DE" sz="3200" dirty="0"/>
              <a:t> the </a:t>
            </a:r>
            <a:r>
              <a:rPr lang="de-DE" altLang="de-DE" sz="3200" dirty="0" err="1"/>
              <a:t>implementation</a:t>
            </a:r>
            <a:r>
              <a:rPr lang="de-DE" altLang="de-DE" sz="3200" dirty="0"/>
              <a:t> of Q UN-Dummies </a:t>
            </a:r>
            <a:r>
              <a:rPr lang="de-DE" altLang="de-DE" sz="3200" dirty="0" err="1"/>
              <a:t>into</a:t>
            </a:r>
            <a:r>
              <a:rPr lang="de-DE" altLang="de-DE" sz="3200" dirty="0"/>
              <a:t> M.R.1 (TF-QUN)</a:t>
            </a:r>
            <a:br>
              <a:rPr lang="de-DE" altLang="de-DE" sz="2800" dirty="0"/>
            </a:br>
            <a:r>
              <a:rPr lang="de-DE" altLang="de-DE" sz="2800" dirty="0"/>
              <a:t> </a:t>
            </a:r>
            <a:br>
              <a:rPr lang="de-DE" altLang="de-DE" sz="2800" dirty="0"/>
            </a:br>
            <a:endParaRPr lang="de-DE" altLang="de-DE" sz="28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92E4B4C-F853-AC0F-1E20-B7884B732F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993063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de-DE" sz="2000" dirty="0"/>
              <a:t>Bernd Lorenz (Germany/</a:t>
            </a:r>
            <a:r>
              <a:rPr lang="en-US" altLang="de-DE" sz="2000" dirty="0" err="1"/>
              <a:t>BASt</a:t>
            </a:r>
            <a:r>
              <a:rPr lang="en-US" altLang="de-DE" sz="20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de-DE" sz="2000"/>
              <a:t>Dinos Visvikis (CLEPA/Cybex</a:t>
            </a:r>
            <a:r>
              <a:rPr lang="en-US" altLang="de-DE" sz="280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de-DE" sz="2800"/>
          </a:p>
          <a:p>
            <a:pPr eaLnBrk="1" hangingPunct="1">
              <a:lnSpc>
                <a:spcPct val="80000"/>
              </a:lnSpc>
            </a:pPr>
            <a:r>
              <a:rPr lang="de-DE" altLang="de-DE" sz="2400" dirty="0"/>
              <a:t>74</a:t>
            </a:r>
            <a:r>
              <a:rPr lang="de-DE" altLang="de-DE" sz="2400" baseline="30000" dirty="0"/>
              <a:t>th</a:t>
            </a:r>
            <a:r>
              <a:rPr lang="de-DE" altLang="de-DE" sz="2400" dirty="0"/>
              <a:t> GRSP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400" dirty="0" err="1"/>
              <a:t>December</a:t>
            </a:r>
            <a:r>
              <a:rPr lang="de-DE" altLang="de-DE" sz="2400" dirty="0"/>
              <a:t> 2023</a:t>
            </a:r>
            <a:endParaRPr lang="en-US" alt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DEA1B8-C5E7-DE2E-8C0B-03A69645AE6E}"/>
              </a:ext>
            </a:extLst>
          </p:cNvPr>
          <p:cNvSpPr txBox="1"/>
          <p:nvPr/>
        </p:nvSpPr>
        <p:spPr>
          <a:xfrm>
            <a:off x="5347298" y="116632"/>
            <a:ext cx="38164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Informal document GRSP-74-39</a:t>
            </a:r>
          </a:p>
          <a:p>
            <a:r>
              <a:rPr lang="en-US" dirty="0"/>
              <a:t>(74th GRSP, 4 – 8 December 2023</a:t>
            </a:r>
          </a:p>
          <a:p>
            <a:r>
              <a:rPr lang="en-US" dirty="0"/>
              <a:t>agenda item 16)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155DE72-ABA3-CFA9-F5DD-2E3C6FA2E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188913"/>
            <a:ext cx="8229600" cy="719137"/>
          </a:xfrm>
        </p:spPr>
        <p:txBody>
          <a:bodyPr/>
          <a:lstStyle/>
          <a:p>
            <a:pPr eaLnBrk="1" hangingPunct="1"/>
            <a:r>
              <a:rPr lang="en-GB" altLang="de-DE" sz="3600"/>
              <a:t>Status / Outlook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80B3985-12F7-4147-9239-B6196D6AF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02663" cy="5040313"/>
          </a:xfrm>
        </p:spPr>
        <p:txBody>
          <a:bodyPr/>
          <a:lstStyle/>
          <a:p>
            <a:pPr marL="342900" lvl="1" indent="-34290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GB" altLang="de-DE" sz="2400" dirty="0"/>
              <a:t>Task Force formed in 2021</a:t>
            </a:r>
          </a:p>
          <a:p>
            <a:pPr marL="342900" lvl="1" indent="-34290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GB" altLang="de-DE" sz="2400" dirty="0"/>
              <a:t>Participants from:</a:t>
            </a:r>
          </a:p>
          <a:p>
            <a:pPr marL="742950" lvl="2" indent="-342900" eaLnBrk="1" hangingPunct="1">
              <a:spcBef>
                <a:spcPts val="1200"/>
              </a:spcBef>
              <a:defRPr/>
            </a:pPr>
            <a:r>
              <a:rPr lang="en-GB" altLang="de-DE" sz="2000" dirty="0"/>
              <a:t>OICA/Audi, D/</a:t>
            </a:r>
            <a:r>
              <a:rPr lang="en-GB" altLang="de-DE" sz="2000" dirty="0" err="1"/>
              <a:t>Bast</a:t>
            </a:r>
            <a:r>
              <a:rPr lang="en-GB" altLang="de-DE" sz="2000" dirty="0"/>
              <a:t>, (CLEPA/</a:t>
            </a:r>
            <a:r>
              <a:rPr lang="en-GB" altLang="de-DE" sz="2000" dirty="0" err="1"/>
              <a:t>Britax</a:t>
            </a:r>
            <a:r>
              <a:rPr lang="en-GB" altLang="de-DE" sz="2000" dirty="0"/>
              <a:t>), </a:t>
            </a:r>
            <a:r>
              <a:rPr lang="en-GB" altLang="de-DE" sz="2000" dirty="0" err="1"/>
              <a:t>Cellbond</a:t>
            </a:r>
            <a:r>
              <a:rPr lang="en-GB" altLang="de-DE" sz="2000" dirty="0"/>
              <a:t>, CLEPA/Cybex, </a:t>
            </a:r>
            <a:r>
              <a:rPr lang="en-GB" altLang="de-DE" sz="2000" dirty="0" err="1"/>
              <a:t>Humanetics</a:t>
            </a:r>
            <a:r>
              <a:rPr lang="en-GB" altLang="de-DE" sz="2000" dirty="0"/>
              <a:t>, CLEPA/</a:t>
            </a:r>
            <a:r>
              <a:rPr lang="en-GB" altLang="de-DE" sz="2000" dirty="0" err="1"/>
              <a:t>Joyson</a:t>
            </a:r>
            <a:r>
              <a:rPr lang="en-GB" altLang="de-DE" sz="2000" dirty="0"/>
              <a:t>, LTA Singapore, JP/NTSEL, JP/MLIT</a:t>
            </a:r>
          </a:p>
          <a:p>
            <a:pPr marL="342900" lvl="1" indent="-34290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GB" altLang="de-DE" sz="2400" dirty="0"/>
              <a:t>Several online meetings of the TF and subgroup up to now</a:t>
            </a:r>
          </a:p>
          <a:p>
            <a:pPr marL="342900" lvl="1" indent="-34290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GB" altLang="de-DE" sz="2400" dirty="0"/>
              <a:t>TF decided to start with the Q0 dummy (“low hanging fruit”)</a:t>
            </a:r>
          </a:p>
          <a:p>
            <a:pPr marL="342900" lvl="1" indent="-34290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GB" altLang="de-DE" sz="2400" dirty="0"/>
              <a:t>Drawings review subgroup with members from </a:t>
            </a:r>
            <a:r>
              <a:rPr lang="en-GB" altLang="de-DE" sz="2400" dirty="0" err="1"/>
              <a:t>Humanetics</a:t>
            </a:r>
            <a:r>
              <a:rPr lang="en-GB" altLang="de-DE" sz="2400" dirty="0"/>
              <a:t>, </a:t>
            </a:r>
            <a:r>
              <a:rPr lang="en-GB" altLang="de-DE" sz="2400" dirty="0" err="1"/>
              <a:t>Cellbond</a:t>
            </a:r>
            <a:r>
              <a:rPr lang="en-GB" altLang="de-DE" sz="2400" dirty="0"/>
              <a:t>, </a:t>
            </a:r>
            <a:r>
              <a:rPr lang="en-GB" altLang="de-DE" sz="2400" dirty="0" err="1"/>
              <a:t>BASt</a:t>
            </a:r>
            <a:r>
              <a:rPr lang="en-GB" altLang="de-DE" sz="2400" dirty="0"/>
              <a:t>, CLEPA/Cybex, CLEPA/</a:t>
            </a:r>
            <a:r>
              <a:rPr lang="en-GB" altLang="de-DE" sz="2400" dirty="0" err="1"/>
              <a:t>Britax</a:t>
            </a:r>
            <a:r>
              <a:rPr lang="en-GB" altLang="de-DE" sz="2400" dirty="0"/>
              <a:t> 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altLang="de-DE" sz="2400" dirty="0" err="1"/>
              <a:t>Cellbond</a:t>
            </a:r>
            <a:r>
              <a:rPr lang="en-GB" altLang="de-DE" sz="2400" dirty="0"/>
              <a:t> and </a:t>
            </a:r>
            <a:r>
              <a:rPr lang="en-GB" altLang="de-DE" sz="2400" dirty="0" err="1"/>
              <a:t>Humanetics</a:t>
            </a:r>
            <a:r>
              <a:rPr lang="en-GB" altLang="de-DE" sz="2400" dirty="0"/>
              <a:t> are very cooperative and </a:t>
            </a:r>
            <a:r>
              <a:rPr lang="en-GB" altLang="de-DE" sz="2400" dirty="0" err="1"/>
              <a:t>supportative</a:t>
            </a:r>
            <a:endParaRPr lang="en-GB" altLang="de-DE" sz="2400" dirty="0"/>
          </a:p>
          <a:p>
            <a:pPr marL="0" indent="0" eaLnBrk="1" hangingPunct="1">
              <a:buFontTx/>
              <a:buNone/>
              <a:defRPr/>
            </a:pPr>
            <a:endParaRPr lang="en-GB" altLang="de-D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C3B6A64-65BF-1ACD-80E9-79127FB6A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574675"/>
          </a:xfrm>
        </p:spPr>
        <p:txBody>
          <a:bodyPr/>
          <a:lstStyle/>
          <a:p>
            <a:pPr eaLnBrk="1" hangingPunct="1"/>
            <a:r>
              <a:rPr lang="de-DE" altLang="de-DE" sz="2800" b="1">
                <a:solidFill>
                  <a:srgbClr val="002060"/>
                </a:solidFill>
              </a:rPr>
              <a:t>Progress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9EAD99-7FC9-486A-AC11-159F5DB059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29600" cy="5159375"/>
          </a:xfrm>
        </p:spPr>
        <p:txBody>
          <a:bodyPr/>
          <a:lstStyle/>
          <a:p>
            <a:pPr marL="742950" lvl="2" indent="-342900" eaLnBrk="1" hangingPunct="1">
              <a:defRPr/>
            </a:pPr>
            <a:r>
              <a:rPr lang="en-GB" altLang="de-DE" sz="2000" dirty="0"/>
              <a:t>Drawings of the Q0 completely reviewed and transferred into UN format</a:t>
            </a:r>
          </a:p>
          <a:p>
            <a:pPr marL="742950" lvl="2" indent="-342900" eaLnBrk="1" hangingPunct="1">
              <a:defRPr/>
            </a:pPr>
            <a:r>
              <a:rPr lang="en-GB" altLang="de-DE" sz="2000" dirty="0"/>
              <a:t>Q0 manual including certification procedure completed</a:t>
            </a:r>
          </a:p>
          <a:p>
            <a:pPr marL="742950" lvl="2" indent="-342900" eaLnBrk="1" hangingPunct="1">
              <a:defRPr/>
            </a:pPr>
            <a:endParaRPr lang="en-GB" altLang="de-DE" sz="2000" dirty="0"/>
          </a:p>
          <a:p>
            <a:pPr marL="742950" lvl="2" indent="-342900" eaLnBrk="1" hangingPunct="1">
              <a:defRPr/>
            </a:pPr>
            <a:r>
              <a:rPr lang="en-GB" altLang="de-DE" sz="2000" dirty="0"/>
              <a:t>Drawings of the Q1 completely reviewed and transferred into UN format</a:t>
            </a:r>
          </a:p>
          <a:p>
            <a:pPr marL="742950" lvl="2" indent="-342900" eaLnBrk="1" hangingPunct="1">
              <a:defRPr/>
            </a:pPr>
            <a:r>
              <a:rPr lang="en-GB" altLang="de-DE" sz="2000" dirty="0"/>
              <a:t>Q0 manual including certification procedure ready for review by TF members</a:t>
            </a:r>
          </a:p>
          <a:p>
            <a:pPr marL="742950" lvl="2" indent="-342900" eaLnBrk="1" hangingPunct="1">
              <a:defRPr/>
            </a:pPr>
            <a:endParaRPr lang="en-GB" altLang="de-DE" sz="2000" dirty="0"/>
          </a:p>
          <a:p>
            <a:pPr marL="742950" lvl="2" indent="-342900" eaLnBrk="1" hangingPunct="1">
              <a:defRPr/>
            </a:pPr>
            <a:r>
              <a:rPr lang="en-GB" altLang="de-DE" sz="2000" dirty="0"/>
              <a:t>Review of the Q1.5 drawings and certification procedure started</a:t>
            </a:r>
          </a:p>
          <a:p>
            <a:pPr marL="742950" lvl="2" indent="-342900" eaLnBrk="1" hangingPunct="1">
              <a:defRPr/>
            </a:pPr>
            <a:endParaRPr lang="en-GB" altLang="de-DE" sz="2000" dirty="0"/>
          </a:p>
          <a:p>
            <a:pPr marL="742950" lvl="2" indent="-342900" eaLnBrk="1" hangingPunct="1">
              <a:defRPr/>
            </a:pPr>
            <a:r>
              <a:rPr lang="en-GB" altLang="de-DE" sz="2000" dirty="0"/>
              <a:t>List of parts used for several Q dummies drafted</a:t>
            </a:r>
          </a:p>
          <a:p>
            <a:pPr marL="742950" lvl="2" indent="-342900" eaLnBrk="1" hangingPunct="1">
              <a:defRPr/>
            </a:pPr>
            <a:endParaRPr lang="en-GB" altLang="de-DE" sz="2000" dirty="0"/>
          </a:p>
          <a:p>
            <a:pPr marL="742950" lvl="2" indent="-342900" eaLnBrk="1" hangingPunct="1">
              <a:defRPr/>
            </a:pPr>
            <a:r>
              <a:rPr lang="en-GB" altLang="de-DE" sz="2000" dirty="0"/>
              <a:t>Detailed specification of APTS sensor needed</a:t>
            </a: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altLang="de-DE" sz="1600" dirty="0"/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altLang="de-DE" sz="1600" dirty="0"/>
              <a:t>Documents available under: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altLang="de-DE" sz="1600" dirty="0">
                <a:hlinkClick r:id="rId2"/>
              </a:rPr>
              <a:t>https://wiki.unece.org/pages/viewpage.action?pageId=128419423</a:t>
            </a:r>
            <a:endParaRPr lang="en-GB" altLang="de-DE" sz="16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GB" altLang="de-DE" sz="1600" dirty="0"/>
              <a:t>Several meetings of a drawing review subgroup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altLang="de-DE" sz="1600" dirty="0"/>
              <a:t>Drawings and further documents on a protected </a:t>
            </a:r>
            <a:r>
              <a:rPr lang="en-GB" altLang="de-DE" sz="1600" dirty="0" err="1"/>
              <a:t>BASt</a:t>
            </a:r>
            <a:r>
              <a:rPr lang="en-GB" altLang="de-DE" sz="1600" dirty="0"/>
              <a:t> server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GB" altLang="de-DE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88FB510-4D26-1FFD-53B7-D8202D2EF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574675"/>
          </a:xfrm>
        </p:spPr>
        <p:txBody>
          <a:bodyPr/>
          <a:lstStyle/>
          <a:p>
            <a:pPr eaLnBrk="1" hangingPunct="1"/>
            <a:r>
              <a:rPr lang="de-DE" altLang="de-DE" sz="2800" b="1">
                <a:solidFill>
                  <a:srgbClr val="002060"/>
                </a:solidFill>
              </a:rPr>
              <a:t>Progress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084C6F-58DA-E36F-A506-122E2FA57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29600" cy="5159375"/>
          </a:xfrm>
        </p:spPr>
        <p:txBody>
          <a:bodyPr/>
          <a:lstStyle/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GB" altLang="de-DE" sz="2400"/>
              <a:t>Latest status of drawings and certification procedures are currently accessible for TF member on a BASt fileserver.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GB" altLang="de-DE" sz="2400"/>
              <a:t>Meeting Documents like agendas and minutes available under: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de-DE" sz="1600">
                <a:hlinkClick r:id="rId2"/>
              </a:rPr>
              <a:t>https://wiki.unece.org/pages/viewpage.action?pageId=128419423</a:t>
            </a:r>
            <a:endParaRPr lang="en-GB" altLang="de-DE" sz="1600"/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en-GB" altLang="de-DE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7557819-A134-EE52-2B5A-9849DFD9E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3F908B-005F-9FEE-6816-2BDDE0C0C2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229600" cy="42481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de-DE" altLang="de-DE"/>
              <a:t>Thank you for your attention!</a:t>
            </a:r>
          </a:p>
          <a:p>
            <a:pPr algn="ctr" eaLnBrk="1" hangingPunct="1">
              <a:buFontTx/>
              <a:buNone/>
            </a:pPr>
            <a:endParaRPr lang="de-DE" altLang="de-DE"/>
          </a:p>
          <a:p>
            <a:pPr algn="ctr" eaLnBrk="1" hangingPunct="1">
              <a:buFontTx/>
              <a:buNone/>
            </a:pPr>
            <a:endParaRPr lang="de-DE" altLang="de-DE"/>
          </a:p>
          <a:p>
            <a:pPr algn="ctr" eaLnBrk="1" hangingPunct="1">
              <a:buFontTx/>
              <a:buNone/>
            </a:pPr>
            <a:endParaRPr lang="de-DE" altLang="de-DE" sz="2000"/>
          </a:p>
          <a:p>
            <a:pPr algn="ctr" eaLnBrk="1" hangingPunct="1">
              <a:buFontTx/>
              <a:buNone/>
            </a:pPr>
            <a:r>
              <a:rPr lang="de-DE" altLang="de-DE" sz="2000"/>
              <a:t>Bernd Lorenz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Bundesanstalt für Straßenwesen (BASt)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Brüderstraße 53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D-51427 Bergisch Gladbach</a:t>
            </a:r>
          </a:p>
          <a:p>
            <a:pPr algn="ctr" eaLnBrk="1" hangingPunct="1">
              <a:buFontTx/>
              <a:buNone/>
            </a:pPr>
            <a:r>
              <a:rPr lang="de-DE" altLang="de-DE" sz="2000"/>
              <a:t>lorenz@bast.de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8" ma:contentTypeDescription="Create a new document." ma:contentTypeScope="" ma:versionID="e62f3c52afbfb087cbf0486b24bccade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0897c4342d1b21160e8184e77b1557a4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1AC0AE25-A6AE-4C7E-AA92-761CAA745204}"/>
</file>

<file path=customXml/itemProps2.xml><?xml version="1.0" encoding="utf-8"?>
<ds:datastoreItem xmlns:ds="http://schemas.openxmlformats.org/officeDocument/2006/customXml" ds:itemID="{633961DC-27D5-493E-A0B7-A465E5AA92BA}"/>
</file>

<file path=customXml/itemProps3.xml><?xml version="1.0" encoding="utf-8"?>
<ds:datastoreItem xmlns:ds="http://schemas.openxmlformats.org/officeDocument/2006/customXml" ds:itemID="{86C8D809-339E-4BD4-B451-1E2A1788A7D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Standarddesign</vt:lpstr>
      <vt:lpstr>Status Report  Task Force for the implementation of Q UN-Dummies into M.R.1 (TF-QUN)   </vt:lpstr>
      <vt:lpstr>Status / Outlook</vt:lpstr>
      <vt:lpstr>Progress</vt:lpstr>
      <vt:lpstr>Progress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of the  BioRID TEG</dc:title>
  <dc:creator>Lorenz BASt</dc:creator>
  <cp:lastModifiedBy>EG</cp:lastModifiedBy>
  <cp:revision>121</cp:revision>
  <dcterms:created xsi:type="dcterms:W3CDTF">2010-05-15T19:52:42Z</dcterms:created>
  <dcterms:modified xsi:type="dcterms:W3CDTF">2023-12-06T17:12:54Z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