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73" r:id="rId5"/>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FF"/>
    <a:srgbClr val="FFFF99"/>
    <a:srgbClr val="9BDFF7"/>
    <a:srgbClr val="8BD9F5"/>
    <a:srgbClr val="68CEF2"/>
    <a:srgbClr val="4087C8"/>
    <a:srgbClr val="4133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587" autoAdjust="0"/>
    <p:restoredTop sz="93804" autoAdjust="0"/>
  </p:normalViewPr>
  <p:slideViewPr>
    <p:cSldViewPr>
      <p:cViewPr varScale="1">
        <p:scale>
          <a:sx n="114" d="100"/>
          <a:sy n="114" d="100"/>
        </p:scale>
        <p:origin x="2304" y="120"/>
      </p:cViewPr>
      <p:guideLst>
        <p:guide orient="horz" pos="2160"/>
        <p:guide pos="2880"/>
      </p:guideLst>
    </p:cSldViewPr>
  </p:slideViewPr>
  <p:notesTextViewPr>
    <p:cViewPr>
      <p:scale>
        <a:sx n="100" d="100"/>
        <a:sy n="100" d="100"/>
      </p:scale>
      <p:origin x="0" y="0"/>
    </p:cViewPr>
  </p:notesTextViewPr>
  <p:notesViewPr>
    <p:cSldViewPr>
      <p:cViewPr varScale="1">
        <p:scale>
          <a:sx n="79" d="100"/>
          <a:sy n="79" d="100"/>
        </p:scale>
        <p:origin x="397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oardo Gianotti" userId="4490dee7-4f30-4172-b5ed-357d35e2ab2b" providerId="ADAL" clId="{E11A05BE-BEE8-4A8B-9219-17E6AC31B692}"/>
    <pc:docChg chg="modSld">
      <pc:chgData name="Edoardo Gianotti" userId="4490dee7-4f30-4172-b5ed-357d35e2ab2b" providerId="ADAL" clId="{E11A05BE-BEE8-4A8B-9219-17E6AC31B692}" dt="2023-12-01T12:20:26.198" v="1" actId="20577"/>
      <pc:docMkLst>
        <pc:docMk/>
      </pc:docMkLst>
      <pc:sldChg chg="modSp mod">
        <pc:chgData name="Edoardo Gianotti" userId="4490dee7-4f30-4172-b5ed-357d35e2ab2b" providerId="ADAL" clId="{E11A05BE-BEE8-4A8B-9219-17E6AC31B692}" dt="2023-12-01T12:20:26.198" v="1" actId="20577"/>
        <pc:sldMkLst>
          <pc:docMk/>
          <pc:sldMk cId="2550239847" sldId="273"/>
        </pc:sldMkLst>
        <pc:spChg chg="mod">
          <ac:chgData name="Edoardo Gianotti" userId="4490dee7-4f30-4172-b5ed-357d35e2ab2b" providerId="ADAL" clId="{E11A05BE-BEE8-4A8B-9219-17E6AC31B692}" dt="2023-12-01T12:20:26.198" v="1" actId="20577"/>
          <ac:spMkLst>
            <pc:docMk/>
            <pc:sldMk cId="2550239847" sldId="273"/>
            <ac:spMk id="13" creationId="{5089EF16-0938-EE4E-6E35-3DE0A81DCAC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8A4FAE83-6876-449D-BCCE-496EC707688A}" type="datetimeFigureOut">
              <a:rPr kumimoji="1" lang="ja-JP" altLang="en-US" smtClean="0"/>
              <a:t>2023/12/1</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68D39ECE-9559-4BF9-A72E-0A6C08851105}" type="slidenum">
              <a:rPr kumimoji="1" lang="ja-JP" altLang="en-US" smtClean="0"/>
              <a:t>‹#›</a:t>
            </a:fld>
            <a:endParaRPr kumimoji="1" lang="ja-JP" altLang="en-US"/>
          </a:p>
        </p:txBody>
      </p:sp>
    </p:spTree>
    <p:extLst>
      <p:ext uri="{BB962C8B-B14F-4D97-AF65-F5344CB8AC3E}">
        <p14:creationId xmlns:p14="http://schemas.microsoft.com/office/powerpoint/2010/main" val="3343085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4763" y="0"/>
            <a:ext cx="2919412" cy="495300"/>
          </a:xfrm>
          <a:prstGeom prst="rect">
            <a:avLst/>
          </a:prstGeom>
        </p:spPr>
        <p:txBody>
          <a:bodyPr vert="horz" lIns="91440" tIns="45720" rIns="91440" bIns="45720" rtlCol="0"/>
          <a:lstStyle>
            <a:lvl1pPr algn="r">
              <a:defRPr sz="1200"/>
            </a:lvl1pPr>
          </a:lstStyle>
          <a:p>
            <a:fld id="{0AC30D34-39EC-4333-89A4-48E429B38CE2}" type="datetimeFigureOut">
              <a:rPr kumimoji="1" lang="ja-JP" altLang="en-US" smtClean="0"/>
              <a:t>2023/12/1</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100" y="4748213"/>
            <a:ext cx="5389563" cy="388461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4763" y="9371013"/>
            <a:ext cx="2919412" cy="495300"/>
          </a:xfrm>
          <a:prstGeom prst="rect">
            <a:avLst/>
          </a:prstGeom>
        </p:spPr>
        <p:txBody>
          <a:bodyPr vert="horz" lIns="91440" tIns="45720" rIns="91440" bIns="45720" rtlCol="0" anchor="b"/>
          <a:lstStyle>
            <a:lvl1pPr algn="r">
              <a:defRPr sz="1200"/>
            </a:lvl1pPr>
          </a:lstStyle>
          <a:p>
            <a:fld id="{21C75C97-5DEC-465A-942A-ECFBEE6DB4E1}" type="slidenum">
              <a:rPr kumimoji="1" lang="ja-JP" altLang="en-US" smtClean="0"/>
              <a:t>‹#›</a:t>
            </a:fld>
            <a:endParaRPr kumimoji="1" lang="ja-JP" altLang="en-US"/>
          </a:p>
        </p:txBody>
      </p:sp>
    </p:spTree>
    <p:extLst>
      <p:ext uri="{BB962C8B-B14F-4D97-AF65-F5344CB8AC3E}">
        <p14:creationId xmlns:p14="http://schemas.microsoft.com/office/powerpoint/2010/main" val="18519743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pic>
        <p:nvPicPr>
          <p:cNvPr id="4" name="Picture 7" descr="mlit_top"/>
          <p:cNvPicPr>
            <a:picLocks noChangeAspect="1" noChangeArrowheads="1"/>
          </p:cNvPicPr>
          <p:nvPr userDrawn="1"/>
        </p:nvPicPr>
        <p:blipFill>
          <a:blip r:embed="rId2">
            <a:extLst>
              <a:ext uri="{28A0092B-C50C-407E-A947-70E740481C1C}">
                <a14:useLocalDpi xmlns:a14="http://schemas.microsoft.com/office/drawing/2010/main" val="0"/>
              </a:ext>
            </a:extLst>
          </a:blip>
          <a:srcRect t="62230"/>
          <a:stretch>
            <a:fillRect/>
          </a:stretch>
        </p:blipFill>
        <p:spPr bwMode="auto">
          <a:xfrm>
            <a:off x="0" y="6524625"/>
            <a:ext cx="9144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a:spLocks noChangeArrowheads="1"/>
          </p:cNvSpPr>
          <p:nvPr userDrawn="1"/>
        </p:nvSpPr>
        <p:spPr bwMode="auto">
          <a:xfrm>
            <a:off x="1692275" y="3284538"/>
            <a:ext cx="7451725" cy="73025"/>
          </a:xfrm>
          <a:prstGeom prst="rect">
            <a:avLst/>
          </a:prstGeom>
          <a:solidFill>
            <a:srgbClr val="0066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endParaRPr lang="ja-JP" altLang="en-US"/>
          </a:p>
        </p:txBody>
      </p:sp>
      <p:pic>
        <p:nvPicPr>
          <p:cNvPr id="6"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6051550"/>
            <a:ext cx="21240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userDrawn="1"/>
        </p:nvSpPr>
        <p:spPr bwMode="auto">
          <a:xfrm>
            <a:off x="0" y="6524625"/>
            <a:ext cx="36369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i="1">
                <a:solidFill>
                  <a:schemeClr val="bg1"/>
                </a:solidFill>
                <a:latin typeface="Times New Roman" pitchFamily="18" charset="0"/>
              </a:rPr>
              <a:t>Ministry of Land, Infrastructure, Transport and Tourism</a:t>
            </a:r>
          </a:p>
        </p:txBody>
      </p:sp>
      <p:sp>
        <p:nvSpPr>
          <p:cNvPr id="3074" name="Rectangle 2"/>
          <p:cNvSpPr>
            <a:spLocks noGrp="1" noChangeArrowheads="1"/>
          </p:cNvSpPr>
          <p:nvPr>
            <p:ph type="ctrTitle"/>
          </p:nvPr>
        </p:nvSpPr>
        <p:spPr>
          <a:xfrm>
            <a:off x="1619250" y="2133600"/>
            <a:ext cx="7524750" cy="1470025"/>
          </a:xfrm>
        </p:spPr>
        <p:txBody>
          <a:bodyPr/>
          <a:lstStyle>
            <a:lvl1pPr>
              <a:defRPr sz="4000"/>
            </a:lvl1pPr>
          </a:lstStyle>
          <a:p>
            <a:r>
              <a:rPr lang="ja-JP" altLang="en-US"/>
              <a:t>マスター タイトルの書式設定</a:t>
            </a:r>
            <a:endParaRPr lang="ja-JP" altLang="en-US" dirty="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ja-JP" altLang="en-US"/>
              <a:t>マスター サブタイトルの書式設定</a:t>
            </a:r>
          </a:p>
        </p:txBody>
      </p:sp>
      <p:sp>
        <p:nvSpPr>
          <p:cNvPr id="10" name="Rectangle 5"/>
          <p:cNvSpPr>
            <a:spLocks noGrp="1" noChangeArrowheads="1"/>
          </p:cNvSpPr>
          <p:nvPr>
            <p:ph type="ftr" sz="quarter" idx="11"/>
          </p:nvPr>
        </p:nvSpPr>
        <p:spPr/>
        <p:txBody>
          <a:bodyPr/>
          <a:lstStyle>
            <a:lvl1pPr>
              <a:defRPr/>
            </a:lvl1pPr>
          </a:lstStyle>
          <a:p>
            <a:pPr>
              <a:defRPr/>
            </a:pPr>
            <a:endParaRPr lang="en-US" altLang="ja-JP"/>
          </a:p>
        </p:txBody>
      </p:sp>
      <p:sp>
        <p:nvSpPr>
          <p:cNvPr id="11"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35C1E978-A3B9-4673-8199-379729392307}" type="slidenum">
              <a:rPr lang="en-US" altLang="ja-JP"/>
              <a:pPr>
                <a:defRPr/>
              </a:pPr>
              <a:t>‹#›</a:t>
            </a:fld>
            <a:endParaRPr lang="en-US" altLang="ja-JP" dirty="0"/>
          </a:p>
        </p:txBody>
      </p:sp>
      <p:grpSp>
        <p:nvGrpSpPr>
          <p:cNvPr id="2" name="グループ化 1"/>
          <p:cNvGrpSpPr/>
          <p:nvPr userDrawn="1"/>
        </p:nvGrpSpPr>
        <p:grpSpPr>
          <a:xfrm>
            <a:off x="179512" y="44624"/>
            <a:ext cx="9065294" cy="580664"/>
            <a:chOff x="179512" y="116632"/>
            <a:chExt cx="9065294" cy="580664"/>
          </a:xfrm>
        </p:grpSpPr>
        <p:sp>
          <p:nvSpPr>
            <p:cNvPr id="8" name="テキスト ボックス 18"/>
            <p:cNvSpPr txBox="1">
              <a:spLocks noChangeArrowheads="1"/>
            </p:cNvSpPr>
            <p:nvPr userDrawn="1"/>
          </p:nvSpPr>
          <p:spPr bwMode="auto">
            <a:xfrm>
              <a:off x="8128794" y="116632"/>
              <a:ext cx="1116012" cy="246221"/>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000" b="1" dirty="0">
                  <a:latin typeface="+mn-ea"/>
                  <a:ea typeface="+mn-ea"/>
                </a:rPr>
                <a:t>【</a:t>
              </a:r>
              <a:r>
                <a:rPr lang="ja-JP" altLang="en-US" sz="1000" b="1" dirty="0">
                  <a:latin typeface="+mn-ea"/>
                  <a:ea typeface="+mn-ea"/>
                </a:rPr>
                <a:t>機密性２</a:t>
              </a:r>
              <a:r>
                <a:rPr lang="en-US" altLang="ja-JP" sz="1000" b="1" dirty="0">
                  <a:latin typeface="+mn-ea"/>
                  <a:ea typeface="+mn-ea"/>
                </a:rPr>
                <a:t>】</a:t>
              </a:r>
            </a:p>
          </p:txBody>
        </p:sp>
        <p:sp>
          <p:nvSpPr>
            <p:cNvPr id="12" name="テキスト ボックス 9"/>
            <p:cNvSpPr txBox="1"/>
            <p:nvPr userDrawn="1"/>
          </p:nvSpPr>
          <p:spPr>
            <a:xfrm>
              <a:off x="3361605" y="372599"/>
              <a:ext cx="5746899" cy="324697"/>
            </a:xfrm>
            <a:prstGeom prst="rect">
              <a:avLst/>
            </a:prstGeom>
            <a:noFill/>
            <a:ln w="6350">
              <a:noFill/>
            </a:ln>
            <a:effectLst/>
          </p:spPr>
          <p:txBody>
            <a:bodyPr rot="0" wrap="square" numCol="1" spcCol="0" rtlCol="0" fromWordArt="0" anchor="t" anchorCtr="0" forceAA="0" compatLnSpc="1"/>
            <a:lstStyle/>
            <a:p>
              <a:pPr algn="r"/>
              <a:r>
                <a:rPr sz="1000" b="1" dirty="0" err="1">
                  <a:solidFill>
                    <a:schemeClr val="tx1"/>
                  </a:solidFill>
                  <a:latin typeface="+mn-ea"/>
                  <a:ea typeface="+mn-ea"/>
                </a:rPr>
                <a:t>作成日_作成担当課_用途_保存期間</a:t>
              </a:r>
              <a:endParaRPr sz="1000" b="1" dirty="0">
                <a:solidFill>
                  <a:schemeClr val="tx1"/>
                </a:solidFill>
                <a:latin typeface="+mn-ea"/>
                <a:ea typeface="+mn-ea"/>
              </a:endParaRPr>
            </a:p>
          </p:txBody>
        </p:sp>
        <p:sp>
          <p:nvSpPr>
            <p:cNvPr id="13" name="テキスト ボックス 8"/>
            <p:cNvSpPr txBox="1"/>
            <p:nvPr userDrawn="1"/>
          </p:nvSpPr>
          <p:spPr>
            <a:xfrm>
              <a:off x="179512" y="372599"/>
              <a:ext cx="3312368" cy="324697"/>
            </a:xfrm>
            <a:prstGeom prst="rect">
              <a:avLst/>
            </a:prstGeom>
            <a:noFill/>
            <a:ln w="6350">
              <a:noFill/>
            </a:ln>
            <a:effectLst/>
          </p:spPr>
          <p:txBody>
            <a:bodyPr rot="0" wrap="square" numCol="1" spcCol="0" rtlCol="0" fromWordArt="0" anchor="t" anchorCtr="0" forceAA="0" compatLnSpc="1"/>
            <a:lstStyle/>
            <a:p>
              <a:r>
                <a:rPr sz="1000" b="1" dirty="0" err="1">
                  <a:solidFill>
                    <a:schemeClr val="tx1"/>
                  </a:solidFill>
                  <a:latin typeface="+mn-ea"/>
                  <a:ea typeface="+mn-ea"/>
                </a:rPr>
                <a:t>発出元</a:t>
              </a:r>
              <a:r>
                <a:rPr sz="1000" b="1" dirty="0">
                  <a:solidFill>
                    <a:schemeClr val="tx1"/>
                  </a:solidFill>
                  <a:latin typeface="+mn-ea"/>
                  <a:ea typeface="+mn-ea"/>
                </a:rPr>
                <a:t> → </a:t>
              </a:r>
              <a:r>
                <a:rPr sz="1000" b="1" dirty="0" err="1">
                  <a:solidFill>
                    <a:schemeClr val="tx1"/>
                  </a:solidFill>
                  <a:latin typeface="+mn-ea"/>
                  <a:ea typeface="+mn-ea"/>
                </a:rPr>
                <a:t>発出先</a:t>
              </a:r>
              <a:endParaRPr sz="1000" b="1" dirty="0">
                <a:solidFill>
                  <a:schemeClr val="tx1"/>
                </a:solidFill>
                <a:latin typeface="+mn-ea"/>
                <a:ea typeface="+mn-ea"/>
              </a:endParaRPr>
            </a:p>
          </p:txBody>
        </p:sp>
      </p:grpSp>
    </p:spTree>
    <p:extLst>
      <p:ext uri="{BB962C8B-B14F-4D97-AF65-F5344CB8AC3E}">
        <p14:creationId xmlns:p14="http://schemas.microsoft.com/office/powerpoint/2010/main" val="187420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CDB20612-914C-4BDE-8D4C-FEA4392E99F4}" type="slidenum">
              <a:rPr lang="en-US" altLang="ja-JP"/>
              <a:pPr>
                <a:defRPr/>
              </a:pPr>
              <a:t>‹#›</a:t>
            </a:fld>
            <a:endParaRPr lang="en-US" altLang="ja-JP"/>
          </a:p>
        </p:txBody>
      </p:sp>
    </p:spTree>
    <p:extLst>
      <p:ext uri="{BB962C8B-B14F-4D97-AF65-F5344CB8AC3E}">
        <p14:creationId xmlns:p14="http://schemas.microsoft.com/office/powerpoint/2010/main" val="3226494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0"/>
            <a:ext cx="2171700" cy="6126163"/>
          </a:xfrm>
        </p:spPr>
        <p:txBody>
          <a:bodyPr vert="eaVert"/>
          <a:lstStyle/>
          <a:p>
            <a:r>
              <a:rPr lang="ja-JP" altLang="en-US"/>
              <a:t>マスター タイトルの書式設定</a:t>
            </a:r>
          </a:p>
        </p:txBody>
      </p:sp>
      <p:sp>
        <p:nvSpPr>
          <p:cNvPr id="3" name="縦書きテキスト プレースホルダ 2"/>
          <p:cNvSpPr>
            <a:spLocks noGrp="1"/>
          </p:cNvSpPr>
          <p:nvPr>
            <p:ph type="body" orient="vert" idx="1"/>
          </p:nvPr>
        </p:nvSpPr>
        <p:spPr>
          <a:xfrm>
            <a:off x="0" y="0"/>
            <a:ext cx="6362700" cy="61261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6FB01F7-FA20-4B15-9970-D297285851AC}" type="slidenum">
              <a:rPr lang="en-US" altLang="ja-JP"/>
              <a:pPr>
                <a:defRPr/>
              </a:pPr>
              <a:t>‹#›</a:t>
            </a:fld>
            <a:endParaRPr lang="en-US" altLang="ja-JP"/>
          </a:p>
        </p:txBody>
      </p:sp>
    </p:spTree>
    <p:extLst>
      <p:ext uri="{BB962C8B-B14F-4D97-AF65-F5344CB8AC3E}">
        <p14:creationId xmlns:p14="http://schemas.microsoft.com/office/powerpoint/2010/main" val="701431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マスター タイトルの書式設定</a:t>
            </a:r>
          </a:p>
        </p:txBody>
      </p:sp>
      <p:sp>
        <p:nvSpPr>
          <p:cNvPr id="3" name="コンテンツ プレースホルダ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ja-JP"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651FC12D-27C1-4F31-90C9-A93D49E44687}" type="slidenum">
              <a:rPr lang="en-US" altLang="ja-JP"/>
              <a:pPr>
                <a:defRPr/>
              </a:pPr>
              <a:t>‹#›</a:t>
            </a:fld>
            <a:endParaRPr lang="en-US" altLang="ja-JP"/>
          </a:p>
        </p:txBody>
      </p:sp>
    </p:spTree>
    <p:extLst>
      <p:ext uri="{BB962C8B-B14F-4D97-AF65-F5344CB8AC3E}">
        <p14:creationId xmlns:p14="http://schemas.microsoft.com/office/powerpoint/2010/main" val="373670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A7694BDB-530F-4364-A4B7-5A1182A1D62D}" type="slidenum">
              <a:rPr lang="en-US" altLang="ja-JP"/>
              <a:pPr>
                <a:defRPr/>
              </a:pPr>
              <a:t>‹#›</a:t>
            </a:fld>
            <a:endParaRPr lang="en-US" altLang="ja-JP"/>
          </a:p>
        </p:txBody>
      </p:sp>
    </p:spTree>
    <p:extLst>
      <p:ext uri="{BB962C8B-B14F-4D97-AF65-F5344CB8AC3E}">
        <p14:creationId xmlns:p14="http://schemas.microsoft.com/office/powerpoint/2010/main" val="254046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964DE403-68E0-47EB-9A36-3C247B164772}" type="slidenum">
              <a:rPr lang="en-US" altLang="ja-JP"/>
              <a:pPr>
                <a:defRPr/>
              </a:pPr>
              <a:t>‹#›</a:t>
            </a:fld>
            <a:endParaRPr lang="en-US" altLang="ja-JP"/>
          </a:p>
        </p:txBody>
      </p:sp>
    </p:spTree>
    <p:extLst>
      <p:ext uri="{BB962C8B-B14F-4D97-AF65-F5344CB8AC3E}">
        <p14:creationId xmlns:p14="http://schemas.microsoft.com/office/powerpoint/2010/main" val="2096606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DB541BEC-AD9E-4104-AF2B-4C626651FF89}" type="slidenum">
              <a:rPr lang="en-US" altLang="ja-JP"/>
              <a:pPr>
                <a:defRPr/>
              </a:pPr>
              <a:t>‹#›</a:t>
            </a:fld>
            <a:endParaRPr lang="en-US" altLang="ja-JP"/>
          </a:p>
        </p:txBody>
      </p:sp>
    </p:spTree>
    <p:extLst>
      <p:ext uri="{BB962C8B-B14F-4D97-AF65-F5344CB8AC3E}">
        <p14:creationId xmlns:p14="http://schemas.microsoft.com/office/powerpoint/2010/main" val="364156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06FFE511-5094-4685-A035-FB392A6605D8}" type="slidenum">
              <a:rPr lang="en-US" altLang="ja-JP"/>
              <a:pPr>
                <a:defRPr/>
              </a:pPr>
              <a:t>‹#›</a:t>
            </a:fld>
            <a:endParaRPr lang="en-US" altLang="ja-JP"/>
          </a:p>
        </p:txBody>
      </p:sp>
    </p:spTree>
    <p:extLst>
      <p:ext uri="{BB962C8B-B14F-4D97-AF65-F5344CB8AC3E}">
        <p14:creationId xmlns:p14="http://schemas.microsoft.com/office/powerpoint/2010/main" val="28809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DE9C2EA1-6911-4BAC-954D-0A2DD024DDCF}" type="slidenum">
              <a:rPr lang="en-US" altLang="ja-JP"/>
              <a:pPr>
                <a:defRPr/>
              </a:pPr>
              <a:t>‹#›</a:t>
            </a:fld>
            <a:endParaRPr lang="en-US" altLang="ja-JP"/>
          </a:p>
        </p:txBody>
      </p:sp>
    </p:spTree>
    <p:extLst>
      <p:ext uri="{BB962C8B-B14F-4D97-AF65-F5344CB8AC3E}">
        <p14:creationId xmlns:p14="http://schemas.microsoft.com/office/powerpoint/2010/main" val="3116665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460176D3-1CBA-4E5C-8891-6A87D7C30D42}" type="slidenum">
              <a:rPr lang="en-US" altLang="ja-JP"/>
              <a:pPr>
                <a:defRPr/>
              </a:pPr>
              <a:t>‹#›</a:t>
            </a:fld>
            <a:endParaRPr lang="en-US" altLang="ja-JP"/>
          </a:p>
        </p:txBody>
      </p:sp>
    </p:spTree>
    <p:extLst>
      <p:ext uri="{BB962C8B-B14F-4D97-AF65-F5344CB8AC3E}">
        <p14:creationId xmlns:p14="http://schemas.microsoft.com/office/powerpoint/2010/main" val="1151891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a:t>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0A3F5529-272E-4A2C-90D7-160EE3AC1005}" type="slidenum">
              <a:rPr lang="en-US" altLang="ja-JP"/>
              <a:pPr>
                <a:defRPr/>
              </a:pPr>
              <a:t>‹#›</a:t>
            </a:fld>
            <a:endParaRPr lang="en-US" altLang="ja-JP"/>
          </a:p>
        </p:txBody>
      </p:sp>
    </p:spTree>
    <p:extLst>
      <p:ext uri="{BB962C8B-B14F-4D97-AF65-F5344CB8AC3E}">
        <p14:creationId xmlns:p14="http://schemas.microsoft.com/office/powerpoint/2010/main" val="4142627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7010400" y="6237288"/>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ＭＳ Ｐゴシック" pitchFamily="50" charset="-128"/>
              </a:defRPr>
            </a:lvl1pPr>
          </a:lstStyle>
          <a:p>
            <a:pPr>
              <a:defRPr/>
            </a:pPr>
            <a:fld id="{FFDCE21E-3BF4-4A13-BE4A-B95BE9787BE2}" type="slidenum">
              <a:rPr lang="en-US" altLang="ja-JP"/>
              <a:pPr>
                <a:defRPr/>
              </a:pPr>
              <a:t>‹#›</a:t>
            </a:fld>
            <a:endParaRPr lang="en-US" altLang="ja-JP" dirty="0"/>
          </a:p>
        </p:txBody>
      </p:sp>
      <p:grpSp>
        <p:nvGrpSpPr>
          <p:cNvPr id="2" name="Group 18"/>
          <p:cNvGrpSpPr>
            <a:grpSpLocks/>
          </p:cNvGrpSpPr>
          <p:nvPr userDrawn="1"/>
        </p:nvGrpSpPr>
        <p:grpSpPr bwMode="auto">
          <a:xfrm>
            <a:off x="0" y="-1"/>
            <a:ext cx="9144000" cy="748453"/>
            <a:chOff x="0" y="0"/>
            <a:chExt cx="5760" cy="344"/>
          </a:xfrm>
        </p:grpSpPr>
        <p:pic>
          <p:nvPicPr>
            <p:cNvPr id="1034" name="Picture 9" descr="mlit_top"/>
            <p:cNvPicPr>
              <a:picLocks noChangeAspect="1" noChangeArrowheads="1"/>
            </p:cNvPicPr>
            <p:nvPr userDrawn="1"/>
          </p:nvPicPr>
          <p:blipFill>
            <a:blip r:embed="rId13">
              <a:extLst>
                <a:ext uri="{28A0092B-C50C-407E-A947-70E740481C1C}">
                  <a14:useLocalDpi xmlns:a14="http://schemas.microsoft.com/office/drawing/2010/main" val="0"/>
                </a:ext>
              </a:extLst>
            </a:blip>
            <a:srcRect t="26801" b="65286"/>
            <a:stretch>
              <a:fillRect/>
            </a:stretch>
          </p:blipFill>
          <p:spPr bwMode="auto">
            <a:xfrm>
              <a:off x="0" y="300"/>
              <a:ext cx="5760" cy="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5" name="Group 17"/>
            <p:cNvGrpSpPr>
              <a:grpSpLocks/>
            </p:cNvGrpSpPr>
            <p:nvPr userDrawn="1"/>
          </p:nvGrpSpPr>
          <p:grpSpPr bwMode="auto">
            <a:xfrm>
              <a:off x="0" y="0"/>
              <a:ext cx="5760" cy="318"/>
              <a:chOff x="0" y="0"/>
              <a:chExt cx="5760" cy="318"/>
            </a:xfrm>
          </p:grpSpPr>
          <p:pic>
            <p:nvPicPr>
              <p:cNvPr id="1036" name="Picture 11" descr="mlit_top"/>
              <p:cNvPicPr>
                <a:picLocks noChangeAspect="1" noChangeArrowheads="1"/>
              </p:cNvPicPr>
              <p:nvPr userDrawn="1"/>
            </p:nvPicPr>
            <p:blipFill>
              <a:blip r:embed="rId14">
                <a:extLst>
                  <a:ext uri="{28A0092B-C50C-407E-A947-70E740481C1C}">
                    <a14:useLocalDpi xmlns:a14="http://schemas.microsoft.com/office/drawing/2010/main" val="0"/>
                  </a:ext>
                </a:extLst>
              </a:blip>
              <a:srcRect r="66945" b="42805"/>
              <a:stretch>
                <a:fillRect/>
              </a:stretch>
            </p:blipFill>
            <p:spPr bwMode="auto">
              <a:xfrm>
                <a:off x="3856" y="0"/>
                <a:ext cx="1904"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6"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50000" b="42805"/>
              <a:stretch>
                <a:fillRect/>
              </a:stretch>
            </p:blipFill>
            <p:spPr bwMode="auto">
              <a:xfrm>
                <a:off x="1043" y="0"/>
                <a:ext cx="2880"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8" name="Picture 10" descr="mlit_top"/>
              <p:cNvPicPr>
                <a:picLocks noChangeAspect="1" noChangeArrowheads="1"/>
              </p:cNvPicPr>
              <p:nvPr userDrawn="1"/>
            </p:nvPicPr>
            <p:blipFill>
              <a:blip r:embed="rId15">
                <a:extLst>
                  <a:ext uri="{28A0092B-C50C-407E-A947-70E740481C1C}">
                    <a14:useLocalDpi xmlns:a14="http://schemas.microsoft.com/office/drawing/2010/main" val="0"/>
                  </a:ext>
                </a:extLst>
              </a:blip>
              <a:srcRect l="68906" b="42805"/>
              <a:stretch>
                <a:fillRect/>
              </a:stretch>
            </p:blipFill>
            <p:spPr bwMode="auto">
              <a:xfrm>
                <a:off x="0" y="0"/>
                <a:ext cx="1791"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31" name="Rectangle 2"/>
          <p:cNvSpPr>
            <a:spLocks noGrp="1" noChangeArrowheads="1"/>
          </p:cNvSpPr>
          <p:nvPr>
            <p:ph type="title"/>
          </p:nvPr>
        </p:nvSpPr>
        <p:spPr bwMode="auto">
          <a:xfrm>
            <a:off x="0" y="0"/>
            <a:ext cx="774035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pic>
        <p:nvPicPr>
          <p:cNvPr id="1032" name="Picture 14"/>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t="3670"/>
          <a:stretch>
            <a:fillRect/>
          </a:stretch>
        </p:blipFill>
        <p:spPr bwMode="auto">
          <a:xfrm>
            <a:off x="7593013" y="0"/>
            <a:ext cx="155098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9"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rtl="0" eaLnBrk="1" fontAlgn="base" hangingPunct="1">
        <a:spcBef>
          <a:spcPct val="0"/>
        </a:spcBef>
        <a:spcAft>
          <a:spcPct val="0"/>
        </a:spcAft>
        <a:defRPr kumimoji="1" sz="2800">
          <a:solidFill>
            <a:srgbClr val="4087C8"/>
          </a:solidFill>
          <a:latin typeface="+mj-lt"/>
          <a:ea typeface="+mj-ea"/>
          <a:cs typeface="+mj-cs"/>
        </a:defRPr>
      </a:lvl1pPr>
      <a:lvl2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2800">
          <a:solidFill>
            <a:srgbClr val="4087C8"/>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asic@jasic.org" TargetMode="Externa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mailto:watanabe@jasic.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p:nvPr/>
        </p:nvPicPr>
        <p:blipFill>
          <a:blip r:embed="rId2"/>
          <a:stretch>
            <a:fillRect/>
          </a:stretch>
        </p:blipFill>
        <p:spPr>
          <a:xfrm>
            <a:off x="5633392" y="1171549"/>
            <a:ext cx="3434269" cy="1794122"/>
          </a:xfrm>
          <a:prstGeom prst="rect">
            <a:avLst/>
          </a:prstGeom>
        </p:spPr>
      </p:pic>
      <p:sp>
        <p:nvSpPr>
          <p:cNvPr id="4098" name="Rectangle 2"/>
          <p:cNvSpPr>
            <a:spLocks noGrp="1" noChangeArrowheads="1"/>
          </p:cNvSpPr>
          <p:nvPr>
            <p:ph type="title"/>
          </p:nvPr>
        </p:nvSpPr>
        <p:spPr>
          <a:xfrm>
            <a:off x="1251452" y="58034"/>
            <a:ext cx="7740352" cy="476250"/>
          </a:xfrm>
        </p:spPr>
        <p:txBody>
          <a:bodyPr/>
          <a:lstStyle/>
          <a:p>
            <a:pPr eaLnBrk="1" hangingPunct="1"/>
            <a:r>
              <a:rPr lang="en-US" altLang="ja-JP" sz="2000" b="1" dirty="0">
                <a:latin typeface="+mn-lt"/>
              </a:rPr>
              <a:t>Use of a Bed in Trucks While Running</a:t>
            </a:r>
            <a:endParaRPr lang="ja-JP" altLang="en-US" sz="2000" b="1" dirty="0">
              <a:latin typeface="+mn-lt"/>
            </a:endParaRPr>
          </a:p>
        </p:txBody>
      </p:sp>
      <p:sp>
        <p:nvSpPr>
          <p:cNvPr id="33" name="テキスト ボックス 32"/>
          <p:cNvSpPr txBox="1"/>
          <p:nvPr/>
        </p:nvSpPr>
        <p:spPr>
          <a:xfrm>
            <a:off x="51872" y="836712"/>
            <a:ext cx="5570157" cy="2970044"/>
          </a:xfrm>
          <a:prstGeom prst="rect">
            <a:avLst/>
          </a:prstGeom>
          <a:noFill/>
        </p:spPr>
        <p:txBody>
          <a:bodyPr wrap="square" rtlCol="0">
            <a:spAutoFit/>
          </a:bodyPr>
          <a:lstStyle/>
          <a:p>
            <a:pPr marL="90488" indent="-90488" defTabSz="179388"/>
            <a:r>
              <a:rPr kumimoji="1" lang="en-US" altLang="ja-JP" sz="1100" b="1" dirty="0"/>
              <a:t>- Japanese heavy-duty trucks have a sleeping berth in the cabin. This is originally designed for the driver to take a nap at truck stops  or parking lots at their destinations.</a:t>
            </a:r>
          </a:p>
          <a:p>
            <a:endParaRPr kumimoji="1" lang="ja-JP" altLang="en-US" sz="1100" b="1" dirty="0"/>
          </a:p>
          <a:p>
            <a:pPr marL="90488" indent="-90488"/>
            <a:r>
              <a:rPr kumimoji="1" lang="en-US" altLang="ja-JP" sz="1100" b="1" dirty="0"/>
              <a:t>- Recently in Japan, the reduction of working hours of truck drivers has become an issue, and there has been discussion for improving their working environment by requiring trucking operators to, if it is a long-distance ride, assign two co-drivers so that they can take turns to take a nap or break in a bed while the other is at the wheel, thereby helping to reduce their burden on the road.</a:t>
            </a:r>
          </a:p>
          <a:p>
            <a:endParaRPr kumimoji="1" lang="en-US" altLang="ja-JP" sz="1100" b="1" dirty="0"/>
          </a:p>
          <a:p>
            <a:pPr marL="90488" indent="-90488"/>
            <a:r>
              <a:rPr lang="en-US" altLang="ja-JP" sz="1100" b="1" dirty="0"/>
              <a:t>- There has been, however, no safety regulations in Japan for a sleeping berth in the cabin used while running, so we would like to listen to your comments on the matter to learn what it is like in other countries, as a basis for our study and discussion about the requirements in Japan for such a bed used while running. We would also like to consider the development of </a:t>
            </a:r>
            <a:r>
              <a:rPr lang="en-US" altLang="ja-JP" sz="1100" b="1"/>
              <a:t>international standards </a:t>
            </a:r>
            <a:r>
              <a:rPr lang="en-US" altLang="ja-JP" sz="1100" b="1" dirty="0"/>
              <a:t>and would like to hear opinions from other countries.</a:t>
            </a:r>
          </a:p>
        </p:txBody>
      </p:sp>
      <p:sp>
        <p:nvSpPr>
          <p:cNvPr id="34" name="テキスト ボックス 33"/>
          <p:cNvSpPr txBox="1"/>
          <p:nvPr/>
        </p:nvSpPr>
        <p:spPr>
          <a:xfrm>
            <a:off x="48347" y="3868593"/>
            <a:ext cx="8943457" cy="2800767"/>
          </a:xfrm>
          <a:prstGeom prst="rect">
            <a:avLst/>
          </a:prstGeom>
          <a:noFill/>
        </p:spPr>
        <p:txBody>
          <a:bodyPr wrap="square" rtlCol="0">
            <a:spAutoFit/>
          </a:bodyPr>
          <a:lstStyle/>
          <a:p>
            <a:pPr marL="182563" indent="-182563"/>
            <a:r>
              <a:rPr kumimoji="1" lang="en-US" altLang="ja-JP" sz="1100" b="1" dirty="0"/>
              <a:t>Specifically, we would like you to answer the questions such as:</a:t>
            </a:r>
          </a:p>
          <a:p>
            <a:pPr marL="182563" indent="-182563"/>
            <a:r>
              <a:rPr lang="en-US" altLang="ja-JP" sz="1100" b="1" dirty="0"/>
              <a:t>(</a:t>
            </a:r>
            <a:r>
              <a:rPr lang="en-US" altLang="ja-JP" sz="1100" b="1" dirty="0" err="1"/>
              <a:t>i</a:t>
            </a:r>
            <a:r>
              <a:rPr lang="en-US" altLang="ja-JP" sz="1100" b="1" dirty="0"/>
              <a:t>) Do you allow a co-driver to use a bed in the cabin while running? Or is it forbidden? If so, please specify the law or regulation the ban is based on.</a:t>
            </a:r>
          </a:p>
          <a:p>
            <a:pPr marL="182563" indent="-182563"/>
            <a:r>
              <a:rPr lang="en-US" altLang="ja-JP" sz="1100" b="1" dirty="0"/>
              <a:t>(ii) Do you have any safety regulation for a bed in trucks used while running? If so, please specify the name. If not, do you think it appropriate to establish a safety regulation for a bed in truck cabs used while running?</a:t>
            </a:r>
          </a:p>
          <a:p>
            <a:pPr marL="182563" indent="-182563"/>
            <a:r>
              <a:rPr lang="en-US" altLang="ja-JP" sz="1100" b="1" dirty="0"/>
              <a:t>(iii) Do you have any accident statistics on deaths or injuries of users of beds in trucks while running? </a:t>
            </a:r>
            <a:br>
              <a:rPr lang="en-US" altLang="ja-JP" sz="1100" b="1" dirty="0"/>
            </a:br>
            <a:r>
              <a:rPr lang="en-US" altLang="ja-JP" sz="1100" b="1" dirty="0"/>
              <a:t>If so, we would appreciate it if you could share them with us.</a:t>
            </a:r>
            <a:endParaRPr lang="en-US" altLang="ja-JP" sz="1100" b="1" dirty="0">
              <a:solidFill>
                <a:srgbClr val="FF0000"/>
              </a:solidFill>
            </a:endParaRPr>
          </a:p>
          <a:p>
            <a:pPr marL="182563" indent="-182563"/>
            <a:r>
              <a:rPr lang="en-US" altLang="ja-JP" sz="1100" b="1" dirty="0"/>
              <a:t>(iv) A special case in Japan is horseboxes, as one shown at right, that carry racehorses, </a:t>
            </a:r>
            <a:br>
              <a:rPr lang="en-US" altLang="ja-JP" sz="1100" b="1" dirty="0"/>
            </a:br>
            <a:r>
              <a:rPr lang="en-US" altLang="ja-JP" sz="1100" b="1" dirty="0"/>
              <a:t>of which handling takes great care. These horseboxes have a sleeping berth in the cab to be used </a:t>
            </a:r>
            <a:br>
              <a:rPr lang="en-US" altLang="ja-JP" sz="1100" b="1" dirty="0"/>
            </a:br>
            <a:r>
              <a:rPr lang="en-US" altLang="ja-JP" sz="1100" b="1" dirty="0"/>
              <a:t>by a co-driver while running, considering that these boxes need to be driven over </a:t>
            </a:r>
            <a:br>
              <a:rPr lang="en-US" altLang="ja-JP" sz="1100" b="1" dirty="0"/>
            </a:br>
            <a:r>
              <a:rPr lang="en-US" altLang="ja-JP" sz="1100" b="1" dirty="0"/>
              <a:t>long distances without stops. </a:t>
            </a:r>
          </a:p>
          <a:p>
            <a:pPr marL="182563" indent="-182563"/>
            <a:r>
              <a:rPr lang="en-US" altLang="ja-JP" sz="1100" b="1" dirty="0"/>
              <a:t>	Please let us know if there are any special cases like this.</a:t>
            </a:r>
          </a:p>
          <a:p>
            <a:pPr marL="182563" indent="-182563"/>
            <a:endParaRPr lang="en-US" altLang="ja-JP" sz="1100" b="1" dirty="0"/>
          </a:p>
          <a:p>
            <a:pPr marL="271463" indent="-271463"/>
            <a:r>
              <a:rPr lang="ja-JP" altLang="en-US" sz="1100" b="1" dirty="0"/>
              <a:t>　</a:t>
            </a:r>
            <a:r>
              <a:rPr lang="en-US" altLang="ja-JP" sz="1100" b="1" dirty="0"/>
              <a:t>&gt;&gt; If you have any information or data on the matter, please let JASIC know </a:t>
            </a:r>
            <a:br>
              <a:rPr lang="en-US" altLang="ja-JP" sz="1100" b="1" dirty="0"/>
            </a:br>
            <a:r>
              <a:rPr lang="en-US" altLang="ja-JP" sz="1100" b="1" dirty="0"/>
              <a:t>from its website: </a:t>
            </a:r>
            <a:r>
              <a:rPr lang="en-US" altLang="ja-JP" sz="1100" b="1" dirty="0">
                <a:hlinkClick r:id="rId3"/>
              </a:rPr>
              <a:t>jasic@jasic.org</a:t>
            </a:r>
            <a:r>
              <a:rPr lang="en-US" altLang="ja-JP" sz="1100" b="1" dirty="0"/>
              <a:t>,</a:t>
            </a:r>
            <a:r>
              <a:rPr lang="ja-JP" altLang="en-US" sz="1100" b="1" dirty="0"/>
              <a:t> </a:t>
            </a:r>
            <a:r>
              <a:rPr lang="en-US" altLang="ja-JP" sz="1100" b="1" dirty="0">
                <a:hlinkClick r:id="rId4"/>
              </a:rPr>
              <a:t>watanabe@jasic.org</a:t>
            </a:r>
            <a:endParaRPr lang="en-US" altLang="ja-JP" sz="1100" b="1" dirty="0"/>
          </a:p>
          <a:p>
            <a:endParaRPr lang="en-US" altLang="ja-JP" sz="1100" b="1" dirty="0"/>
          </a:p>
        </p:txBody>
      </p:sp>
      <p:grpSp>
        <p:nvGrpSpPr>
          <p:cNvPr id="3" name="グループ化 2"/>
          <p:cNvGrpSpPr/>
          <p:nvPr/>
        </p:nvGrpSpPr>
        <p:grpSpPr>
          <a:xfrm>
            <a:off x="6324118" y="2351881"/>
            <a:ext cx="2807433" cy="1477813"/>
            <a:chOff x="4446020" y="2638830"/>
            <a:chExt cx="1713983" cy="880685"/>
          </a:xfrm>
        </p:grpSpPr>
        <p:sp>
          <p:nvSpPr>
            <p:cNvPr id="29" name="楕円 28"/>
            <p:cNvSpPr/>
            <p:nvPr/>
          </p:nvSpPr>
          <p:spPr>
            <a:xfrm rot="1194210">
              <a:off x="5147065" y="2638830"/>
              <a:ext cx="1012938" cy="130345"/>
            </a:xfrm>
            <a:prstGeom prst="ellipse">
              <a:avLst/>
            </a:prstGeom>
            <a:no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4515155" y="2949081"/>
              <a:ext cx="809005" cy="155903"/>
            </a:xfrm>
            <a:prstGeom prst="rect">
              <a:avLst/>
            </a:prstGeom>
            <a:solidFill>
              <a:schemeClr val="bg1"/>
            </a:solidFill>
            <a:ln>
              <a:solidFill>
                <a:srgbClr val="FF0000"/>
              </a:solidFill>
            </a:ln>
          </p:spPr>
          <p:txBody>
            <a:bodyPr wrap="square" rtlCol="0">
              <a:spAutoFit/>
            </a:bodyPr>
            <a:lstStyle/>
            <a:p>
              <a:pPr algn="ctr"/>
              <a:r>
                <a:rPr kumimoji="1" lang="en-US" altLang="ja-JP" sz="1100" b="1" dirty="0"/>
                <a:t>Sleeping berth </a:t>
              </a:r>
              <a:endParaRPr kumimoji="1" lang="ja-JP" altLang="en-US" sz="1100" b="1" dirty="0"/>
            </a:p>
          </p:txBody>
        </p:sp>
        <p:sp>
          <p:nvSpPr>
            <p:cNvPr id="17" name="テキスト ボックス 16"/>
            <p:cNvSpPr txBox="1"/>
            <p:nvPr/>
          </p:nvSpPr>
          <p:spPr>
            <a:xfrm>
              <a:off x="4446020" y="3244391"/>
              <a:ext cx="1404156" cy="275124"/>
            </a:xfrm>
            <a:prstGeom prst="rect">
              <a:avLst/>
            </a:prstGeom>
            <a:solidFill>
              <a:schemeClr val="bg2"/>
            </a:solidFill>
          </p:spPr>
          <p:txBody>
            <a:bodyPr wrap="square" rtlCol="0">
              <a:spAutoFit/>
            </a:bodyPr>
            <a:lstStyle/>
            <a:p>
              <a:pPr algn="ctr"/>
              <a:r>
                <a:rPr kumimoji="1" lang="en-US" altLang="ja-JP" sz="1200" b="1" dirty="0">
                  <a:solidFill>
                    <a:schemeClr val="bg1"/>
                  </a:solidFill>
                </a:rPr>
                <a:t>Example of a trucker’s sleeping berth</a:t>
              </a:r>
              <a:endParaRPr kumimoji="1" lang="ja-JP" altLang="en-US" sz="1200" b="1" dirty="0">
                <a:solidFill>
                  <a:schemeClr val="bg1"/>
                </a:solidFill>
              </a:endParaRPr>
            </a:p>
          </p:txBody>
        </p:sp>
        <p:cxnSp>
          <p:nvCxnSpPr>
            <p:cNvPr id="20" name="直線矢印コネクタ 19"/>
            <p:cNvCxnSpPr/>
            <p:nvPr/>
          </p:nvCxnSpPr>
          <p:spPr>
            <a:xfrm flipV="1">
              <a:off x="5170713" y="2698143"/>
              <a:ext cx="256144" cy="2586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グループ化 3">
            <a:extLst>
              <a:ext uri="{FF2B5EF4-FFF2-40B4-BE49-F238E27FC236}">
                <a16:creationId xmlns:a16="http://schemas.microsoft.com/office/drawing/2014/main" id="{D8FD1393-5645-A0F2-71C9-8FD8EBAACD9A}"/>
              </a:ext>
            </a:extLst>
          </p:cNvPr>
          <p:cNvGrpSpPr/>
          <p:nvPr/>
        </p:nvGrpSpPr>
        <p:grpSpPr>
          <a:xfrm>
            <a:off x="6516208" y="4869159"/>
            <a:ext cx="2592294" cy="1899114"/>
            <a:chOff x="6401918" y="3334899"/>
            <a:chExt cx="2697133" cy="1918793"/>
          </a:xfrm>
        </p:grpSpPr>
        <p:sp>
          <p:nvSpPr>
            <p:cNvPr id="5" name="テキスト ボックス 4">
              <a:extLst>
                <a:ext uri="{FF2B5EF4-FFF2-40B4-BE49-F238E27FC236}">
                  <a16:creationId xmlns:a16="http://schemas.microsoft.com/office/drawing/2014/main" id="{B0C563D2-70AC-6D93-E9CF-7FA3A0872C47}"/>
                </a:ext>
              </a:extLst>
            </p:cNvPr>
            <p:cNvSpPr txBox="1"/>
            <p:nvPr/>
          </p:nvSpPr>
          <p:spPr>
            <a:xfrm>
              <a:off x="6597139" y="4992570"/>
              <a:ext cx="2501912" cy="261122"/>
            </a:xfrm>
            <a:prstGeom prst="rect">
              <a:avLst/>
            </a:prstGeom>
            <a:solidFill>
              <a:schemeClr val="bg2"/>
            </a:solidFill>
          </p:spPr>
          <p:txBody>
            <a:bodyPr wrap="square" rtlCol="0">
              <a:spAutoFit/>
            </a:bodyPr>
            <a:lstStyle/>
            <a:p>
              <a:pPr algn="ctr"/>
              <a:r>
                <a:rPr kumimoji="1" lang="en-US" altLang="ja-JP" sz="1000" b="1" dirty="0">
                  <a:solidFill>
                    <a:schemeClr val="bg1"/>
                  </a:solidFill>
                </a:rPr>
                <a:t>Examples of a special sleeping berth</a:t>
              </a:r>
              <a:endParaRPr kumimoji="1" lang="ja-JP" altLang="en-US" sz="1000" b="1" dirty="0">
                <a:solidFill>
                  <a:schemeClr val="bg1"/>
                </a:solidFill>
              </a:endParaRPr>
            </a:p>
          </p:txBody>
        </p:sp>
        <p:pic>
          <p:nvPicPr>
            <p:cNvPr id="8" name="図 7">
              <a:extLst>
                <a:ext uri="{FF2B5EF4-FFF2-40B4-BE49-F238E27FC236}">
                  <a16:creationId xmlns:a16="http://schemas.microsoft.com/office/drawing/2014/main" id="{D4496608-FEB2-BB71-7D2E-80E832A99273}"/>
                </a:ext>
              </a:extLst>
            </p:cNvPr>
            <p:cNvPicPr>
              <a:picLocks noChangeAspect="1"/>
            </p:cNvPicPr>
            <p:nvPr/>
          </p:nvPicPr>
          <p:blipFill>
            <a:blip r:embed="rId5"/>
            <a:stretch>
              <a:fillRect/>
            </a:stretch>
          </p:blipFill>
          <p:spPr>
            <a:xfrm>
              <a:off x="6401918" y="3989285"/>
              <a:ext cx="1471686" cy="970517"/>
            </a:xfrm>
            <a:prstGeom prst="rect">
              <a:avLst/>
            </a:prstGeom>
          </p:spPr>
        </p:pic>
        <p:sp>
          <p:nvSpPr>
            <p:cNvPr id="9" name="正方形/長方形 8">
              <a:extLst>
                <a:ext uri="{FF2B5EF4-FFF2-40B4-BE49-F238E27FC236}">
                  <a16:creationId xmlns:a16="http://schemas.microsoft.com/office/drawing/2014/main" id="{A067483A-BE74-792D-DDDC-6C68B1DB5EB4}"/>
                </a:ext>
              </a:extLst>
            </p:cNvPr>
            <p:cNvSpPr/>
            <p:nvPr/>
          </p:nvSpPr>
          <p:spPr>
            <a:xfrm>
              <a:off x="7018126" y="4143649"/>
              <a:ext cx="418956" cy="342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AED4573B-9084-F601-C26E-D6D836E3ACEE}"/>
                </a:ext>
              </a:extLst>
            </p:cNvPr>
            <p:cNvCxnSpPr/>
            <p:nvPr/>
          </p:nvCxnSpPr>
          <p:spPr>
            <a:xfrm flipV="1">
              <a:off x="7018126" y="3334899"/>
              <a:ext cx="626452" cy="80875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74DC554C-C6DF-8476-20D1-15CBEC89CDCF}"/>
                </a:ext>
              </a:extLst>
            </p:cNvPr>
            <p:cNvCxnSpPr/>
            <p:nvPr/>
          </p:nvCxnSpPr>
          <p:spPr>
            <a:xfrm flipV="1">
              <a:off x="7437082" y="4396170"/>
              <a:ext cx="1619476" cy="849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A1C39F26-C760-B27D-5C23-8EFB3B0712C3}"/>
                </a:ext>
              </a:extLst>
            </p:cNvPr>
            <p:cNvPicPr>
              <a:picLocks noChangeAspect="1"/>
            </p:cNvPicPr>
            <p:nvPr/>
          </p:nvPicPr>
          <p:blipFill>
            <a:blip r:embed="rId6"/>
            <a:stretch>
              <a:fillRect/>
            </a:stretch>
          </p:blipFill>
          <p:spPr>
            <a:xfrm>
              <a:off x="7644578" y="3348677"/>
              <a:ext cx="1411980" cy="1052097"/>
            </a:xfrm>
            <a:prstGeom prst="rect">
              <a:avLst/>
            </a:prstGeom>
            <a:ln w="28575">
              <a:solidFill>
                <a:schemeClr val="tx1"/>
              </a:solidFill>
            </a:ln>
          </p:spPr>
        </p:pic>
      </p:grpSp>
      <p:sp>
        <p:nvSpPr>
          <p:cNvPr id="7" name="テキスト ボックス 6">
            <a:extLst>
              <a:ext uri="{FF2B5EF4-FFF2-40B4-BE49-F238E27FC236}">
                <a16:creationId xmlns:a16="http://schemas.microsoft.com/office/drawing/2014/main" id="{CD3A3495-CE1C-E959-C970-566E69D728B7}"/>
              </a:ext>
            </a:extLst>
          </p:cNvPr>
          <p:cNvSpPr txBox="1"/>
          <p:nvPr/>
        </p:nvSpPr>
        <p:spPr>
          <a:xfrm>
            <a:off x="0" y="22298"/>
            <a:ext cx="1907704" cy="246221"/>
          </a:xfrm>
          <a:prstGeom prst="rect">
            <a:avLst/>
          </a:prstGeom>
          <a:noFill/>
        </p:spPr>
        <p:txBody>
          <a:bodyPr wrap="square" rtlCol="0">
            <a:spAutoFit/>
          </a:bodyPr>
          <a:lstStyle/>
          <a:p>
            <a:r>
              <a:rPr kumimoji="1" lang="en-US" altLang="ja-JP" sz="1000"/>
              <a:t>Submitted by Japan</a:t>
            </a:r>
            <a:endParaRPr kumimoji="1" lang="ja-JP" altLang="en-US" sz="1000" dirty="0"/>
          </a:p>
        </p:txBody>
      </p:sp>
      <p:sp>
        <p:nvSpPr>
          <p:cNvPr id="13" name="テキスト ボックス 12">
            <a:extLst>
              <a:ext uri="{FF2B5EF4-FFF2-40B4-BE49-F238E27FC236}">
                <a16:creationId xmlns:a16="http://schemas.microsoft.com/office/drawing/2014/main" id="{5089EF16-0938-EE4E-6E35-3DE0A81DCAC2}"/>
              </a:ext>
            </a:extLst>
          </p:cNvPr>
          <p:cNvSpPr txBox="1"/>
          <p:nvPr/>
        </p:nvSpPr>
        <p:spPr>
          <a:xfrm>
            <a:off x="7309807" y="250801"/>
            <a:ext cx="2152722" cy="507831"/>
          </a:xfrm>
          <a:prstGeom prst="rect">
            <a:avLst/>
          </a:prstGeom>
          <a:noFill/>
        </p:spPr>
        <p:txBody>
          <a:bodyPr wrap="square" rtlCol="0">
            <a:spAutoFit/>
          </a:bodyPr>
          <a:lstStyle/>
          <a:p>
            <a:r>
              <a:rPr lang="en-US" altLang="ja-JP" sz="900" dirty="0"/>
              <a:t>Informal document GRSP-74-18</a:t>
            </a:r>
          </a:p>
          <a:p>
            <a:r>
              <a:rPr lang="en-US" altLang="ja-JP" sz="900" dirty="0"/>
              <a:t>(74th GRSP, 04 - 08 December,</a:t>
            </a:r>
          </a:p>
          <a:p>
            <a:r>
              <a:rPr lang="en-US" altLang="ja-JP" sz="900" dirty="0"/>
              <a:t>agenda item </a:t>
            </a:r>
            <a:r>
              <a:rPr lang="en-US" altLang="ja-JP" sz="900"/>
              <a:t>23 (a)</a:t>
            </a:r>
            <a:endParaRPr kumimoji="1" lang="ja-JP" altLang="en-US" sz="900" dirty="0"/>
          </a:p>
        </p:txBody>
      </p:sp>
    </p:spTree>
    <p:extLst>
      <p:ext uri="{BB962C8B-B14F-4D97-AF65-F5344CB8AC3E}">
        <p14:creationId xmlns:p14="http://schemas.microsoft.com/office/powerpoint/2010/main" val="2550239847"/>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HGP創英角ｺﾞｼｯｸUB"/>
        <a:ea typeface="HGP創英角ｺﾞｼｯｸUB"/>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プレゼンテーションタイトル.pptx" id="{E7498F8A-E358-466F-AF97-A85145EC8708}" vid="{1396C27A-9803-4462-9F31-16E49278FC2D}"/>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B8422D08C252547BB1CFA7F78E2CB83" ma:contentTypeVersion="18" ma:contentTypeDescription="Create a new document." ma:contentTypeScope="" ma:versionID="e62f3c52afbfb087cbf0486b24bccade">
  <xsd:schema xmlns:xsd="http://www.w3.org/2001/XMLSchema" xmlns:xs="http://www.w3.org/2001/XMLSchema" xmlns:p="http://schemas.microsoft.com/office/2006/metadata/properties" xmlns:ns2="4b4a1c0d-4a69-4996-a84a-fc699b9f49de" xmlns:ns3="acccb6d4-dbe5-46d2-b4d3-5733603d8cc6" xmlns:ns4="985ec44e-1bab-4c0b-9df0-6ba128686fc9" targetNamespace="http://schemas.microsoft.com/office/2006/metadata/properties" ma:root="true" ma:fieldsID="0897c4342d1b21160e8184e77b1557a4" ns2:_="" ns3:_="" ns4:_="">
    <xsd:import namespace="4b4a1c0d-4a69-4996-a84a-fc699b9f49de"/>
    <xsd:import namespace="acccb6d4-dbe5-46d2-b4d3-5733603d8cc6"/>
    <xsd:import namespace="985ec44e-1bab-4c0b-9df0-6ba128686f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4a1c0d-4a69-4996-a84a-fc699b9f49d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ccb6d4-dbe5-46d2-b4d3-5733603d8cc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85ec44e-1bab-4c0b-9df0-6ba128686fc9"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02cb41a6-c265-4598-b948-df01c7e084ec}" ma:internalName="TaxCatchAll" ma:showField="CatchAllData" ma:web="4b4a1c0d-4a69-4996-a84a-fc699b9f49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cccb6d4-dbe5-46d2-b4d3-5733603d8cc6">
      <Terms xmlns="http://schemas.microsoft.com/office/infopath/2007/PartnerControls"/>
    </lcf76f155ced4ddcb4097134ff3c332f>
    <TaxCatchAll xmlns="985ec44e-1bab-4c0b-9df0-6ba128686fc9" xsi:nil="true"/>
  </documentManagement>
</p:properties>
</file>

<file path=customXml/itemProps1.xml><?xml version="1.0" encoding="utf-8"?>
<ds:datastoreItem xmlns:ds="http://schemas.openxmlformats.org/officeDocument/2006/customXml" ds:itemID="{B54DD9E4-A8F4-4EB1-8C87-D6DAFA307BFC}">
  <ds:schemaRefs>
    <ds:schemaRef ds:uri="http://schemas.microsoft.com/sharepoint/v3/contenttype/forms"/>
  </ds:schemaRefs>
</ds:datastoreItem>
</file>

<file path=customXml/itemProps2.xml><?xml version="1.0" encoding="utf-8"?>
<ds:datastoreItem xmlns:ds="http://schemas.openxmlformats.org/officeDocument/2006/customXml" ds:itemID="{522259D8-E137-4AF6-B9C9-55DA053C1B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4a1c0d-4a69-4996-a84a-fc699b9f49de"/>
    <ds:schemaRef ds:uri="acccb6d4-dbe5-46d2-b4d3-5733603d8cc6"/>
    <ds:schemaRef ds:uri="985ec44e-1bab-4c0b-9df0-6ba128686f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4B4365D-53A2-4420-83A8-39616589A09E}">
  <ds:schemaRefs>
    <ds:schemaRef ds:uri="http://schemas.microsoft.com/office/2006/metadata/properties"/>
    <ds:schemaRef ds:uri="http://schemas.microsoft.com/office/infopath/2007/PartnerControls"/>
    <ds:schemaRef ds:uri="acccb6d4-dbe5-46d2-b4d3-5733603d8cc6"/>
    <ds:schemaRef ds:uri="985ec44e-1bab-4c0b-9df0-6ba128686fc9"/>
  </ds:schemaRefs>
</ds:datastoreItem>
</file>

<file path=docProps/app.xml><?xml version="1.0" encoding="utf-8"?>
<Properties xmlns="http://schemas.openxmlformats.org/officeDocument/2006/extended-properties" xmlns:vt="http://schemas.openxmlformats.org/officeDocument/2006/docPropsVTypes">
  <Template>blank</Template>
  <TotalTime>500</TotalTime>
  <Words>488</Words>
  <Application>Microsoft Office PowerPoint</Application>
  <PresentationFormat>On-screen Show (4:3)</PresentationFormat>
  <Paragraphs>21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HGP創英角ｺﾞｼｯｸUB</vt:lpstr>
      <vt:lpstr>MS PGothic</vt:lpstr>
      <vt:lpstr>Arial</vt:lpstr>
      <vt:lpstr>Calibri</vt:lpstr>
      <vt:lpstr>Times New Roman</vt:lpstr>
      <vt:lpstr>標準デザイン</vt:lpstr>
      <vt:lpstr>Use of a Bed in Trucks While Running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自動車の内装に該当する事例について</dc:title>
  <dc:creator>森 幸太郎</dc:creator>
  <cp:lastModifiedBy>EG</cp:lastModifiedBy>
  <cp:revision>69</cp:revision>
  <cp:lastPrinted>2023-06-12T11:11:48Z</cp:lastPrinted>
  <dcterms:created xsi:type="dcterms:W3CDTF">2023-06-01T09:23:16Z</dcterms:created>
  <dcterms:modified xsi:type="dcterms:W3CDTF">2023-12-01T12:20:28Z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0x0101003B8422D08C252547BB1CFA7F78E2CB83</vt:lpwstr>
  </property>
  <property fmtid="{D5CDD505-2E9C-101B-9397-08002B2CF9AE}" pid="3" name="MediaServiceImageTags">
    <vt:lpwstr/>
  </property>
  <property fmtid="{D5CDD505-2E9C-101B-9397-08002B2CF9AE}" pid="4" name="gba66df640194346a5267c50f24d4797">
    <vt:lpwstr/>
  </property>
  <property fmtid="{D5CDD505-2E9C-101B-9397-08002B2CF9AE}" pid="5" name="Office_x0020_of_x0020_Origin">
    <vt:lpwstr/>
  </property>
  <property fmtid="{D5CDD505-2E9C-101B-9397-08002B2CF9AE}" pid="6" name="Office of Origin">
    <vt:lpwstr/>
  </property>
</Properties>
</file>