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6" r:id="rId4"/>
    <p:sldId id="269" r:id="rId5"/>
    <p:sldId id="271" r:id="rId6"/>
    <p:sldId id="270" r:id="rId7"/>
    <p:sldId id="260" r:id="rId8"/>
    <p:sldId id="261" r:id="rId9"/>
    <p:sldId id="84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A4F897-DB16-A975-64F1-EB655874BF1C}" name="Melissa Archer" initials="MA" userId="S::melissa.archer@un.org::31d0691f-e3b6-478e-9c6a-1e691f1e65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7" autoAdjust="0"/>
    <p:restoredTop sz="95897"/>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FDE45-E77B-2487-2BC2-FEF8D909AC4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3E2798-234B-C2BB-5917-ED0BAC0573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E65FB93-0D25-AAB7-CFBF-00AD66CEC180}"/>
              </a:ext>
            </a:extLst>
          </p:cNvPr>
          <p:cNvSpPr>
            <a:spLocks noGrp="1"/>
          </p:cNvSpPr>
          <p:nvPr>
            <p:ph type="dt" sz="half" idx="10"/>
          </p:nvPr>
        </p:nvSpPr>
        <p:spPr/>
        <p:txBody>
          <a:bodyPr/>
          <a:lstStyle/>
          <a:p>
            <a:fld id="{4304972E-CF22-6B4B-9243-53E00C2F1ED6}" type="datetimeFigureOut">
              <a:rPr lang="en-US" smtClean="0"/>
              <a:t>11/13/2023</a:t>
            </a:fld>
            <a:endParaRPr lang="en-US"/>
          </a:p>
        </p:txBody>
      </p:sp>
      <p:sp>
        <p:nvSpPr>
          <p:cNvPr id="5" name="Footer Placeholder 4">
            <a:extLst>
              <a:ext uri="{FF2B5EF4-FFF2-40B4-BE49-F238E27FC236}">
                <a16:creationId xmlns:a16="http://schemas.microsoft.com/office/drawing/2014/main" id="{C675D4BA-B109-35A3-F0BA-80998FA5D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9DEA29-65CB-E1EB-19BE-47AD4681F2A0}"/>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758673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D9B97-8A3F-ACFC-C374-D53A8AE15B4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DDB482D-840B-EFCB-712D-A4E48A77A77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0CBFAB-485D-7108-ECE5-0AA57BB05E81}"/>
              </a:ext>
            </a:extLst>
          </p:cNvPr>
          <p:cNvSpPr>
            <a:spLocks noGrp="1"/>
          </p:cNvSpPr>
          <p:nvPr>
            <p:ph type="dt" sz="half" idx="10"/>
          </p:nvPr>
        </p:nvSpPr>
        <p:spPr/>
        <p:txBody>
          <a:bodyPr/>
          <a:lstStyle/>
          <a:p>
            <a:fld id="{4304972E-CF22-6B4B-9243-53E00C2F1ED6}" type="datetimeFigureOut">
              <a:rPr lang="en-US" smtClean="0"/>
              <a:t>11/13/2023</a:t>
            </a:fld>
            <a:endParaRPr lang="en-US"/>
          </a:p>
        </p:txBody>
      </p:sp>
      <p:sp>
        <p:nvSpPr>
          <p:cNvPr id="5" name="Footer Placeholder 4">
            <a:extLst>
              <a:ext uri="{FF2B5EF4-FFF2-40B4-BE49-F238E27FC236}">
                <a16:creationId xmlns:a16="http://schemas.microsoft.com/office/drawing/2014/main" id="{4251DDAD-5184-2503-E50E-DF2B6EA3C1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077D9-6E6B-2BD0-793B-125881E9DAC3}"/>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1220432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A65FE6-E718-24FA-DA0E-D46F6D928F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3B79A32-B9A5-0733-960F-3BD75C0EFE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07E3F60-7D52-0C98-B099-8C01F55246FE}"/>
              </a:ext>
            </a:extLst>
          </p:cNvPr>
          <p:cNvSpPr>
            <a:spLocks noGrp="1"/>
          </p:cNvSpPr>
          <p:nvPr>
            <p:ph type="dt" sz="half" idx="10"/>
          </p:nvPr>
        </p:nvSpPr>
        <p:spPr/>
        <p:txBody>
          <a:bodyPr/>
          <a:lstStyle/>
          <a:p>
            <a:fld id="{4304972E-CF22-6B4B-9243-53E00C2F1ED6}" type="datetimeFigureOut">
              <a:rPr lang="en-US" smtClean="0"/>
              <a:t>11/13/2023</a:t>
            </a:fld>
            <a:endParaRPr lang="en-US"/>
          </a:p>
        </p:txBody>
      </p:sp>
      <p:sp>
        <p:nvSpPr>
          <p:cNvPr id="5" name="Footer Placeholder 4">
            <a:extLst>
              <a:ext uri="{FF2B5EF4-FFF2-40B4-BE49-F238E27FC236}">
                <a16:creationId xmlns:a16="http://schemas.microsoft.com/office/drawing/2014/main" id="{1A6819D9-C30D-1162-E3CA-C8F8F5942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21A9E-C757-8119-CFE2-1FAF6B97948A}"/>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15732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7CFCB-0C01-1C9E-320E-0681C464B6B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C830AFC-C0BF-AEC5-21EC-A40937B1064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E75210-F290-0B6C-F54C-D625760BB3E8}"/>
              </a:ext>
            </a:extLst>
          </p:cNvPr>
          <p:cNvSpPr>
            <a:spLocks noGrp="1"/>
          </p:cNvSpPr>
          <p:nvPr>
            <p:ph type="dt" sz="half" idx="10"/>
          </p:nvPr>
        </p:nvSpPr>
        <p:spPr/>
        <p:txBody>
          <a:bodyPr/>
          <a:lstStyle/>
          <a:p>
            <a:fld id="{4304972E-CF22-6B4B-9243-53E00C2F1ED6}" type="datetimeFigureOut">
              <a:rPr lang="en-US" smtClean="0"/>
              <a:t>11/13/2023</a:t>
            </a:fld>
            <a:endParaRPr lang="en-US"/>
          </a:p>
        </p:txBody>
      </p:sp>
      <p:sp>
        <p:nvSpPr>
          <p:cNvPr id="5" name="Footer Placeholder 4">
            <a:extLst>
              <a:ext uri="{FF2B5EF4-FFF2-40B4-BE49-F238E27FC236}">
                <a16:creationId xmlns:a16="http://schemas.microsoft.com/office/drawing/2014/main" id="{D3D654CD-0D72-A85F-5B06-B2DB58A1E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FCE8F-785D-877F-5763-27AF238A8E68}"/>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154467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48901-5D15-0200-6AE1-55AE179CF2A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AA73712-4FBE-68A1-E948-07B4DB2C61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D070099-167D-6243-D1A0-C4FBDA006EA7}"/>
              </a:ext>
            </a:extLst>
          </p:cNvPr>
          <p:cNvSpPr>
            <a:spLocks noGrp="1"/>
          </p:cNvSpPr>
          <p:nvPr>
            <p:ph type="dt" sz="half" idx="10"/>
          </p:nvPr>
        </p:nvSpPr>
        <p:spPr/>
        <p:txBody>
          <a:bodyPr/>
          <a:lstStyle/>
          <a:p>
            <a:fld id="{4304972E-CF22-6B4B-9243-53E00C2F1ED6}" type="datetimeFigureOut">
              <a:rPr lang="en-US" smtClean="0"/>
              <a:t>11/13/2023</a:t>
            </a:fld>
            <a:endParaRPr lang="en-US"/>
          </a:p>
        </p:txBody>
      </p:sp>
      <p:sp>
        <p:nvSpPr>
          <p:cNvPr id="5" name="Footer Placeholder 4">
            <a:extLst>
              <a:ext uri="{FF2B5EF4-FFF2-40B4-BE49-F238E27FC236}">
                <a16:creationId xmlns:a16="http://schemas.microsoft.com/office/drawing/2014/main" id="{BAFC7457-8C4F-AAD3-47B1-EDC1A1AED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3E7601-DA0F-234C-699A-DB2B31ED0591}"/>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74877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43FD-32BC-680A-1790-979DD61438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E02CE2-E9FF-878C-3C8D-0FF856EAF3D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E305B6A-F707-DEAB-C73E-55D7CA0C90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AB5EE44-D182-6DE8-167A-A89EBF13AEF9}"/>
              </a:ext>
            </a:extLst>
          </p:cNvPr>
          <p:cNvSpPr>
            <a:spLocks noGrp="1"/>
          </p:cNvSpPr>
          <p:nvPr>
            <p:ph type="dt" sz="half" idx="10"/>
          </p:nvPr>
        </p:nvSpPr>
        <p:spPr/>
        <p:txBody>
          <a:bodyPr/>
          <a:lstStyle/>
          <a:p>
            <a:fld id="{4304972E-CF22-6B4B-9243-53E00C2F1ED6}" type="datetimeFigureOut">
              <a:rPr lang="en-US" smtClean="0"/>
              <a:t>11/13/2023</a:t>
            </a:fld>
            <a:endParaRPr lang="en-US"/>
          </a:p>
        </p:txBody>
      </p:sp>
      <p:sp>
        <p:nvSpPr>
          <p:cNvPr id="6" name="Footer Placeholder 5">
            <a:extLst>
              <a:ext uri="{FF2B5EF4-FFF2-40B4-BE49-F238E27FC236}">
                <a16:creationId xmlns:a16="http://schemas.microsoft.com/office/drawing/2014/main" id="{DBD5571E-5152-AC27-F30A-6DE5A4FE51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C3359A-3C8A-49CE-BB8A-62F0697D9CF3}"/>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3083122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A65A6-B2BD-EDB5-5E04-3997DA2AC1D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B1800B-6FCB-06D2-9AAE-33DEBE2647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A021ABB-9A3B-27AE-9F63-DC995A2B4EF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8D877B0-885A-508D-948A-7B0C4529AF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C8FB542-821A-CFD9-7414-E974F251800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CEDEF80-9B83-7BE6-D277-0D434828FB20}"/>
              </a:ext>
            </a:extLst>
          </p:cNvPr>
          <p:cNvSpPr>
            <a:spLocks noGrp="1"/>
          </p:cNvSpPr>
          <p:nvPr>
            <p:ph type="dt" sz="half" idx="10"/>
          </p:nvPr>
        </p:nvSpPr>
        <p:spPr/>
        <p:txBody>
          <a:bodyPr/>
          <a:lstStyle/>
          <a:p>
            <a:fld id="{4304972E-CF22-6B4B-9243-53E00C2F1ED6}" type="datetimeFigureOut">
              <a:rPr lang="en-US" smtClean="0"/>
              <a:t>11/13/2023</a:t>
            </a:fld>
            <a:endParaRPr lang="en-US"/>
          </a:p>
        </p:txBody>
      </p:sp>
      <p:sp>
        <p:nvSpPr>
          <p:cNvPr id="8" name="Footer Placeholder 7">
            <a:extLst>
              <a:ext uri="{FF2B5EF4-FFF2-40B4-BE49-F238E27FC236}">
                <a16:creationId xmlns:a16="http://schemas.microsoft.com/office/drawing/2014/main" id="{C354D28A-3B8E-4C80-7AF3-090A50169B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D9EB6F-51BB-9D5D-00A7-731D7481D51B}"/>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4232353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0DF4-71CB-AFB6-6EA9-0A08AF3C571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0E4BAC-BDBD-417B-585B-63F5DAC97015}"/>
              </a:ext>
            </a:extLst>
          </p:cNvPr>
          <p:cNvSpPr>
            <a:spLocks noGrp="1"/>
          </p:cNvSpPr>
          <p:nvPr>
            <p:ph type="dt" sz="half" idx="10"/>
          </p:nvPr>
        </p:nvSpPr>
        <p:spPr/>
        <p:txBody>
          <a:bodyPr/>
          <a:lstStyle/>
          <a:p>
            <a:fld id="{4304972E-CF22-6B4B-9243-53E00C2F1ED6}" type="datetimeFigureOut">
              <a:rPr lang="en-US" smtClean="0"/>
              <a:t>11/13/2023</a:t>
            </a:fld>
            <a:endParaRPr lang="en-US"/>
          </a:p>
        </p:txBody>
      </p:sp>
      <p:sp>
        <p:nvSpPr>
          <p:cNvPr id="4" name="Footer Placeholder 3">
            <a:extLst>
              <a:ext uri="{FF2B5EF4-FFF2-40B4-BE49-F238E27FC236}">
                <a16:creationId xmlns:a16="http://schemas.microsoft.com/office/drawing/2014/main" id="{77C94F2A-A902-0948-94DB-542FEC8E84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EF7DF3-3633-299A-A79E-6640B864000D}"/>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422080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E051B9-47A0-138B-14A3-EA2B5A401ECF}"/>
              </a:ext>
            </a:extLst>
          </p:cNvPr>
          <p:cNvSpPr>
            <a:spLocks noGrp="1"/>
          </p:cNvSpPr>
          <p:nvPr>
            <p:ph type="dt" sz="half" idx="10"/>
          </p:nvPr>
        </p:nvSpPr>
        <p:spPr/>
        <p:txBody>
          <a:bodyPr/>
          <a:lstStyle/>
          <a:p>
            <a:fld id="{4304972E-CF22-6B4B-9243-53E00C2F1ED6}" type="datetimeFigureOut">
              <a:rPr lang="en-US" smtClean="0"/>
              <a:t>11/13/2023</a:t>
            </a:fld>
            <a:endParaRPr lang="en-US"/>
          </a:p>
        </p:txBody>
      </p:sp>
      <p:sp>
        <p:nvSpPr>
          <p:cNvPr id="3" name="Footer Placeholder 2">
            <a:extLst>
              <a:ext uri="{FF2B5EF4-FFF2-40B4-BE49-F238E27FC236}">
                <a16:creationId xmlns:a16="http://schemas.microsoft.com/office/drawing/2014/main" id="{A1BA29E3-5A2C-DCB3-3CAE-FD57FF8078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3129D5-D5FB-727E-3EB4-FC537AAB9819}"/>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4244395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2E1A-9D05-BBC4-E27A-E57238616C8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4089C4C-DBFF-C2E4-9FC6-DDA656A37D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B837C8E-09A0-F3E5-0AC5-EA84016DB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CF90CE0-C049-1EA6-746A-B49EAC142CC6}"/>
              </a:ext>
            </a:extLst>
          </p:cNvPr>
          <p:cNvSpPr>
            <a:spLocks noGrp="1"/>
          </p:cNvSpPr>
          <p:nvPr>
            <p:ph type="dt" sz="half" idx="10"/>
          </p:nvPr>
        </p:nvSpPr>
        <p:spPr/>
        <p:txBody>
          <a:bodyPr/>
          <a:lstStyle/>
          <a:p>
            <a:fld id="{4304972E-CF22-6B4B-9243-53E00C2F1ED6}" type="datetimeFigureOut">
              <a:rPr lang="en-US" smtClean="0"/>
              <a:t>11/13/2023</a:t>
            </a:fld>
            <a:endParaRPr lang="en-US"/>
          </a:p>
        </p:txBody>
      </p:sp>
      <p:sp>
        <p:nvSpPr>
          <p:cNvPr id="6" name="Footer Placeholder 5">
            <a:extLst>
              <a:ext uri="{FF2B5EF4-FFF2-40B4-BE49-F238E27FC236}">
                <a16:creationId xmlns:a16="http://schemas.microsoft.com/office/drawing/2014/main" id="{E2DB922E-12E3-73B6-4FEB-E4418B8284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78BFCB-C34C-3E96-AB56-30BA09A3673B}"/>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70470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B18B-8A3C-216A-7214-6C693F84A70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3AB4E74-BFA8-E301-6514-1490937AA5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435D31-8388-A95B-A604-CF1D9A411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6B6898-A405-2E78-430D-992B1E01F47A}"/>
              </a:ext>
            </a:extLst>
          </p:cNvPr>
          <p:cNvSpPr>
            <a:spLocks noGrp="1"/>
          </p:cNvSpPr>
          <p:nvPr>
            <p:ph type="dt" sz="half" idx="10"/>
          </p:nvPr>
        </p:nvSpPr>
        <p:spPr/>
        <p:txBody>
          <a:bodyPr/>
          <a:lstStyle/>
          <a:p>
            <a:fld id="{4304972E-CF22-6B4B-9243-53E00C2F1ED6}" type="datetimeFigureOut">
              <a:rPr lang="en-US" smtClean="0"/>
              <a:t>11/13/2023</a:t>
            </a:fld>
            <a:endParaRPr lang="en-US"/>
          </a:p>
        </p:txBody>
      </p:sp>
      <p:sp>
        <p:nvSpPr>
          <p:cNvPr id="6" name="Footer Placeholder 5">
            <a:extLst>
              <a:ext uri="{FF2B5EF4-FFF2-40B4-BE49-F238E27FC236}">
                <a16:creationId xmlns:a16="http://schemas.microsoft.com/office/drawing/2014/main" id="{A2DB24C2-1B7D-578F-17EB-B3D276B9E1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1F778B-E5CE-9563-F17D-211764370F5B}"/>
              </a:ext>
            </a:extLst>
          </p:cNvPr>
          <p:cNvSpPr>
            <a:spLocks noGrp="1"/>
          </p:cNvSpPr>
          <p:nvPr>
            <p:ph type="sldNum" sz="quarter" idx="12"/>
          </p:nvPr>
        </p:nvSpPr>
        <p:spPr/>
        <p:txBody>
          <a:bodyPr/>
          <a:lstStyle/>
          <a:p>
            <a:fld id="{058F3032-48B9-6B43-9777-4C6BBB0D3937}" type="slidenum">
              <a:rPr lang="en-US" smtClean="0"/>
              <a:t>‹#›</a:t>
            </a:fld>
            <a:endParaRPr lang="en-US"/>
          </a:p>
        </p:txBody>
      </p:sp>
    </p:spTree>
    <p:extLst>
      <p:ext uri="{BB962C8B-B14F-4D97-AF65-F5344CB8AC3E}">
        <p14:creationId xmlns:p14="http://schemas.microsoft.com/office/powerpoint/2010/main" val="150290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02BC7-3D80-14FD-DE29-504760154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0E6AC8F-9F0F-2E0D-3178-7679700BE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D96AC0-8408-C54D-FCB8-1F6C7AFA88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4972E-CF22-6B4B-9243-53E00C2F1ED6}" type="datetimeFigureOut">
              <a:rPr lang="en-US" smtClean="0"/>
              <a:t>11/13/2023</a:t>
            </a:fld>
            <a:endParaRPr lang="en-US"/>
          </a:p>
        </p:txBody>
      </p:sp>
      <p:sp>
        <p:nvSpPr>
          <p:cNvPr id="5" name="Footer Placeholder 4">
            <a:extLst>
              <a:ext uri="{FF2B5EF4-FFF2-40B4-BE49-F238E27FC236}">
                <a16:creationId xmlns:a16="http://schemas.microsoft.com/office/drawing/2014/main" id="{D51E88F9-0441-D243-8FDE-9BBA7C829B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B34683-40C2-F76B-CC40-FA676E0C21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F3032-48B9-6B43-9777-4C6BBB0D3937}" type="slidenum">
              <a:rPr lang="en-US" smtClean="0"/>
              <a:t>‹#›</a:t>
            </a:fld>
            <a:endParaRPr lang="en-US"/>
          </a:p>
        </p:txBody>
      </p:sp>
    </p:spTree>
    <p:extLst>
      <p:ext uri="{BB962C8B-B14F-4D97-AF65-F5344CB8AC3E}">
        <p14:creationId xmlns:p14="http://schemas.microsoft.com/office/powerpoint/2010/main" val="1779977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4E3D4-F340-CF2C-5E1D-178275982700}"/>
              </a:ext>
            </a:extLst>
          </p:cNvPr>
          <p:cNvSpPr>
            <a:spLocks noGrp="1"/>
          </p:cNvSpPr>
          <p:nvPr>
            <p:ph type="ctrTitle"/>
          </p:nvPr>
        </p:nvSpPr>
        <p:spPr>
          <a:xfrm>
            <a:off x="5431194" y="1571062"/>
            <a:ext cx="4747657" cy="2481943"/>
          </a:xfrm>
        </p:spPr>
        <p:txBody>
          <a:bodyPr anchor="ctr">
            <a:normAutofit/>
          </a:bodyPr>
          <a:lstStyle/>
          <a:p>
            <a:pPr defTabSz="749808"/>
            <a:r>
              <a:rPr lang="en-GB" sz="2000" b="1" i="1" kern="1200" dirty="0">
                <a:solidFill>
                  <a:schemeClr val="tx1"/>
                </a:solidFill>
                <a:latin typeface="+mn-lt"/>
                <a:ea typeface="+mj-ea"/>
                <a:cs typeface="+mj-cs"/>
              </a:rPr>
              <a:t>Report to the 191</a:t>
            </a:r>
            <a:r>
              <a:rPr lang="en-GB" sz="2000" b="1" i="1" kern="1200" baseline="30000" dirty="0">
                <a:solidFill>
                  <a:schemeClr val="tx1"/>
                </a:solidFill>
                <a:latin typeface="+mn-lt"/>
                <a:ea typeface="+mj-ea"/>
                <a:cs typeface="+mj-cs"/>
              </a:rPr>
              <a:t>st</a:t>
            </a:r>
            <a:r>
              <a:rPr lang="en-GB" sz="2000" b="1" i="1" kern="1200" dirty="0">
                <a:solidFill>
                  <a:schemeClr val="tx1"/>
                </a:solidFill>
                <a:latin typeface="+mn-lt"/>
                <a:ea typeface="+mj-ea"/>
                <a:cs typeface="+mj-cs"/>
              </a:rPr>
              <a:t>  Session of WP.29 session</a:t>
            </a:r>
            <a:br>
              <a:rPr lang="en-GB" sz="2000" b="1" i="1" kern="1200" dirty="0">
                <a:solidFill>
                  <a:schemeClr val="tx1"/>
                </a:solidFill>
                <a:latin typeface="+mn-lt"/>
                <a:ea typeface="+mj-ea"/>
                <a:cs typeface="+mj-cs"/>
              </a:rPr>
            </a:br>
            <a:r>
              <a:rPr lang="en-GB" sz="2000" b="1" i="1" kern="1200" dirty="0">
                <a:solidFill>
                  <a:schemeClr val="tx1"/>
                </a:solidFill>
                <a:latin typeface="+mn-lt"/>
                <a:ea typeface="+mj-ea"/>
                <a:cs typeface="+mj-cs"/>
              </a:rPr>
              <a:t>on activities of </a:t>
            </a:r>
            <a:br>
              <a:rPr lang="en-GB" sz="2000" b="1" i="1" kern="1200" dirty="0">
                <a:solidFill>
                  <a:schemeClr val="tx1"/>
                </a:solidFill>
                <a:latin typeface="+mn-lt"/>
                <a:ea typeface="+mj-ea"/>
                <a:cs typeface="+mj-cs"/>
              </a:rPr>
            </a:br>
            <a:r>
              <a:rPr lang="en-GB" sz="2000" b="1" i="1" kern="1200" dirty="0">
                <a:solidFill>
                  <a:schemeClr val="tx1"/>
                </a:solidFill>
                <a:latin typeface="+mn-lt"/>
                <a:ea typeface="+mj-ea"/>
                <a:cs typeface="+mj-cs"/>
              </a:rPr>
              <a:t>the IWG on SCUNV </a:t>
            </a:r>
            <a:endParaRPr lang="en-GB" sz="2000" b="1" i="1" dirty="0">
              <a:solidFill>
                <a:schemeClr val="tx1"/>
              </a:solidFill>
              <a:latin typeface="+mn-lt"/>
            </a:endParaRPr>
          </a:p>
        </p:txBody>
      </p:sp>
      <p:sp>
        <p:nvSpPr>
          <p:cNvPr id="3" name="Subtitle 2">
            <a:extLst>
              <a:ext uri="{FF2B5EF4-FFF2-40B4-BE49-F238E27FC236}">
                <a16:creationId xmlns:a16="http://schemas.microsoft.com/office/drawing/2014/main" id="{7C73D0ED-3270-0853-0F35-6DB6C2A2B992}"/>
              </a:ext>
            </a:extLst>
          </p:cNvPr>
          <p:cNvSpPr>
            <a:spLocks noGrp="1"/>
          </p:cNvSpPr>
          <p:nvPr>
            <p:ph type="subTitle" idx="1"/>
          </p:nvPr>
        </p:nvSpPr>
        <p:spPr>
          <a:xfrm>
            <a:off x="5207727" y="3727269"/>
            <a:ext cx="5390604" cy="2282499"/>
          </a:xfrm>
        </p:spPr>
        <p:txBody>
          <a:bodyPr>
            <a:noAutofit/>
          </a:bodyPr>
          <a:lstStyle/>
          <a:p>
            <a:pPr defTabSz="749808">
              <a:spcBef>
                <a:spcPts val="820"/>
              </a:spcBef>
            </a:pPr>
            <a:endParaRPr lang="en-US" sz="1230" kern="1200" dirty="0">
              <a:solidFill>
                <a:schemeClr val="tx1"/>
              </a:solidFill>
              <a:latin typeface="+mn-lt"/>
              <a:ea typeface="+mn-ea"/>
              <a:cs typeface="+mn-cs"/>
            </a:endParaRPr>
          </a:p>
          <a:p>
            <a:pPr defTabSz="749808">
              <a:spcBef>
                <a:spcPts val="820"/>
              </a:spcBef>
            </a:pPr>
            <a:r>
              <a:rPr lang="en-US" sz="4000" kern="1200" dirty="0">
                <a:solidFill>
                  <a:schemeClr val="tx1"/>
                </a:solidFill>
                <a:latin typeface="+mn-lt"/>
                <a:ea typeface="+mn-ea"/>
                <a:cs typeface="+mn-cs"/>
              </a:rPr>
              <a:t>Safer Cleaner Used and New Vehicles</a:t>
            </a:r>
            <a:endParaRPr lang="en-US" sz="4000" dirty="0"/>
          </a:p>
        </p:txBody>
      </p:sp>
      <p:sp>
        <p:nvSpPr>
          <p:cNvPr id="4" name="TextBox 3">
            <a:extLst>
              <a:ext uri="{FF2B5EF4-FFF2-40B4-BE49-F238E27FC236}">
                <a16:creationId xmlns:a16="http://schemas.microsoft.com/office/drawing/2014/main" id="{ECB05D61-D924-01E8-955A-8170B0DB29FB}"/>
              </a:ext>
            </a:extLst>
          </p:cNvPr>
          <p:cNvSpPr txBox="1"/>
          <p:nvPr/>
        </p:nvSpPr>
        <p:spPr>
          <a:xfrm>
            <a:off x="8325840" y="693606"/>
            <a:ext cx="2461857" cy="776175"/>
          </a:xfrm>
          <a:prstGeom prst="rect">
            <a:avLst/>
          </a:prstGeom>
          <a:noFill/>
        </p:spPr>
        <p:txBody>
          <a:bodyPr wrap="square" rtlCol="0">
            <a:spAutoFit/>
          </a:bodyPr>
          <a:lstStyle/>
          <a:p>
            <a:pPr algn="r" defTabSz="749808">
              <a:spcAft>
                <a:spcPts val="600"/>
              </a:spcAft>
            </a:pPr>
            <a:r>
              <a:rPr lang="en-US" sz="1148" u="sng" kern="1200" dirty="0">
                <a:solidFill>
                  <a:schemeClr val="tx1"/>
                </a:solidFill>
                <a:latin typeface="+mn-lt"/>
                <a:ea typeface="+mn-ea"/>
                <a:cs typeface="+mn-cs"/>
              </a:rPr>
              <a:t>Informal Document </a:t>
            </a:r>
            <a:r>
              <a:rPr lang="en-US" sz="1148" b="1" kern="1200" dirty="0">
                <a:solidFill>
                  <a:schemeClr val="tx1"/>
                </a:solidFill>
                <a:latin typeface="+mn-lt"/>
                <a:ea typeface="+mn-ea"/>
                <a:cs typeface="+mn-cs"/>
              </a:rPr>
              <a:t>WP.29-191-11</a:t>
            </a:r>
          </a:p>
          <a:p>
            <a:pPr algn="r" defTabSz="749808">
              <a:spcAft>
                <a:spcPts val="600"/>
              </a:spcAft>
            </a:pPr>
            <a:r>
              <a:rPr lang="en-US" sz="1148" kern="1200" dirty="0">
                <a:solidFill>
                  <a:schemeClr val="tx1"/>
                </a:solidFill>
                <a:latin typeface="+mn-lt"/>
                <a:ea typeface="+mn-ea"/>
                <a:cs typeface="+mn-cs"/>
              </a:rPr>
              <a:t>191</a:t>
            </a:r>
            <a:r>
              <a:rPr lang="en-US" sz="1148" kern="1200" baseline="30000" dirty="0">
                <a:solidFill>
                  <a:schemeClr val="tx1"/>
                </a:solidFill>
                <a:latin typeface="+mn-lt"/>
                <a:ea typeface="+mn-ea"/>
                <a:cs typeface="+mn-cs"/>
              </a:rPr>
              <a:t>st</a:t>
            </a:r>
            <a:r>
              <a:rPr lang="en-US" sz="1148" kern="1200" dirty="0">
                <a:solidFill>
                  <a:schemeClr val="tx1"/>
                </a:solidFill>
                <a:latin typeface="+mn-lt"/>
                <a:ea typeface="+mn-ea"/>
                <a:cs typeface="+mn-cs"/>
              </a:rPr>
              <a:t>  WP.29, 14-16 November2023</a:t>
            </a:r>
          </a:p>
          <a:p>
            <a:pPr algn="r" defTabSz="749808">
              <a:spcAft>
                <a:spcPts val="600"/>
              </a:spcAft>
            </a:pPr>
            <a:r>
              <a:rPr lang="en-US" sz="1148" kern="1200" dirty="0">
                <a:solidFill>
                  <a:schemeClr val="tx1"/>
                </a:solidFill>
                <a:latin typeface="+mn-lt"/>
                <a:ea typeface="+mn-ea"/>
                <a:cs typeface="+mn-cs"/>
              </a:rPr>
              <a:t>Agenda Item 8.3</a:t>
            </a:r>
            <a:endParaRPr lang="en-GB" sz="1400" dirty="0"/>
          </a:p>
        </p:txBody>
      </p:sp>
      <p:sp>
        <p:nvSpPr>
          <p:cNvPr id="5" name="TextBox 4">
            <a:extLst>
              <a:ext uri="{FF2B5EF4-FFF2-40B4-BE49-F238E27FC236}">
                <a16:creationId xmlns:a16="http://schemas.microsoft.com/office/drawing/2014/main" id="{310A994D-FF83-2D96-3060-DB1C0B445778}"/>
              </a:ext>
            </a:extLst>
          </p:cNvPr>
          <p:cNvSpPr txBox="1"/>
          <p:nvPr/>
        </p:nvSpPr>
        <p:spPr>
          <a:xfrm>
            <a:off x="4332643" y="762247"/>
            <a:ext cx="2072465" cy="319446"/>
          </a:xfrm>
          <a:prstGeom prst="rect">
            <a:avLst/>
          </a:prstGeom>
          <a:noFill/>
        </p:spPr>
        <p:txBody>
          <a:bodyPr wrap="square" rtlCol="0">
            <a:spAutoFit/>
          </a:bodyPr>
          <a:lstStyle/>
          <a:p>
            <a:pPr defTabSz="749808">
              <a:spcAft>
                <a:spcPts val="600"/>
              </a:spcAft>
            </a:pPr>
            <a:r>
              <a:rPr lang="en-US" sz="1476" kern="1200" dirty="0">
                <a:solidFill>
                  <a:schemeClr val="tx1"/>
                </a:solidFill>
                <a:latin typeface="+mn-lt"/>
                <a:ea typeface="+mn-ea"/>
                <a:cs typeface="+mn-cs"/>
              </a:rPr>
              <a:t>Transmitted by the Chair</a:t>
            </a:r>
            <a:endParaRPr lang="en-GB" dirty="0"/>
          </a:p>
        </p:txBody>
      </p:sp>
      <p:pic>
        <p:nvPicPr>
          <p:cNvPr id="6" name="Picture 5">
            <a:extLst>
              <a:ext uri="{FF2B5EF4-FFF2-40B4-BE49-F238E27FC236}">
                <a16:creationId xmlns:a16="http://schemas.microsoft.com/office/drawing/2014/main" id="{E0FABC26-1E57-3500-49BF-3E265E33C905}"/>
              </a:ext>
            </a:extLst>
          </p:cNvPr>
          <p:cNvPicPr>
            <a:picLocks noChangeAspect="1"/>
          </p:cNvPicPr>
          <p:nvPr/>
        </p:nvPicPr>
        <p:blipFill>
          <a:blip r:embed="rId2"/>
          <a:stretch>
            <a:fillRect/>
          </a:stretch>
        </p:blipFill>
        <p:spPr>
          <a:xfrm>
            <a:off x="601013" y="643466"/>
            <a:ext cx="3535196" cy="5571067"/>
          </a:xfrm>
          <a:prstGeom prst="rect">
            <a:avLst/>
          </a:prstGeom>
        </p:spPr>
      </p:pic>
    </p:spTree>
    <p:extLst>
      <p:ext uri="{BB962C8B-B14F-4D97-AF65-F5344CB8AC3E}">
        <p14:creationId xmlns:p14="http://schemas.microsoft.com/office/powerpoint/2010/main" val="30595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8E958-C744-CFF7-2E82-FB450C69FC6C}"/>
              </a:ext>
            </a:extLst>
          </p:cNvPr>
          <p:cNvSpPr>
            <a:spLocks noGrp="1"/>
          </p:cNvSpPr>
          <p:nvPr>
            <p:ph type="title"/>
          </p:nvPr>
        </p:nvSpPr>
        <p:spPr>
          <a:xfrm>
            <a:off x="793662" y="386930"/>
            <a:ext cx="10066122" cy="1298448"/>
          </a:xfrm>
        </p:spPr>
        <p:txBody>
          <a:bodyPr anchor="b">
            <a:normAutofit/>
          </a:bodyPr>
          <a:lstStyle/>
          <a:p>
            <a:r>
              <a:rPr lang="en-US" sz="4800" dirty="0"/>
              <a:t>IWG on SCUNV Activities 2023</a:t>
            </a:r>
            <a:endParaRPr lang="en-GB" sz="4800" dirty="0"/>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17D09B-57C5-119F-C23E-5A3F3D50537A}"/>
              </a:ext>
            </a:extLst>
          </p:cNvPr>
          <p:cNvSpPr>
            <a:spLocks noGrp="1"/>
          </p:cNvSpPr>
          <p:nvPr>
            <p:ph idx="1"/>
          </p:nvPr>
        </p:nvSpPr>
        <p:spPr>
          <a:xfrm>
            <a:off x="793661" y="2599509"/>
            <a:ext cx="9682750" cy="3639450"/>
          </a:xfrm>
        </p:spPr>
        <p:txBody>
          <a:bodyPr anchor="ctr">
            <a:normAutofit/>
          </a:bodyPr>
          <a:lstStyle/>
          <a:p>
            <a:r>
              <a:rPr lang="en-US" sz="1800" dirty="0"/>
              <a:t>Main Meetings : The IWG on SCUNV had 4 meetings in 2023.</a:t>
            </a:r>
          </a:p>
          <a:p>
            <a:pPr lvl="1"/>
            <a:r>
              <a:rPr lang="en-US" sz="1800" dirty="0"/>
              <a:t>2 March 2023 (Virtual)</a:t>
            </a:r>
          </a:p>
          <a:p>
            <a:pPr lvl="1"/>
            <a:r>
              <a:rPr lang="en-US" sz="1800" dirty="0"/>
              <a:t>14 April 2023 (Hybrid- Geneva)</a:t>
            </a:r>
          </a:p>
          <a:p>
            <a:pPr lvl="1"/>
            <a:r>
              <a:rPr lang="en-US" sz="1800" dirty="0"/>
              <a:t>23 June 2023 (Hybrid - Geneva)</a:t>
            </a:r>
          </a:p>
          <a:p>
            <a:pPr lvl="1"/>
            <a:r>
              <a:rPr lang="en-US" sz="1800" dirty="0"/>
              <a:t>18-19 October 2023 (Hybrid – Addis Ababa)</a:t>
            </a:r>
          </a:p>
          <a:p>
            <a:r>
              <a:rPr lang="en-US" sz="1800" dirty="0"/>
              <a:t>Task force on Drafting of Inspection Document meetings that took place in 2023 (5 Meetings):</a:t>
            </a:r>
          </a:p>
          <a:p>
            <a:pPr lvl="1"/>
            <a:r>
              <a:rPr lang="en-US" sz="1800" dirty="0"/>
              <a:t>12 May 2023 (Virtual)</a:t>
            </a:r>
          </a:p>
          <a:p>
            <a:pPr lvl="1"/>
            <a:r>
              <a:rPr lang="en-US" sz="1800" dirty="0"/>
              <a:t>2 June 2023 ( Virtual)</a:t>
            </a:r>
          </a:p>
          <a:p>
            <a:pPr lvl="1"/>
            <a:r>
              <a:rPr lang="en-US" sz="1800" dirty="0"/>
              <a:t>10 August 2023 (Virtual)</a:t>
            </a:r>
          </a:p>
          <a:p>
            <a:pPr lvl="1"/>
            <a:r>
              <a:rPr lang="en-US" sz="1800" dirty="0"/>
              <a:t>29 September 2023 (Virtual)</a:t>
            </a:r>
          </a:p>
          <a:p>
            <a:pPr lvl="1"/>
            <a:r>
              <a:rPr lang="en-US" sz="1800" dirty="0"/>
              <a:t>19 October 2023 (Hybrid in Addis Ababa)</a:t>
            </a:r>
          </a:p>
          <a:p>
            <a:pPr lvl="1"/>
            <a:endParaRPr lang="en-GB" sz="1700" dirty="0"/>
          </a:p>
        </p:txBody>
      </p:sp>
      <p:pic>
        <p:nvPicPr>
          <p:cNvPr id="5" name="Graphic 4">
            <a:extLst>
              <a:ext uri="{FF2B5EF4-FFF2-40B4-BE49-F238E27FC236}">
                <a16:creationId xmlns:a16="http://schemas.microsoft.com/office/drawing/2014/main" id="{981C2101-15E7-9B39-D157-6A384CA8F3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30707" y="6712563"/>
            <a:ext cx="5150277" cy="119426"/>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E69C7D5-4132-1E03-1531-25327637F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351" y="6327439"/>
            <a:ext cx="1077698" cy="330872"/>
          </a:xfrm>
          <a:prstGeom prst="rect">
            <a:avLst/>
          </a:prstGeom>
        </p:spPr>
      </p:pic>
    </p:spTree>
    <p:extLst>
      <p:ext uri="{BB962C8B-B14F-4D97-AF65-F5344CB8AC3E}">
        <p14:creationId xmlns:p14="http://schemas.microsoft.com/office/powerpoint/2010/main" val="3590944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8E958-C744-CFF7-2E82-FB450C69FC6C}"/>
              </a:ext>
            </a:extLst>
          </p:cNvPr>
          <p:cNvSpPr>
            <a:spLocks noGrp="1"/>
          </p:cNvSpPr>
          <p:nvPr>
            <p:ph type="title"/>
          </p:nvPr>
        </p:nvSpPr>
        <p:spPr>
          <a:xfrm>
            <a:off x="793662" y="386930"/>
            <a:ext cx="10066122" cy="781699"/>
          </a:xfrm>
        </p:spPr>
        <p:txBody>
          <a:bodyPr anchor="t">
            <a:normAutofit/>
          </a:bodyPr>
          <a:lstStyle/>
          <a:p>
            <a:r>
              <a:rPr lang="en-GB" sz="4800" dirty="0"/>
              <a:t>Activities of the Task Force</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17D09B-57C5-119F-C23E-5A3F3D50537A}"/>
              </a:ext>
            </a:extLst>
          </p:cNvPr>
          <p:cNvSpPr>
            <a:spLocks noGrp="1"/>
          </p:cNvSpPr>
          <p:nvPr>
            <p:ph idx="1"/>
          </p:nvPr>
        </p:nvSpPr>
        <p:spPr>
          <a:xfrm>
            <a:off x="793661" y="2362199"/>
            <a:ext cx="9931489" cy="3876759"/>
          </a:xfrm>
        </p:spPr>
        <p:txBody>
          <a:bodyPr anchor="t">
            <a:normAutofit fontScale="92500" lnSpcReduction="20000"/>
          </a:bodyPr>
          <a:lstStyle/>
          <a:p>
            <a:pPr>
              <a:spcBef>
                <a:spcPts val="1200"/>
              </a:spcBef>
            </a:pPr>
            <a:r>
              <a:rPr lang="en-GB" sz="1900" dirty="0"/>
              <a:t>The group has been working on the document SCUNV – Used Vehicle Inspection Items</a:t>
            </a:r>
          </a:p>
          <a:p>
            <a:pPr>
              <a:spcBef>
                <a:spcPts val="1200"/>
              </a:spcBef>
            </a:pPr>
            <a:r>
              <a:rPr lang="en-GB" sz="1900" dirty="0"/>
              <a:t>This document represents the requirements for importing and exporting countries. The Task Force received stakeholder inputs from </a:t>
            </a:r>
          </a:p>
          <a:p>
            <a:pPr lvl="1">
              <a:spcBef>
                <a:spcPts val="1200"/>
              </a:spcBef>
            </a:pPr>
            <a:endParaRPr lang="en-GB" sz="1900" dirty="0"/>
          </a:p>
          <a:p>
            <a:pPr lvl="1">
              <a:spcBef>
                <a:spcPts val="1200"/>
              </a:spcBef>
            </a:pPr>
            <a:endParaRPr lang="en-GB" sz="1900" dirty="0"/>
          </a:p>
          <a:p>
            <a:pPr>
              <a:spcBef>
                <a:spcPts val="1200"/>
              </a:spcBef>
            </a:pPr>
            <a:endParaRPr lang="en-GB" sz="1900" dirty="0"/>
          </a:p>
          <a:p>
            <a:pPr>
              <a:spcBef>
                <a:spcPts val="1200"/>
              </a:spcBef>
            </a:pPr>
            <a:endParaRPr lang="en-GB" sz="1900" dirty="0"/>
          </a:p>
          <a:p>
            <a:pPr marL="0" indent="0" algn="l">
              <a:spcBef>
                <a:spcPts val="1200"/>
              </a:spcBef>
              <a:buNone/>
            </a:pPr>
            <a:endParaRPr lang="en-GB" sz="1900" dirty="0"/>
          </a:p>
          <a:p>
            <a:pPr>
              <a:spcBef>
                <a:spcPts val="1200"/>
              </a:spcBef>
            </a:pPr>
            <a:r>
              <a:rPr lang="en-GB" sz="1900" dirty="0"/>
              <a:t>At the 4th Task Force meeting (29 September 2023), the group finalised the chapters for the export/ import inspection of used vehicles and this was presented at the 8th Session of the IWG on SCUNV</a:t>
            </a:r>
          </a:p>
          <a:p>
            <a:pPr>
              <a:spcBef>
                <a:spcPts val="1200"/>
              </a:spcBef>
            </a:pPr>
            <a:r>
              <a:rPr lang="en-GB" sz="1900" dirty="0"/>
              <a:t>The IWG accepted the Used Vehicle Inspection Chapters, requesting the task force to continue discussions on the details of the inspection items </a:t>
            </a:r>
          </a:p>
          <a:p>
            <a:pPr lvl="1"/>
            <a:endParaRPr lang="en-GB" sz="1700" dirty="0"/>
          </a:p>
        </p:txBody>
      </p:sp>
      <p:pic>
        <p:nvPicPr>
          <p:cNvPr id="5" name="Graphic 4">
            <a:extLst>
              <a:ext uri="{FF2B5EF4-FFF2-40B4-BE49-F238E27FC236}">
                <a16:creationId xmlns:a16="http://schemas.microsoft.com/office/drawing/2014/main" id="{981C2101-15E7-9B39-D157-6A384CA8F3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30707" y="6712563"/>
            <a:ext cx="5150277" cy="119426"/>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E69C7D5-4132-1E03-1531-25327637F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351" y="6327439"/>
            <a:ext cx="1077698" cy="330872"/>
          </a:xfrm>
          <a:prstGeom prst="rect">
            <a:avLst/>
          </a:prstGeom>
        </p:spPr>
      </p:pic>
      <p:graphicFrame>
        <p:nvGraphicFramePr>
          <p:cNvPr id="6" name="Table 6">
            <a:extLst>
              <a:ext uri="{FF2B5EF4-FFF2-40B4-BE49-F238E27FC236}">
                <a16:creationId xmlns:a16="http://schemas.microsoft.com/office/drawing/2014/main" id="{F7D854F1-A1E1-136E-4E99-4238FC498FB7}"/>
              </a:ext>
            </a:extLst>
          </p:cNvPr>
          <p:cNvGraphicFramePr>
            <a:graphicFrameLocks noGrp="1"/>
          </p:cNvGraphicFramePr>
          <p:nvPr>
            <p:extLst>
              <p:ext uri="{D42A27DB-BD31-4B8C-83A1-F6EECF244321}">
                <p14:modId xmlns:p14="http://schemas.microsoft.com/office/powerpoint/2010/main" val="2483790017"/>
              </p:ext>
            </p:extLst>
          </p:nvPr>
        </p:nvGraphicFramePr>
        <p:xfrm>
          <a:off x="2414163" y="3167474"/>
          <a:ext cx="6198870" cy="1764197"/>
        </p:xfrm>
        <a:graphic>
          <a:graphicData uri="http://schemas.openxmlformats.org/drawingml/2006/table">
            <a:tbl>
              <a:tblPr firstRow="1" bandRow="1">
                <a:tableStyleId>{5940675A-B579-460E-94D1-54222C63F5DA}</a:tableStyleId>
              </a:tblPr>
              <a:tblGrid>
                <a:gridCol w="3099435">
                  <a:extLst>
                    <a:ext uri="{9D8B030D-6E8A-4147-A177-3AD203B41FA5}">
                      <a16:colId xmlns:a16="http://schemas.microsoft.com/office/drawing/2014/main" val="3444673070"/>
                    </a:ext>
                  </a:extLst>
                </a:gridCol>
                <a:gridCol w="3099435">
                  <a:extLst>
                    <a:ext uri="{9D8B030D-6E8A-4147-A177-3AD203B41FA5}">
                      <a16:colId xmlns:a16="http://schemas.microsoft.com/office/drawing/2014/main" val="2303490698"/>
                    </a:ext>
                  </a:extLst>
                </a:gridCol>
              </a:tblGrid>
              <a:tr h="274247">
                <a:tc>
                  <a:txBody>
                    <a:bodyPr/>
                    <a:lstStyle/>
                    <a:p>
                      <a:pPr marL="285750" indent="-285750">
                        <a:buFont typeface="Arial" panose="020B0604020202020204" pitchFamily="34" charset="0"/>
                        <a:buChar char="•"/>
                      </a:pPr>
                      <a:r>
                        <a:rPr lang="en-US" sz="1600" dirty="0"/>
                        <a:t>ARSO</a:t>
                      </a:r>
                      <a:endParaRPr lang="en-GB"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1600" dirty="0"/>
                        <a:t>CITA (Recommendation 1)</a:t>
                      </a:r>
                      <a:endParaRPr lang="en-GB"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49667505"/>
                  </a:ext>
                </a:extLst>
              </a:tr>
              <a:tr h="274247">
                <a:tc>
                  <a:txBody>
                    <a:bodyPr/>
                    <a:lstStyle/>
                    <a:p>
                      <a:pPr marL="285750" indent="-285750">
                        <a:buFont typeface="Arial" panose="020B0604020202020204" pitchFamily="34" charset="0"/>
                        <a:buChar char="•"/>
                      </a:pPr>
                      <a:r>
                        <a:rPr lang="en-US" sz="1600" dirty="0"/>
                        <a:t>EU Directive (2014/45/EU)</a:t>
                      </a:r>
                      <a:endParaRPr lang="en-GB"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1600" dirty="0"/>
                        <a:t>France </a:t>
                      </a:r>
                      <a:endParaRPr lang="en-GB"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96281256"/>
                  </a:ext>
                </a:extLst>
              </a:tr>
              <a:tr h="274247">
                <a:tc>
                  <a:txBody>
                    <a:bodyPr/>
                    <a:lstStyle/>
                    <a:p>
                      <a:pPr marL="285750" indent="-285750">
                        <a:buFont typeface="Arial" panose="020B0604020202020204" pitchFamily="34" charset="0"/>
                        <a:buChar char="•"/>
                      </a:pPr>
                      <a:r>
                        <a:rPr lang="en-US" sz="1600" dirty="0"/>
                        <a:t>Germany</a:t>
                      </a:r>
                      <a:endParaRPr lang="en-GB"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GB" sz="1600" dirty="0"/>
                        <a:t>Peoples Republic of China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0826844"/>
                  </a:ext>
                </a:extLst>
              </a:tr>
              <a:tr h="274247">
                <a:tc>
                  <a:txBody>
                    <a:bodyPr/>
                    <a:lstStyle/>
                    <a:p>
                      <a:pPr marL="285750" indent="-285750">
                        <a:buFont typeface="Arial" panose="020B0604020202020204" pitchFamily="34" charset="0"/>
                        <a:buChar char="•"/>
                      </a:pPr>
                      <a:r>
                        <a:rPr lang="en-US" sz="1600" dirty="0"/>
                        <a:t>Republic of Korea</a:t>
                      </a:r>
                      <a:endParaRPr lang="en-GB"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1600" dirty="0"/>
                        <a:t>The Netherlands</a:t>
                      </a:r>
                      <a:endParaRPr lang="en-GB"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9259596"/>
                  </a:ext>
                </a:extLst>
              </a:tr>
              <a:tr h="423077">
                <a:tc>
                  <a:txBody>
                    <a:bodyPr/>
                    <a:lstStyle/>
                    <a:p>
                      <a:pPr marL="285750" indent="-285750">
                        <a:buFont typeface="Arial" panose="020B0604020202020204" pitchFamily="34" charset="0"/>
                        <a:buChar char="•"/>
                      </a:pPr>
                      <a:r>
                        <a:rPr lang="en-GB" sz="1600" dirty="0"/>
                        <a:t>United Kingdom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United States of America</a:t>
                      </a:r>
                      <a:endParaRPr lang="en-GB"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16050287"/>
                  </a:ext>
                </a:extLst>
              </a:tr>
            </a:tbl>
          </a:graphicData>
        </a:graphic>
      </p:graphicFrame>
    </p:spTree>
    <p:extLst>
      <p:ext uri="{BB962C8B-B14F-4D97-AF65-F5344CB8AC3E}">
        <p14:creationId xmlns:p14="http://schemas.microsoft.com/office/powerpoint/2010/main" val="205492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8E958-C744-CFF7-2E82-FB450C69FC6C}"/>
              </a:ext>
            </a:extLst>
          </p:cNvPr>
          <p:cNvSpPr>
            <a:spLocks noGrp="1"/>
          </p:cNvSpPr>
          <p:nvPr>
            <p:ph type="title"/>
          </p:nvPr>
        </p:nvSpPr>
        <p:spPr>
          <a:xfrm>
            <a:off x="793662" y="386930"/>
            <a:ext cx="10066122" cy="781699"/>
          </a:xfrm>
        </p:spPr>
        <p:txBody>
          <a:bodyPr anchor="t">
            <a:normAutofit/>
          </a:bodyPr>
          <a:lstStyle/>
          <a:p>
            <a:r>
              <a:rPr lang="en-GB" sz="4800" dirty="0"/>
              <a:t>Used Vehicle Inspection Chapters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981C2101-15E7-9B39-D157-6A384CA8F3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30707" y="6712563"/>
            <a:ext cx="5150277" cy="119426"/>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E69C7D5-4132-1E03-1531-25327637F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351" y="6327439"/>
            <a:ext cx="1077698" cy="330872"/>
          </a:xfrm>
          <a:prstGeom prst="rect">
            <a:avLst/>
          </a:prstGeom>
        </p:spPr>
      </p:pic>
      <p:pic>
        <p:nvPicPr>
          <p:cNvPr id="13" name="Content Placeholder 12">
            <a:extLst>
              <a:ext uri="{FF2B5EF4-FFF2-40B4-BE49-F238E27FC236}">
                <a16:creationId xmlns:a16="http://schemas.microsoft.com/office/drawing/2014/main" id="{39F62ADA-14A6-1245-F3F8-AE73DE156902}"/>
              </a:ext>
            </a:extLst>
          </p:cNvPr>
          <p:cNvPicPr>
            <a:picLocks noGrp="1" noChangeAspect="1"/>
          </p:cNvPicPr>
          <p:nvPr>
            <p:ph idx="1"/>
          </p:nvPr>
        </p:nvPicPr>
        <p:blipFill>
          <a:blip r:embed="rId5"/>
          <a:stretch>
            <a:fillRect/>
          </a:stretch>
        </p:blipFill>
        <p:spPr>
          <a:xfrm>
            <a:off x="2027795" y="2352675"/>
            <a:ext cx="6827183" cy="3974764"/>
          </a:xfrm>
          <a:prstGeom prst="rect">
            <a:avLst/>
          </a:prstGeom>
        </p:spPr>
      </p:pic>
      <p:sp>
        <p:nvSpPr>
          <p:cNvPr id="15" name="TextBox 14">
            <a:extLst>
              <a:ext uri="{FF2B5EF4-FFF2-40B4-BE49-F238E27FC236}">
                <a16:creationId xmlns:a16="http://schemas.microsoft.com/office/drawing/2014/main" id="{9F64DFB5-682B-1BF6-52E4-433913CD2BBF}"/>
              </a:ext>
            </a:extLst>
          </p:cNvPr>
          <p:cNvSpPr txBox="1"/>
          <p:nvPr/>
        </p:nvSpPr>
        <p:spPr>
          <a:xfrm>
            <a:off x="933450" y="1438275"/>
            <a:ext cx="3724275" cy="369332"/>
          </a:xfrm>
          <a:prstGeom prst="rect">
            <a:avLst/>
          </a:prstGeom>
          <a:noFill/>
        </p:spPr>
        <p:txBody>
          <a:bodyPr wrap="square" rtlCol="0">
            <a:spAutoFit/>
          </a:bodyPr>
          <a:lstStyle/>
          <a:p>
            <a:r>
              <a:rPr lang="en-US" dirty="0"/>
              <a:t>Current Phase </a:t>
            </a:r>
            <a:endParaRPr lang="en-GB" dirty="0"/>
          </a:p>
        </p:txBody>
      </p:sp>
    </p:spTree>
    <p:extLst>
      <p:ext uri="{BB962C8B-B14F-4D97-AF65-F5344CB8AC3E}">
        <p14:creationId xmlns:p14="http://schemas.microsoft.com/office/powerpoint/2010/main" val="2674036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8E958-C744-CFF7-2E82-FB450C69FC6C}"/>
              </a:ext>
            </a:extLst>
          </p:cNvPr>
          <p:cNvSpPr>
            <a:spLocks noGrp="1"/>
          </p:cNvSpPr>
          <p:nvPr>
            <p:ph type="title"/>
          </p:nvPr>
        </p:nvSpPr>
        <p:spPr>
          <a:xfrm>
            <a:off x="793662" y="386930"/>
            <a:ext cx="10066122" cy="781699"/>
          </a:xfrm>
        </p:spPr>
        <p:txBody>
          <a:bodyPr anchor="t">
            <a:normAutofit/>
          </a:bodyPr>
          <a:lstStyle/>
          <a:p>
            <a:r>
              <a:rPr lang="en-GB" sz="4800" dirty="0"/>
              <a:t>Used Vehicle Inspection Chapters</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981C2101-15E7-9B39-D157-6A384CA8F3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30707" y="6712563"/>
            <a:ext cx="5150277" cy="119426"/>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E69C7D5-4132-1E03-1531-25327637F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351" y="6327439"/>
            <a:ext cx="1077698" cy="330872"/>
          </a:xfrm>
          <a:prstGeom prst="rect">
            <a:avLst/>
          </a:prstGeom>
        </p:spPr>
      </p:pic>
      <p:pic>
        <p:nvPicPr>
          <p:cNvPr id="7" name="Content Placeholder 4">
            <a:extLst>
              <a:ext uri="{FF2B5EF4-FFF2-40B4-BE49-F238E27FC236}">
                <a16:creationId xmlns:a16="http://schemas.microsoft.com/office/drawing/2014/main" id="{BCD70F3F-EC6A-CA35-494F-009DFC9EAC49}"/>
              </a:ext>
            </a:extLst>
          </p:cNvPr>
          <p:cNvPicPr>
            <a:picLocks noGrp="1" noChangeAspect="1"/>
          </p:cNvPicPr>
          <p:nvPr>
            <p:ph idx="1"/>
          </p:nvPr>
        </p:nvPicPr>
        <p:blipFill>
          <a:blip r:embed="rId5"/>
          <a:stretch>
            <a:fillRect/>
          </a:stretch>
        </p:blipFill>
        <p:spPr>
          <a:xfrm>
            <a:off x="3029908" y="2344312"/>
            <a:ext cx="4635138" cy="3988716"/>
          </a:xfrm>
          <a:prstGeom prst="rect">
            <a:avLst/>
          </a:prstGeom>
        </p:spPr>
      </p:pic>
      <p:sp>
        <p:nvSpPr>
          <p:cNvPr id="11" name="TextBox 10">
            <a:extLst>
              <a:ext uri="{FF2B5EF4-FFF2-40B4-BE49-F238E27FC236}">
                <a16:creationId xmlns:a16="http://schemas.microsoft.com/office/drawing/2014/main" id="{C16800F8-1B1E-8379-1BEA-C747E499B7A0}"/>
              </a:ext>
            </a:extLst>
          </p:cNvPr>
          <p:cNvSpPr txBox="1"/>
          <p:nvPr/>
        </p:nvSpPr>
        <p:spPr>
          <a:xfrm>
            <a:off x="2542903" y="1442272"/>
            <a:ext cx="5510621" cy="477054"/>
          </a:xfrm>
          <a:prstGeom prst="rect">
            <a:avLst/>
          </a:prstGeom>
          <a:noFill/>
        </p:spPr>
        <p:txBody>
          <a:bodyPr wrap="square" rtlCol="0">
            <a:spAutoFit/>
          </a:bodyPr>
          <a:lstStyle/>
          <a:p>
            <a:r>
              <a:rPr lang="en-US" sz="2500" dirty="0"/>
              <a:t>Current Phase – Inspection Items </a:t>
            </a:r>
            <a:endParaRPr lang="en-GB" sz="2500" dirty="0"/>
          </a:p>
        </p:txBody>
      </p:sp>
    </p:spTree>
    <p:extLst>
      <p:ext uri="{BB962C8B-B14F-4D97-AF65-F5344CB8AC3E}">
        <p14:creationId xmlns:p14="http://schemas.microsoft.com/office/powerpoint/2010/main" val="207912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8E958-C744-CFF7-2E82-FB450C69FC6C}"/>
              </a:ext>
            </a:extLst>
          </p:cNvPr>
          <p:cNvSpPr>
            <a:spLocks noGrp="1"/>
          </p:cNvSpPr>
          <p:nvPr>
            <p:ph type="title"/>
          </p:nvPr>
        </p:nvSpPr>
        <p:spPr>
          <a:xfrm>
            <a:off x="793662" y="386930"/>
            <a:ext cx="10066122" cy="781699"/>
          </a:xfrm>
        </p:spPr>
        <p:txBody>
          <a:bodyPr anchor="t">
            <a:normAutofit/>
          </a:bodyPr>
          <a:lstStyle/>
          <a:p>
            <a:r>
              <a:rPr lang="en-GB" sz="4800" dirty="0"/>
              <a:t>Planned activities of the Task Force</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981C2101-15E7-9B39-D157-6A384CA8F3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30707" y="6712563"/>
            <a:ext cx="5150277" cy="119426"/>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E69C7D5-4132-1E03-1531-25327637F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351" y="6327439"/>
            <a:ext cx="1077698" cy="330872"/>
          </a:xfrm>
          <a:prstGeom prst="rect">
            <a:avLst/>
          </a:prstGeom>
        </p:spPr>
      </p:pic>
      <p:sp>
        <p:nvSpPr>
          <p:cNvPr id="6" name="Content Placeholder 5">
            <a:extLst>
              <a:ext uri="{FF2B5EF4-FFF2-40B4-BE49-F238E27FC236}">
                <a16:creationId xmlns:a16="http://schemas.microsoft.com/office/drawing/2014/main" id="{C26139F2-48BE-29C8-00A9-20E82CC23443}"/>
              </a:ext>
            </a:extLst>
          </p:cNvPr>
          <p:cNvSpPr>
            <a:spLocks noGrp="1"/>
          </p:cNvSpPr>
          <p:nvPr>
            <p:ph idx="1"/>
          </p:nvPr>
        </p:nvSpPr>
        <p:spPr/>
        <p:txBody>
          <a:bodyPr>
            <a:normAutofit fontScale="92500" lnSpcReduction="10000"/>
          </a:bodyPr>
          <a:lstStyle/>
          <a:p>
            <a:endParaRPr lang="en-US" dirty="0"/>
          </a:p>
          <a:p>
            <a:r>
              <a:rPr lang="en-GB" sz="2400" dirty="0"/>
              <a:t>The Task force on drafting the Used Vehicle Inspection Document will meet to continue discussions on inspection items under each of the chapters. The outcome of the discussions will be presented to the IWG.</a:t>
            </a:r>
          </a:p>
          <a:p>
            <a:r>
              <a:rPr lang="en-GB" sz="2400" dirty="0"/>
              <a:t>The IWG initiated discussions in Addis Ababa on New Vehicles in line with the mandate of the IWG on SCUNV and as reflected in the adopted </a:t>
            </a:r>
            <a:r>
              <a:rPr lang="en-GB" sz="2400" dirty="0" err="1"/>
              <a:t>ToR</a:t>
            </a:r>
            <a:r>
              <a:rPr lang="en-GB" sz="2400" dirty="0"/>
              <a:t>.</a:t>
            </a:r>
          </a:p>
          <a:p>
            <a:r>
              <a:rPr lang="en-GB" sz="2400" dirty="0"/>
              <a:t>The main focus will however remain with Second-hand Used Vehicles and where possible similarities appear, the Task Force will note such.  As discussions on New vehicles progress, it is anticipated that the participation in the Task Force may increase.  </a:t>
            </a:r>
          </a:p>
          <a:p>
            <a:r>
              <a:rPr lang="en-GB" sz="2400" dirty="0"/>
              <a:t>Where similarities are identified, such similarities could assist the IWG on the formulation on guidelines for  New Vehicles as identified within the framework of the IWG on SCUNV.</a:t>
            </a:r>
          </a:p>
          <a:p>
            <a:r>
              <a:rPr lang="en-GB" sz="2400" dirty="0"/>
              <a:t>The next meeting is set for January 2024.</a:t>
            </a:r>
          </a:p>
        </p:txBody>
      </p:sp>
    </p:spTree>
    <p:extLst>
      <p:ext uri="{BB962C8B-B14F-4D97-AF65-F5344CB8AC3E}">
        <p14:creationId xmlns:p14="http://schemas.microsoft.com/office/powerpoint/2010/main" val="3239931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7CB6-7B33-6C1A-59EA-C2F344EE2000}"/>
              </a:ext>
            </a:extLst>
          </p:cNvPr>
          <p:cNvSpPr>
            <a:spLocks noGrp="1"/>
          </p:cNvSpPr>
          <p:nvPr>
            <p:ph type="title"/>
          </p:nvPr>
        </p:nvSpPr>
        <p:spPr>
          <a:xfrm>
            <a:off x="838200" y="79513"/>
            <a:ext cx="10515600" cy="1269698"/>
          </a:xfrm>
        </p:spPr>
        <p:txBody>
          <a:bodyPr>
            <a:normAutofit/>
          </a:bodyPr>
          <a:lstStyle/>
          <a:p>
            <a:r>
              <a:rPr lang="en-US" sz="3200" dirty="0">
                <a:latin typeface="Arial" panose="020B0604020202020204" pitchFamily="34" charset="0"/>
                <a:cs typeface="Arial" panose="020B0604020202020204" pitchFamily="34" charset="0"/>
              </a:rPr>
              <a:t>Draft Proposed Activities – Points that were already addressed and newly identified action points</a:t>
            </a:r>
            <a:endParaRPr lang="en-GB"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8D0F5FD-2510-CB9B-D623-81C6DDB5ADB5}"/>
              </a:ext>
            </a:extLst>
          </p:cNvPr>
          <p:cNvSpPr>
            <a:spLocks noGrp="1"/>
          </p:cNvSpPr>
          <p:nvPr>
            <p:ph idx="1"/>
          </p:nvPr>
        </p:nvSpPr>
        <p:spPr>
          <a:xfrm>
            <a:off x="288757" y="1240403"/>
            <a:ext cx="11473315" cy="5449155"/>
          </a:xfrm>
        </p:spPr>
        <p:txBody>
          <a:bodyPr>
            <a:normAutofit fontScale="25000" lnSpcReduction="20000"/>
          </a:bodyPr>
          <a:lstStyle/>
          <a:p>
            <a:pPr marL="0" indent="0" algn="just">
              <a:buNone/>
            </a:pPr>
            <a:endParaRPr lang="en-US" sz="2500" b="1" kern="100" dirty="0">
              <a:effectLst/>
              <a:latin typeface="Times New Roman" panose="02020603050405020304" pitchFamily="18" charset="0"/>
              <a:ea typeface="SimSun" panose="02010600030101010101" pitchFamily="2" charset="-122"/>
              <a:cs typeface="Arial" panose="020B0604020202020204" pitchFamily="34" charset="0"/>
            </a:endParaRPr>
          </a:p>
          <a:p>
            <a:pPr marL="895350" indent="-355600" algn="just">
              <a:lnSpc>
                <a:spcPct val="120000"/>
              </a:lnSpc>
              <a:buNone/>
            </a:pPr>
            <a:r>
              <a:rPr lang="en-US" sz="6400" b="1" kern="100" dirty="0">
                <a:effectLst/>
                <a:ea typeface="SimSun" panose="02010600030101010101" pitchFamily="2" charset="-122"/>
                <a:cs typeface="Arial" panose="020B0604020202020204" pitchFamily="34" charset="0"/>
              </a:rPr>
              <a:t>The following elements </a:t>
            </a:r>
            <a:r>
              <a:rPr lang="en-US" sz="6400" b="1" kern="100" dirty="0">
                <a:ea typeface="SimSun" panose="02010600030101010101" pitchFamily="2" charset="-122"/>
                <a:cs typeface="Arial" panose="020B0604020202020204" pitchFamily="34" charset="0"/>
              </a:rPr>
              <a:t>will be addressed and in the order that it appears;</a:t>
            </a:r>
            <a:r>
              <a:rPr lang="en-US" sz="6400" b="1" kern="100" dirty="0">
                <a:effectLst/>
                <a:ea typeface="SimSun" panose="02010600030101010101" pitchFamily="2" charset="-122"/>
                <a:cs typeface="Arial" panose="020B0604020202020204" pitchFamily="34" charset="0"/>
              </a:rPr>
              <a:t> </a:t>
            </a:r>
            <a:endParaRPr lang="en-GB" sz="6400" kern="100" dirty="0">
              <a:effectLst/>
              <a:ea typeface="DengXian" panose="02010600030101010101" pitchFamily="2" charset="-122"/>
              <a:cs typeface="Arial" panose="020B0604020202020204" pitchFamily="34" charset="0"/>
            </a:endParaRPr>
          </a:p>
          <a:p>
            <a:pPr marL="895350" lvl="1" indent="-355600" algn="just">
              <a:lnSpc>
                <a:spcPct val="120000"/>
              </a:lnSpc>
              <a:buNone/>
            </a:pPr>
            <a:r>
              <a:rPr lang="en-US" sz="6400" i="1" kern="100" dirty="0">
                <a:effectLst/>
                <a:ea typeface="SimSun" panose="02010600030101010101" pitchFamily="2" charset="-122"/>
                <a:cs typeface="Arial" panose="020B0604020202020204" pitchFamily="34" charset="0"/>
              </a:rPr>
              <a:t> Priority 1: Used Vehicles – </a:t>
            </a:r>
            <a:r>
              <a:rPr lang="en-US" sz="6400" i="1" kern="100" dirty="0">
                <a:solidFill>
                  <a:schemeClr val="accent1"/>
                </a:solidFill>
                <a:effectLst/>
                <a:ea typeface="SimSun" panose="02010600030101010101" pitchFamily="2" charset="-122"/>
                <a:cs typeface="Arial" panose="020B0604020202020204" pitchFamily="34" charset="0"/>
              </a:rPr>
              <a:t>Currently being addressed</a:t>
            </a:r>
            <a:endParaRPr lang="en-GB" sz="6400" kern="100" dirty="0">
              <a:solidFill>
                <a:schemeClr val="accent1"/>
              </a:solidFill>
              <a:effectLst/>
              <a:ea typeface="DengXian" panose="02010600030101010101" pitchFamily="2" charset="-122"/>
              <a:cs typeface="Arial" panose="020B0604020202020204" pitchFamily="34" charset="0"/>
            </a:endParaRPr>
          </a:p>
          <a:p>
            <a:pPr marL="895350" lvl="1" indent="-355600" algn="just">
              <a:lnSpc>
                <a:spcPct val="120000"/>
              </a:lnSpc>
              <a:buNone/>
            </a:pPr>
            <a:r>
              <a:rPr lang="en-US" sz="6400" i="1" kern="100" dirty="0">
                <a:effectLst/>
                <a:ea typeface="SimSun" panose="02010600030101010101" pitchFamily="2" charset="-122"/>
                <a:cs typeface="Arial" panose="020B0604020202020204" pitchFamily="34" charset="0"/>
              </a:rPr>
              <a:t>Priority 2: New Vehicles – </a:t>
            </a:r>
            <a:r>
              <a:rPr lang="en-US" sz="6400" i="1" kern="100" dirty="0">
                <a:solidFill>
                  <a:schemeClr val="accent1"/>
                </a:solidFill>
                <a:effectLst/>
                <a:ea typeface="SimSun" panose="02010600030101010101" pitchFamily="2" charset="-122"/>
                <a:cs typeface="Arial" panose="020B0604020202020204" pitchFamily="34" charset="0"/>
              </a:rPr>
              <a:t>Interaction was initiated in October 2023 and will proceed during 2024.</a:t>
            </a:r>
          </a:p>
          <a:p>
            <a:pPr marL="895350" indent="-355600" algn="just">
              <a:lnSpc>
                <a:spcPct val="120000"/>
              </a:lnSpc>
              <a:buNone/>
            </a:pPr>
            <a:r>
              <a:rPr lang="en-US" sz="6400" b="1" kern="100" dirty="0">
                <a:effectLst/>
                <a:ea typeface="SimSun" panose="02010600030101010101" pitchFamily="2" charset="-122"/>
                <a:cs typeface="Arial" panose="020B0604020202020204" pitchFamily="34" charset="0"/>
              </a:rPr>
              <a:t>Used Vehicle </a:t>
            </a:r>
            <a:endParaRPr lang="en-GB" sz="6400" kern="100" dirty="0">
              <a:effectLst/>
              <a:ea typeface="DengXian" panose="02010600030101010101" pitchFamily="2" charset="-122"/>
              <a:cs typeface="Arial" panose="020B0604020202020204" pitchFamily="34" charset="0"/>
            </a:endParaRPr>
          </a:p>
          <a:p>
            <a:pPr marL="895350" lvl="1" indent="-355600" algn="just">
              <a:lnSpc>
                <a:spcPct val="120000"/>
              </a:lnSpc>
              <a:buNone/>
            </a:pPr>
            <a:r>
              <a:rPr lang="en-US" sz="6400" kern="0" dirty="0">
                <a:effectLst/>
                <a:ea typeface="SimSun" panose="02010600030101010101" pitchFamily="2" charset="-122"/>
                <a:cs typeface="Arial" panose="020B0604020202020204" pitchFamily="34" charset="0"/>
              </a:rPr>
              <a:t>The following questions </a:t>
            </a:r>
            <a:r>
              <a:rPr lang="en-US" sz="6400" kern="0" dirty="0">
                <a:ea typeface="SimSun" panose="02010600030101010101" pitchFamily="2" charset="-122"/>
                <a:cs typeface="Arial" panose="020B0604020202020204" pitchFamily="34" charset="0"/>
              </a:rPr>
              <a:t>are receiving attention </a:t>
            </a:r>
            <a:r>
              <a:rPr lang="en-US" sz="6400" kern="0" dirty="0">
                <a:effectLst/>
                <a:ea typeface="SimSun" panose="02010600030101010101" pitchFamily="2" charset="-122"/>
                <a:cs typeface="Arial" panose="020B0604020202020204" pitchFamily="34" charset="0"/>
              </a:rPr>
              <a:t>: At place of shipping/ At place of arrival </a:t>
            </a:r>
            <a:endParaRPr lang="en-GB" sz="6400" kern="100" dirty="0">
              <a:effectLst/>
              <a:ea typeface="DengXian" panose="02010600030101010101" pitchFamily="2" charset="-122"/>
              <a:cs typeface="Arial" panose="020B0604020202020204" pitchFamily="34" charset="0"/>
            </a:endParaRPr>
          </a:p>
          <a:p>
            <a:pPr marL="895350" lvl="2" indent="-355600" algn="just">
              <a:lnSpc>
                <a:spcPct val="120000"/>
              </a:lnSpc>
              <a:buFont typeface="+mj-lt"/>
              <a:buAutoNum type="alphaLcPeriod"/>
            </a:pPr>
            <a:r>
              <a:rPr lang="en-US" sz="6400" i="1" kern="0" dirty="0">
                <a:effectLst/>
                <a:ea typeface="SimSun" panose="02010600030101010101" pitchFamily="2" charset="-122"/>
                <a:cs typeface="Arial" panose="020B0604020202020204" pitchFamily="34" charset="0"/>
              </a:rPr>
              <a:t>What items should be inspected? – </a:t>
            </a:r>
            <a:r>
              <a:rPr lang="en-US" sz="6400" i="1" kern="0" dirty="0">
                <a:solidFill>
                  <a:schemeClr val="accent1"/>
                </a:solidFill>
                <a:effectLst/>
                <a:ea typeface="SimSun" panose="02010600030101010101" pitchFamily="2" charset="-122"/>
                <a:cs typeface="Arial" panose="020B0604020202020204" pitchFamily="34" charset="0"/>
              </a:rPr>
              <a:t>The IWG (Task Force) has identified the main items for Inspection</a:t>
            </a:r>
            <a:r>
              <a:rPr lang="en-US" sz="6400" i="1" kern="0" dirty="0">
                <a:effectLst/>
                <a:ea typeface="SimSun" panose="02010600030101010101" pitchFamily="2" charset="-122"/>
                <a:cs typeface="Arial" panose="020B0604020202020204" pitchFamily="34" charset="0"/>
              </a:rPr>
              <a:t>.</a:t>
            </a:r>
          </a:p>
          <a:p>
            <a:pPr marL="895350" lvl="2" indent="-355600" algn="just">
              <a:lnSpc>
                <a:spcPct val="120000"/>
              </a:lnSpc>
              <a:buFont typeface="+mj-lt"/>
              <a:buAutoNum type="alphaLcPeriod"/>
            </a:pPr>
            <a:r>
              <a:rPr lang="en-US" sz="6400" i="1" kern="0" dirty="0">
                <a:effectLst/>
                <a:ea typeface="SimSun" panose="02010600030101010101" pitchFamily="2" charset="-122"/>
                <a:cs typeface="Arial" panose="020B0604020202020204" pitchFamily="34" charset="0"/>
              </a:rPr>
              <a:t>What is the potential inspection method? – </a:t>
            </a:r>
            <a:r>
              <a:rPr lang="en-US" sz="6400" i="1" kern="0" dirty="0">
                <a:ea typeface="SimSun" panose="02010600030101010101" pitchFamily="2" charset="-122"/>
                <a:cs typeface="Arial" panose="020B0604020202020204" pitchFamily="34" charset="0"/>
              </a:rPr>
              <a:t> </a:t>
            </a:r>
            <a:r>
              <a:rPr lang="en-US" sz="6400" i="1" kern="0" dirty="0">
                <a:solidFill>
                  <a:schemeClr val="accent1"/>
                </a:solidFill>
                <a:ea typeface="SimSun" panose="02010600030101010101" pitchFamily="2" charset="-122"/>
                <a:cs typeface="Arial" panose="020B0604020202020204" pitchFamily="34" charset="0"/>
              </a:rPr>
              <a:t>Once finalization of the Main Items as per </a:t>
            </a:r>
            <a:r>
              <a:rPr lang="en-US" sz="6400" i="1" kern="0" dirty="0">
                <a:solidFill>
                  <a:schemeClr val="accent1"/>
                </a:solidFill>
                <a:effectLst/>
                <a:ea typeface="SimSun" panose="02010600030101010101" pitchFamily="2" charset="-122"/>
                <a:cs typeface="Arial" panose="020B0604020202020204" pitchFamily="34" charset="0"/>
              </a:rPr>
              <a:t>point a) have been concluded and adopted, the Inspection method will be addressed.</a:t>
            </a:r>
            <a:endParaRPr lang="en-GB" sz="6400" kern="100" dirty="0">
              <a:solidFill>
                <a:schemeClr val="accent1"/>
              </a:solidFill>
              <a:ea typeface="DengXian" panose="02010600030101010101" pitchFamily="2" charset="-122"/>
              <a:cs typeface="Arial" panose="020B0604020202020204" pitchFamily="34" charset="0"/>
            </a:endParaRPr>
          </a:p>
          <a:p>
            <a:pPr marL="895350" lvl="2" indent="-355600" algn="just">
              <a:lnSpc>
                <a:spcPct val="120000"/>
              </a:lnSpc>
              <a:buFont typeface="+mj-lt"/>
              <a:buAutoNum type="alphaLcPeriod"/>
            </a:pPr>
            <a:r>
              <a:rPr lang="en-US" sz="6400" i="1" kern="0" dirty="0">
                <a:effectLst/>
                <a:ea typeface="SimSun" panose="02010600030101010101" pitchFamily="2" charset="-122"/>
                <a:cs typeface="Arial" panose="020B0604020202020204" pitchFamily="34" charset="0"/>
              </a:rPr>
              <a:t>What type of information should be captured? – </a:t>
            </a:r>
            <a:r>
              <a:rPr lang="en-US" sz="6400" i="1" kern="0" dirty="0">
                <a:solidFill>
                  <a:schemeClr val="accent1"/>
                </a:solidFill>
                <a:effectLst/>
                <a:ea typeface="SimSun" panose="02010600030101010101" pitchFamily="2" charset="-122"/>
                <a:cs typeface="Arial" panose="020B0604020202020204" pitchFamily="34" charset="0"/>
              </a:rPr>
              <a:t>To be addressed within the next two meetings that will take place in 2024.</a:t>
            </a:r>
            <a:endParaRPr lang="en-GB" sz="6400" kern="100" dirty="0">
              <a:solidFill>
                <a:schemeClr val="accent1"/>
              </a:solidFill>
              <a:effectLst/>
              <a:ea typeface="DengXian" panose="02010600030101010101" pitchFamily="2" charset="-122"/>
              <a:cs typeface="Arial" panose="020B0604020202020204" pitchFamily="34" charset="0"/>
            </a:endParaRPr>
          </a:p>
          <a:p>
            <a:pPr marL="895350" indent="-355600" algn="just">
              <a:lnSpc>
                <a:spcPct val="120000"/>
              </a:lnSpc>
              <a:buNone/>
            </a:pPr>
            <a:r>
              <a:rPr lang="en-US" sz="6400" b="1" kern="100" dirty="0">
                <a:effectLst/>
                <a:ea typeface="SimSun" panose="02010600030101010101" pitchFamily="2" charset="-122"/>
                <a:cs typeface="Arial" panose="020B0604020202020204" pitchFamily="34" charset="0"/>
              </a:rPr>
              <a:t>Data and Information exchange</a:t>
            </a:r>
            <a:endParaRPr lang="en-GB" sz="6400" kern="100" dirty="0">
              <a:effectLst/>
              <a:ea typeface="DengXian" panose="02010600030101010101" pitchFamily="2" charset="-122"/>
              <a:cs typeface="Arial" panose="020B0604020202020204" pitchFamily="34" charset="0"/>
            </a:endParaRPr>
          </a:p>
          <a:p>
            <a:pPr marL="895350" lvl="1" indent="-355600" algn="just">
              <a:lnSpc>
                <a:spcPct val="120000"/>
              </a:lnSpc>
              <a:buNone/>
            </a:pPr>
            <a:r>
              <a:rPr lang="en-US" sz="6400" i="1" kern="0" dirty="0">
                <a:effectLst/>
                <a:ea typeface="SimSun" panose="02010600030101010101" pitchFamily="2" charset="-122"/>
                <a:cs typeface="Arial" panose="020B0604020202020204" pitchFamily="34" charset="0"/>
              </a:rPr>
              <a:t>a. 	What kind of data/information transfer is required? – </a:t>
            </a:r>
            <a:r>
              <a:rPr lang="en-GB" sz="6400" i="1" kern="0" dirty="0">
                <a:solidFill>
                  <a:schemeClr val="accent1"/>
                </a:solidFill>
                <a:effectLst/>
                <a:ea typeface="SimSun" panose="02010600030101010101" pitchFamily="2" charset="-122"/>
                <a:cs typeface="Arial" panose="020B0604020202020204" pitchFamily="34" charset="0"/>
              </a:rPr>
              <a:t>Initial discussions did take place but need further discussion.</a:t>
            </a:r>
          </a:p>
          <a:p>
            <a:pPr marL="895350" lvl="1" indent="-355600" algn="just">
              <a:lnSpc>
                <a:spcPct val="120000"/>
              </a:lnSpc>
              <a:buNone/>
            </a:pPr>
            <a:r>
              <a:rPr lang="en-US" sz="6400" i="1" kern="0" dirty="0">
                <a:effectLst/>
                <a:ea typeface="SimSun" panose="02010600030101010101" pitchFamily="2" charset="-122"/>
                <a:cs typeface="Arial" panose="020B0604020202020204" pitchFamily="34" charset="0"/>
              </a:rPr>
              <a:t>b. 	What kind of data elements/structure would be suitable</a:t>
            </a:r>
            <a:r>
              <a:rPr lang="en-US" sz="6400" kern="0" dirty="0">
                <a:effectLst/>
                <a:ea typeface="SimSun" panose="02010600030101010101" pitchFamily="2" charset="-122"/>
                <a:cs typeface="Arial" panose="020B0604020202020204" pitchFamily="34" charset="0"/>
              </a:rPr>
              <a:t>?</a:t>
            </a:r>
            <a:r>
              <a:rPr lang="en-US" sz="6400" b="1" kern="100" dirty="0">
                <a:effectLst/>
                <a:ea typeface="SimSun" panose="02010600030101010101" pitchFamily="2" charset="-122"/>
                <a:cs typeface="Arial" panose="020B0604020202020204" pitchFamily="34" charset="0"/>
              </a:rPr>
              <a:t> </a:t>
            </a:r>
            <a:r>
              <a:rPr lang="en-US" sz="6400" i="1" kern="100" dirty="0">
                <a:effectLst/>
                <a:ea typeface="SimSun" panose="02010600030101010101" pitchFamily="2" charset="-122"/>
                <a:cs typeface="Arial" panose="020B0604020202020204" pitchFamily="34" charset="0"/>
              </a:rPr>
              <a:t>- </a:t>
            </a:r>
            <a:r>
              <a:rPr lang="en-US" sz="6400" i="1" kern="100" dirty="0">
                <a:solidFill>
                  <a:schemeClr val="accent1">
                    <a:lumMod val="75000"/>
                  </a:schemeClr>
                </a:solidFill>
                <a:effectLst/>
                <a:ea typeface="SimSun" panose="02010600030101010101" pitchFamily="2" charset="-122"/>
                <a:cs typeface="Arial" panose="020B0604020202020204" pitchFamily="34" charset="0"/>
              </a:rPr>
              <a:t>W</a:t>
            </a:r>
            <a:r>
              <a:rPr lang="en-US" sz="6400" i="1" kern="100" dirty="0">
                <a:solidFill>
                  <a:schemeClr val="accent1">
                    <a:lumMod val="75000"/>
                  </a:schemeClr>
                </a:solidFill>
                <a:ea typeface="SimSun" panose="02010600030101010101" pitchFamily="2" charset="-122"/>
                <a:cs typeface="Arial" panose="020B0604020202020204" pitchFamily="34" charset="0"/>
              </a:rPr>
              <a:t>ill be addressed during the discussions that will follow as per point a.</a:t>
            </a:r>
            <a:endParaRPr lang="en-GB" sz="6400" i="1" kern="100" dirty="0">
              <a:solidFill>
                <a:schemeClr val="accent1">
                  <a:lumMod val="75000"/>
                </a:schemeClr>
              </a:solidFill>
              <a:effectLst/>
              <a:ea typeface="DengXian" panose="02010600030101010101" pitchFamily="2" charset="-122"/>
              <a:cs typeface="Arial" panose="020B0604020202020204" pitchFamily="34" charset="0"/>
            </a:endParaRPr>
          </a:p>
          <a:p>
            <a:pPr marL="895350" indent="-355600" algn="just">
              <a:lnSpc>
                <a:spcPct val="120000"/>
              </a:lnSpc>
              <a:buNone/>
            </a:pPr>
            <a:r>
              <a:rPr lang="en-US" sz="6400" b="1" kern="100" dirty="0">
                <a:effectLst/>
                <a:ea typeface="SimSun" panose="02010600030101010101" pitchFamily="2" charset="-122"/>
                <a:cs typeface="Arial" panose="020B0604020202020204" pitchFamily="34" charset="0"/>
              </a:rPr>
              <a:t>New Vehicles </a:t>
            </a:r>
            <a:endParaRPr lang="en-GB" sz="6400" kern="100" dirty="0">
              <a:effectLst/>
              <a:ea typeface="DengXian" panose="02010600030101010101" pitchFamily="2" charset="-122"/>
              <a:cs typeface="Arial" panose="020B0604020202020204" pitchFamily="34" charset="0"/>
            </a:endParaRPr>
          </a:p>
          <a:p>
            <a:pPr marL="895350" lvl="1" indent="-355600" algn="just">
              <a:lnSpc>
                <a:spcPct val="120000"/>
              </a:lnSpc>
              <a:buNone/>
            </a:pPr>
            <a:r>
              <a:rPr lang="en-US" sz="6400" kern="0" dirty="0">
                <a:effectLst/>
                <a:ea typeface="SimSun" panose="02010600030101010101" pitchFamily="2" charset="-122"/>
                <a:cs typeface="Arial" panose="020B0604020202020204" pitchFamily="34" charset="0"/>
              </a:rPr>
              <a:t>The following questions should be considered:</a:t>
            </a:r>
            <a:endParaRPr lang="en-GB" sz="6400" kern="100" dirty="0">
              <a:effectLst/>
              <a:ea typeface="DengXian" panose="02010600030101010101" pitchFamily="2" charset="-122"/>
              <a:cs typeface="Arial" panose="020B0604020202020204" pitchFamily="34" charset="0"/>
            </a:endParaRPr>
          </a:p>
          <a:p>
            <a:pPr marL="895350" lvl="1" indent="-355600" algn="just">
              <a:lnSpc>
                <a:spcPct val="120000"/>
              </a:lnSpc>
              <a:buFont typeface="+mj-lt"/>
              <a:buAutoNum type="alphaLcPeriod"/>
            </a:pPr>
            <a:r>
              <a:rPr lang="en-US" sz="6400" i="1" kern="0" dirty="0">
                <a:effectLst/>
                <a:ea typeface="SimSun" panose="02010600030101010101" pitchFamily="2" charset="-122"/>
                <a:cs typeface="Arial" panose="020B0604020202020204" pitchFamily="34" charset="0"/>
              </a:rPr>
              <a:t>   What elements should be covered under the categories of: </a:t>
            </a:r>
            <a:endParaRPr lang="en-GB" sz="6400" kern="100" dirty="0">
              <a:effectLst/>
              <a:ea typeface="DengXian" panose="02010600030101010101" pitchFamily="2" charset="-122"/>
              <a:cs typeface="Arial" panose="020B0604020202020204" pitchFamily="34" charset="0"/>
            </a:endParaRPr>
          </a:p>
          <a:p>
            <a:pPr marL="1352550" lvl="4" indent="-355600" algn="just">
              <a:lnSpc>
                <a:spcPct val="120000"/>
              </a:lnSpc>
              <a:buFont typeface="+mj-lt"/>
              <a:buAutoNum type="romanLcPeriod"/>
            </a:pPr>
            <a:r>
              <a:rPr lang="en-US" sz="6400" i="1" kern="0" dirty="0">
                <a:effectLst/>
                <a:ea typeface="SimSun" panose="02010600030101010101" pitchFamily="2" charset="-122"/>
                <a:cs typeface="Arial" panose="020B0604020202020204" pitchFamily="34" charset="0"/>
              </a:rPr>
              <a:t>Active safety, Passive safety, General Safety – </a:t>
            </a:r>
            <a:r>
              <a:rPr lang="en-US" sz="6400" i="1" kern="0" dirty="0">
                <a:solidFill>
                  <a:schemeClr val="accent1"/>
                </a:solidFill>
                <a:effectLst/>
                <a:ea typeface="SimSun" panose="02010600030101010101" pitchFamily="2" charset="-122"/>
                <a:cs typeface="Arial" panose="020B0604020202020204" pitchFamily="34" charset="0"/>
              </a:rPr>
              <a:t>Currently being addressed</a:t>
            </a:r>
            <a:endParaRPr lang="en-GB" sz="6400" kern="100" dirty="0">
              <a:solidFill>
                <a:schemeClr val="accent1"/>
              </a:solidFill>
              <a:effectLst/>
              <a:ea typeface="DengXian" panose="02010600030101010101" pitchFamily="2" charset="-122"/>
              <a:cs typeface="Arial" panose="020B0604020202020204" pitchFamily="34" charset="0"/>
            </a:endParaRPr>
          </a:p>
          <a:p>
            <a:pPr marL="895350" indent="-355600" algn="just"/>
            <a:endParaRPr lang="en-GB" sz="6200" dirty="0"/>
          </a:p>
        </p:txBody>
      </p:sp>
    </p:spTree>
    <p:extLst>
      <p:ext uri="{BB962C8B-B14F-4D97-AF65-F5344CB8AC3E}">
        <p14:creationId xmlns:p14="http://schemas.microsoft.com/office/powerpoint/2010/main" val="2748380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A4EF4-BAFF-E86E-36A1-76C28EFB3886}"/>
              </a:ext>
            </a:extLst>
          </p:cNvPr>
          <p:cNvSpPr>
            <a:spLocks noGrp="1"/>
          </p:cNvSpPr>
          <p:nvPr>
            <p:ph type="title"/>
          </p:nvPr>
        </p:nvSpPr>
        <p:spPr>
          <a:xfrm>
            <a:off x="838200" y="1"/>
            <a:ext cx="10515600" cy="1145405"/>
          </a:xfrm>
        </p:spPr>
        <p:txBody>
          <a:bodyPr/>
          <a:lstStyle/>
          <a:p>
            <a:pPr algn="ctr"/>
            <a:r>
              <a:rPr lang="en-US" dirty="0"/>
              <a:t>Draft Proposed timeline</a:t>
            </a:r>
            <a:endParaRPr lang="en-GB" dirty="0"/>
          </a:p>
        </p:txBody>
      </p:sp>
      <p:graphicFrame>
        <p:nvGraphicFramePr>
          <p:cNvPr id="4" name="Content Placeholder 3">
            <a:extLst>
              <a:ext uri="{FF2B5EF4-FFF2-40B4-BE49-F238E27FC236}">
                <a16:creationId xmlns:a16="http://schemas.microsoft.com/office/drawing/2014/main" id="{D695D26C-A241-3720-2532-FFFEC9039623}"/>
              </a:ext>
            </a:extLst>
          </p:cNvPr>
          <p:cNvGraphicFramePr>
            <a:graphicFrameLocks noGrp="1"/>
          </p:cNvGraphicFramePr>
          <p:nvPr>
            <p:ph idx="1"/>
            <p:extLst>
              <p:ext uri="{D42A27DB-BD31-4B8C-83A1-F6EECF244321}">
                <p14:modId xmlns:p14="http://schemas.microsoft.com/office/powerpoint/2010/main" val="1763656840"/>
              </p:ext>
            </p:extLst>
          </p:nvPr>
        </p:nvGraphicFramePr>
        <p:xfrm>
          <a:off x="644895" y="1058778"/>
          <a:ext cx="10943921" cy="5061729"/>
        </p:xfrm>
        <a:graphic>
          <a:graphicData uri="http://schemas.openxmlformats.org/drawingml/2006/table">
            <a:tbl>
              <a:tblPr firstRow="1" firstCol="1" bandRow="1"/>
              <a:tblGrid>
                <a:gridCol w="1198004">
                  <a:extLst>
                    <a:ext uri="{9D8B030D-6E8A-4147-A177-3AD203B41FA5}">
                      <a16:colId xmlns:a16="http://schemas.microsoft.com/office/drawing/2014/main" val="954064559"/>
                    </a:ext>
                  </a:extLst>
                </a:gridCol>
                <a:gridCol w="543941">
                  <a:extLst>
                    <a:ext uri="{9D8B030D-6E8A-4147-A177-3AD203B41FA5}">
                      <a16:colId xmlns:a16="http://schemas.microsoft.com/office/drawing/2014/main" val="1111556128"/>
                    </a:ext>
                  </a:extLst>
                </a:gridCol>
                <a:gridCol w="1051286">
                  <a:extLst>
                    <a:ext uri="{9D8B030D-6E8A-4147-A177-3AD203B41FA5}">
                      <a16:colId xmlns:a16="http://schemas.microsoft.com/office/drawing/2014/main" val="998104912"/>
                    </a:ext>
                  </a:extLst>
                </a:gridCol>
                <a:gridCol w="793617">
                  <a:extLst>
                    <a:ext uri="{9D8B030D-6E8A-4147-A177-3AD203B41FA5}">
                      <a16:colId xmlns:a16="http://schemas.microsoft.com/office/drawing/2014/main" val="2468397812"/>
                    </a:ext>
                  </a:extLst>
                </a:gridCol>
                <a:gridCol w="639017">
                  <a:extLst>
                    <a:ext uri="{9D8B030D-6E8A-4147-A177-3AD203B41FA5}">
                      <a16:colId xmlns:a16="http://schemas.microsoft.com/office/drawing/2014/main" val="360515724"/>
                    </a:ext>
                  </a:extLst>
                </a:gridCol>
                <a:gridCol w="683484">
                  <a:extLst>
                    <a:ext uri="{9D8B030D-6E8A-4147-A177-3AD203B41FA5}">
                      <a16:colId xmlns:a16="http://schemas.microsoft.com/office/drawing/2014/main" val="1440480819"/>
                    </a:ext>
                  </a:extLst>
                </a:gridCol>
                <a:gridCol w="646083">
                  <a:extLst>
                    <a:ext uri="{9D8B030D-6E8A-4147-A177-3AD203B41FA5}">
                      <a16:colId xmlns:a16="http://schemas.microsoft.com/office/drawing/2014/main" val="1098101061"/>
                    </a:ext>
                  </a:extLst>
                </a:gridCol>
                <a:gridCol w="758738">
                  <a:extLst>
                    <a:ext uri="{9D8B030D-6E8A-4147-A177-3AD203B41FA5}">
                      <a16:colId xmlns:a16="http://schemas.microsoft.com/office/drawing/2014/main" val="1819959758"/>
                    </a:ext>
                  </a:extLst>
                </a:gridCol>
                <a:gridCol w="789272">
                  <a:extLst>
                    <a:ext uri="{9D8B030D-6E8A-4147-A177-3AD203B41FA5}">
                      <a16:colId xmlns:a16="http://schemas.microsoft.com/office/drawing/2014/main" val="1953306723"/>
                    </a:ext>
                  </a:extLst>
                </a:gridCol>
                <a:gridCol w="214090">
                  <a:extLst>
                    <a:ext uri="{9D8B030D-6E8A-4147-A177-3AD203B41FA5}">
                      <a16:colId xmlns:a16="http://schemas.microsoft.com/office/drawing/2014/main" val="4082396749"/>
                    </a:ext>
                  </a:extLst>
                </a:gridCol>
                <a:gridCol w="404731">
                  <a:extLst>
                    <a:ext uri="{9D8B030D-6E8A-4147-A177-3AD203B41FA5}">
                      <a16:colId xmlns:a16="http://schemas.microsoft.com/office/drawing/2014/main" val="3661515953"/>
                    </a:ext>
                  </a:extLst>
                </a:gridCol>
                <a:gridCol w="396636">
                  <a:extLst>
                    <a:ext uri="{9D8B030D-6E8A-4147-A177-3AD203B41FA5}">
                      <a16:colId xmlns:a16="http://schemas.microsoft.com/office/drawing/2014/main" val="1293606498"/>
                    </a:ext>
                  </a:extLst>
                </a:gridCol>
                <a:gridCol w="396636">
                  <a:extLst>
                    <a:ext uri="{9D8B030D-6E8A-4147-A177-3AD203B41FA5}">
                      <a16:colId xmlns:a16="http://schemas.microsoft.com/office/drawing/2014/main" val="3027553488"/>
                    </a:ext>
                  </a:extLst>
                </a:gridCol>
                <a:gridCol w="420921">
                  <a:extLst>
                    <a:ext uri="{9D8B030D-6E8A-4147-A177-3AD203B41FA5}">
                      <a16:colId xmlns:a16="http://schemas.microsoft.com/office/drawing/2014/main" val="636334697"/>
                    </a:ext>
                  </a:extLst>
                </a:gridCol>
                <a:gridCol w="420921">
                  <a:extLst>
                    <a:ext uri="{9D8B030D-6E8A-4147-A177-3AD203B41FA5}">
                      <a16:colId xmlns:a16="http://schemas.microsoft.com/office/drawing/2014/main" val="83750144"/>
                    </a:ext>
                  </a:extLst>
                </a:gridCol>
                <a:gridCol w="388541">
                  <a:extLst>
                    <a:ext uri="{9D8B030D-6E8A-4147-A177-3AD203B41FA5}">
                      <a16:colId xmlns:a16="http://schemas.microsoft.com/office/drawing/2014/main" val="3568331074"/>
                    </a:ext>
                  </a:extLst>
                </a:gridCol>
                <a:gridCol w="388541">
                  <a:extLst>
                    <a:ext uri="{9D8B030D-6E8A-4147-A177-3AD203B41FA5}">
                      <a16:colId xmlns:a16="http://schemas.microsoft.com/office/drawing/2014/main" val="2301906034"/>
                    </a:ext>
                  </a:extLst>
                </a:gridCol>
                <a:gridCol w="404731">
                  <a:extLst>
                    <a:ext uri="{9D8B030D-6E8A-4147-A177-3AD203B41FA5}">
                      <a16:colId xmlns:a16="http://schemas.microsoft.com/office/drawing/2014/main" val="2594314676"/>
                    </a:ext>
                  </a:extLst>
                </a:gridCol>
                <a:gridCol w="404731">
                  <a:extLst>
                    <a:ext uri="{9D8B030D-6E8A-4147-A177-3AD203B41FA5}">
                      <a16:colId xmlns:a16="http://schemas.microsoft.com/office/drawing/2014/main" val="810741524"/>
                    </a:ext>
                  </a:extLst>
                </a:gridCol>
              </a:tblGrid>
              <a:tr h="524688">
                <a:tc>
                  <a:txBody>
                    <a:bodyPr/>
                    <a:lstStyle/>
                    <a:p>
                      <a:pPr algn="l"/>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2023</a:t>
                      </a:r>
                      <a:b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b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3-4</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5-6</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7-8</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9-10</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11-12</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2024</a:t>
                      </a:r>
                      <a:b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b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3-4</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5-6</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7-8</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9-10</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11-12</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2025</a:t>
                      </a:r>
                      <a:b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b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'1-2…</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131388111"/>
                  </a:ext>
                </a:extLst>
              </a:tr>
              <a:tr h="683149">
                <a:tc>
                  <a:txBody>
                    <a:bodyPr/>
                    <a:lstStyle/>
                    <a:p>
                      <a:pPr algn="l"/>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WP.29</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March</a:t>
                      </a:r>
                      <a:b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b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6-9</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190</a:t>
                      </a:r>
                      <a:r>
                        <a:rPr lang="en-GB" sz="1100" kern="0" baseline="30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a:t>
                      </a: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Session June</a:t>
                      </a:r>
                      <a:b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b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19-22</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191</a:t>
                      </a:r>
                      <a:r>
                        <a:rPr lang="en-GB" sz="1100" kern="0" baseline="30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st</a:t>
                      </a:r>
                      <a:r>
                        <a:rPr lang="en-GB" sz="1100" kern="0" baseline="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100" kern="0" baseline="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Session</a:t>
                      </a:r>
                      <a:r>
                        <a:rPr lang="en-GB" sz="1100" kern="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Nov</a:t>
                      </a:r>
                      <a:b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b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13-16</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Mar’24</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Jun’24</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endParaRPr lang="en-GB"/>
                    </a:p>
                  </a:txBody>
                  <a:tcPr/>
                </a:tc>
                <a:tc grid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endParaRPr lang="en-GB"/>
                    </a:p>
                  </a:txBody>
                  <a:tcPr/>
                </a:tc>
                <a:tc grid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endParaRPr lang="en-GB"/>
                    </a:p>
                  </a:txBody>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Nov-Dec’24</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tcPr>
                </a:tc>
                <a:tc hMerge="1">
                  <a:txBody>
                    <a:bodyPr/>
                    <a:lstStyle/>
                    <a:p>
                      <a:endParaRPr lang="en-GB"/>
                    </a:p>
                  </a:txBody>
                  <a:tcPr/>
                </a:tc>
                <a:extLst>
                  <a:ext uri="{0D108BD9-81ED-4DB2-BD59-A6C34878D82A}">
                    <a16:rowId xmlns:a16="http://schemas.microsoft.com/office/drawing/2014/main" val="1674469605"/>
                  </a:ext>
                </a:extLst>
              </a:tr>
              <a:tr h="188110">
                <a:tc>
                  <a:txBody>
                    <a:bodyPr/>
                    <a:lstStyle/>
                    <a:p>
                      <a:pPr algn="l"/>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dot"/>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924548122"/>
                  </a:ext>
                </a:extLst>
              </a:tr>
              <a:tr h="752442">
                <a:tc>
                  <a:txBody>
                    <a:bodyPr/>
                    <a:lstStyle/>
                    <a:p>
                      <a:pPr algn="l"/>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Meeting IWG</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indent="-171450" algn="ctr">
                        <a:buFont typeface="Arial" panose="020B0604020202020204" pitchFamily="34" charset="0"/>
                        <a:buChar char="•"/>
                      </a:pP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2 Mar</a:t>
                      </a:r>
                      <a:r>
                        <a:rPr lang="en-GB" sz="1050" kern="1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’23</a:t>
                      </a:r>
                    </a:p>
                    <a:p>
                      <a:pPr marL="0" indent="0" algn="ctr">
                        <a:buFont typeface="Arial" panose="020B0604020202020204" pitchFamily="34" charset="0"/>
                        <a:buChar char="•"/>
                        <a:tabLst>
                          <a:tab pos="0" algn="l"/>
                        </a:tabLst>
                      </a:pPr>
                      <a:r>
                        <a:rPr lang="en-GB" sz="1100" kern="0" baseline="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6</a:t>
                      </a:r>
                      <a:r>
                        <a:rPr lang="en-GB" sz="1100" kern="0" baseline="30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a:t>
                      </a: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Meeting held on14 Apr</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7</a:t>
                      </a:r>
                      <a:r>
                        <a:rPr lang="en-GB" sz="1100" kern="0" baseline="30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a:t>
                      </a: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Meeting. 23 June’23</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8</a:t>
                      </a:r>
                      <a:r>
                        <a:rPr lang="en-GB" sz="1100" kern="0" baseline="30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a:t>
                      </a: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Meeting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9</a:t>
                      </a:r>
                      <a:r>
                        <a:rPr lang="en-GB" sz="1100" kern="0" baseline="30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a:t>
                      </a: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Meeting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10</a:t>
                      </a:r>
                      <a:r>
                        <a:rPr lang="en-GB" sz="1100" kern="0" baseline="30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a:t>
                      </a: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Meeting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851541"/>
                  </a:ext>
                </a:extLst>
              </a:tr>
              <a:tr h="628459">
                <a:tc rowSpan="2">
                  <a:txBody>
                    <a:bodyPr/>
                    <a:lstStyle/>
                    <a:p>
                      <a:pPr algn="l"/>
                      <a:r>
                        <a:rPr lang="en-ZA" sz="1050" kern="100" dirty="0">
                          <a:effectLst/>
                          <a:latin typeface="Calibri" panose="020F0502020204030204" pitchFamily="34" charset="0"/>
                          <a:ea typeface="DengXian" panose="02010600030101010101" pitchFamily="2" charset="-122"/>
                          <a:cs typeface="Arial" panose="020B0604020202020204" pitchFamily="34" charset="0"/>
                        </a:rPr>
                        <a:t>Task Force</a:t>
                      </a:r>
                      <a:r>
                        <a:rPr lang="en-ZA" sz="1050" kern="100" dirty="0">
                          <a:solidFill>
                            <a:schemeClr val="tx1"/>
                          </a:solidFill>
                          <a:effectLst/>
                          <a:latin typeface="Calibri" panose="020F0502020204030204" pitchFamily="34" charset="0"/>
                          <a:ea typeface="DengXian" panose="02010600030101010101" pitchFamily="2" charset="-122"/>
                          <a:cs typeface="Arial" panose="020B0604020202020204" pitchFamily="34" charset="0"/>
                        </a:rPr>
                        <a:t> on drafting import/export inspection requirements</a:t>
                      </a:r>
                      <a:endParaRPr lang="en-GB" sz="1050" kern="100" dirty="0">
                        <a:solidFill>
                          <a:schemeClr val="tx1"/>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050" kern="100" dirty="0">
                          <a:effectLst/>
                          <a:latin typeface="Calibri" panose="020F0502020204030204" pitchFamily="34" charset="0"/>
                          <a:ea typeface="DengXian" panose="02010600030101010101" pitchFamily="2" charset="-122"/>
                          <a:cs typeface="Arial" panose="020B0604020202020204" pitchFamily="34" charset="0"/>
                        </a:rPr>
                        <a:t>12’May’23 -1</a:t>
                      </a:r>
                      <a:r>
                        <a:rPr lang="en-ZA" sz="1050" kern="100" baseline="30000" dirty="0">
                          <a:effectLst/>
                          <a:latin typeface="Calibri" panose="020F0502020204030204" pitchFamily="34" charset="0"/>
                          <a:ea typeface="DengXian" panose="02010600030101010101" pitchFamily="2" charset="-122"/>
                          <a:cs typeface="Arial" panose="020B0604020202020204" pitchFamily="34" charset="0"/>
                        </a:rPr>
                        <a:t>st</a:t>
                      </a:r>
                      <a:r>
                        <a:rPr lang="en-ZA" sz="1050" kern="100" dirty="0">
                          <a:effectLst/>
                          <a:latin typeface="Calibri" panose="020F0502020204030204" pitchFamily="34" charset="0"/>
                          <a:ea typeface="DengXian" panose="02010600030101010101" pitchFamily="2" charset="-122"/>
                          <a:cs typeface="Arial" panose="020B0604020202020204" pitchFamily="34" charset="0"/>
                        </a:rPr>
                        <a:t> Meeting</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ZA" sz="1050" kern="100">
                          <a:effectLst/>
                          <a:latin typeface="Calibri" panose="020F0502020204030204" pitchFamily="34" charset="0"/>
                          <a:ea typeface="DengXian" panose="02010600030101010101" pitchFamily="2" charset="-122"/>
                          <a:cs typeface="Arial" panose="020B0604020202020204" pitchFamily="34" charset="0"/>
                        </a:rPr>
                        <a:t>3</a:t>
                      </a:r>
                      <a:r>
                        <a:rPr lang="en-ZA" sz="1050" kern="100" baseline="30000">
                          <a:effectLst/>
                          <a:latin typeface="Calibri" panose="020F0502020204030204" pitchFamily="34" charset="0"/>
                          <a:ea typeface="DengXian" panose="02010600030101010101" pitchFamily="2" charset="-122"/>
                          <a:cs typeface="Arial" panose="020B0604020202020204" pitchFamily="34" charset="0"/>
                        </a:rPr>
                        <a:t>rd</a:t>
                      </a:r>
                      <a:r>
                        <a:rPr lang="en-ZA" sz="1050" kern="100">
                          <a:effectLst/>
                          <a:latin typeface="Calibri" panose="020F0502020204030204" pitchFamily="34" charset="0"/>
                          <a:ea typeface="DengXian" panose="02010600030101010101" pitchFamily="2" charset="-122"/>
                          <a:cs typeface="Arial" panose="020B0604020202020204" pitchFamily="34" charset="0"/>
                        </a:rPr>
                        <a:t> Meeting</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ZA" sz="1050" kern="100" dirty="0">
                          <a:effectLst/>
                          <a:latin typeface="Calibri" panose="020F0502020204030204" pitchFamily="34" charset="0"/>
                          <a:ea typeface="DengXian" panose="02010600030101010101" pitchFamily="2" charset="-122"/>
                          <a:cs typeface="Arial" panose="020B0604020202020204" pitchFamily="34" charset="0"/>
                        </a:rPr>
                        <a:t>4</a:t>
                      </a:r>
                      <a:r>
                        <a:rPr lang="en-ZA" sz="1050" kern="100" baseline="30000" dirty="0">
                          <a:effectLst/>
                          <a:latin typeface="Calibri" panose="020F0502020204030204" pitchFamily="34" charset="0"/>
                          <a:ea typeface="DengXian" panose="02010600030101010101" pitchFamily="2" charset="-122"/>
                          <a:cs typeface="Arial" panose="020B0604020202020204" pitchFamily="34" charset="0"/>
                        </a:rPr>
                        <a:t>th</a:t>
                      </a:r>
                      <a:r>
                        <a:rPr lang="en-ZA" sz="1050" kern="100" dirty="0">
                          <a:effectLst/>
                          <a:latin typeface="Calibri" panose="020F0502020204030204" pitchFamily="34" charset="0"/>
                          <a:ea typeface="DengXian" panose="02010600030101010101" pitchFamily="2" charset="-122"/>
                          <a:cs typeface="Arial" panose="020B0604020202020204" pitchFamily="34" charset="0"/>
                        </a:rPr>
                        <a:t> Meeting</a:t>
                      </a:r>
                    </a:p>
                    <a:p>
                      <a:pPr algn="ctr"/>
                      <a:r>
                        <a:rPr lang="en-ZA" sz="1050" kern="100" dirty="0">
                          <a:effectLst/>
                          <a:latin typeface="Calibri" panose="020F0502020204030204" pitchFamily="34" charset="0"/>
                          <a:ea typeface="DengXian" panose="02010600030101010101" pitchFamily="2" charset="-122"/>
                          <a:cs typeface="Arial" panose="020B0604020202020204" pitchFamily="34" charset="0"/>
                        </a:rPr>
                        <a:t>5</a:t>
                      </a:r>
                      <a:r>
                        <a:rPr lang="en-ZA" sz="1050" kern="100" baseline="30000" dirty="0">
                          <a:effectLst/>
                          <a:latin typeface="Calibri" panose="020F0502020204030204" pitchFamily="34" charset="0"/>
                          <a:ea typeface="DengXian" panose="02010600030101010101" pitchFamily="2" charset="-122"/>
                          <a:cs typeface="Arial" panose="020B0604020202020204" pitchFamily="34" charset="0"/>
                        </a:rPr>
                        <a:t>th</a:t>
                      </a:r>
                      <a:r>
                        <a:rPr lang="en-ZA" sz="1050" kern="100" dirty="0">
                          <a:effectLst/>
                          <a:latin typeface="Calibri" panose="020F0502020204030204" pitchFamily="34" charset="0"/>
                          <a:ea typeface="DengXian" panose="02010600030101010101" pitchFamily="2" charset="-122"/>
                          <a:cs typeface="Arial" panose="020B0604020202020204" pitchFamily="34" charset="0"/>
                        </a:rPr>
                        <a:t> Meeting</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r>
                        <a:rPr lang="en-ZA" sz="1050" kern="100" baseline="30000" dirty="0">
                          <a:effectLst/>
                          <a:latin typeface="Calibri" panose="020F0502020204030204" pitchFamily="34" charset="0"/>
                          <a:ea typeface="DengXian" panose="02010600030101010101" pitchFamily="2" charset="-122"/>
                          <a:cs typeface="Arial" panose="020B0604020202020204" pitchFamily="34" charset="0"/>
                        </a:rPr>
                        <a:t>6th</a:t>
                      </a:r>
                      <a:r>
                        <a:rPr lang="en-ZA" sz="1050" kern="100" dirty="0">
                          <a:effectLst/>
                          <a:latin typeface="Calibri" panose="020F0502020204030204" pitchFamily="34" charset="0"/>
                          <a:ea typeface="DengXian" panose="02010600030101010101" pitchFamily="2" charset="-122"/>
                          <a:cs typeface="Arial" panose="020B0604020202020204" pitchFamily="34" charset="0"/>
                        </a:rPr>
                        <a:t> Meeting</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6965058"/>
                  </a:ext>
                </a:extLst>
              </a:tr>
              <a:tr h="0">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1050" kern="100" dirty="0">
                          <a:effectLst/>
                          <a:latin typeface="Calibri" panose="020F0502020204030204" pitchFamily="34" charset="0"/>
                          <a:ea typeface="DengXian" panose="02010600030101010101" pitchFamily="2" charset="-122"/>
                          <a:cs typeface="Arial" panose="020B0604020202020204" pitchFamily="34" charset="0"/>
                        </a:rPr>
                        <a:t>2</a:t>
                      </a:r>
                      <a:r>
                        <a:rPr lang="en-GB" sz="1050" kern="100" baseline="0" dirty="0">
                          <a:effectLst/>
                          <a:latin typeface="Calibri" panose="020F0502020204030204" pitchFamily="34" charset="0"/>
                          <a:ea typeface="DengXian" panose="02010600030101010101" pitchFamily="2" charset="-122"/>
                          <a:cs typeface="Arial" panose="020B0604020202020204" pitchFamily="34" charset="0"/>
                        </a:rPr>
                        <a:t> June’</a:t>
                      </a:r>
                      <a:r>
                        <a:rPr lang="en-GB" sz="1050" kern="100" dirty="0">
                          <a:effectLst/>
                          <a:latin typeface="Calibri" panose="020F0502020204030204" pitchFamily="34" charset="0"/>
                          <a:ea typeface="DengXian" panose="02010600030101010101" pitchFamily="2" charset="-122"/>
                          <a:cs typeface="Arial" panose="020B0604020202020204" pitchFamily="34" charset="0"/>
                        </a:rPr>
                        <a:t>23 -2nd Meeting</a:t>
                      </a:r>
                    </a:p>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06104803"/>
                  </a:ext>
                </a:extLst>
              </a:tr>
              <a:tr h="555781">
                <a:tc>
                  <a:txBody>
                    <a:bodyPr/>
                    <a:lstStyle/>
                    <a:p>
                      <a:pPr algn="l"/>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Used Vehicles</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kern="0" dirty="0">
                          <a:solidFill>
                            <a:srgbClr val="000000"/>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r>
                        <a:rPr lang="en-GB" sz="1100" kern="0" dirty="0">
                          <a:solidFill>
                            <a:srgbClr val="000000"/>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p>
                    <a:p>
                      <a:pPr algn="ctr"/>
                      <a:r>
                        <a:rPr lang="en-GB" sz="1100" kern="0" dirty="0">
                          <a:solidFill>
                            <a:srgbClr val="000000"/>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p>
                    <a:p>
                      <a:pPr algn="ct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r>
                        <a:rPr lang="en-GB" sz="1100" kern="0">
                          <a:solidFill>
                            <a:srgbClr val="000000"/>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GB" sz="1100" kern="0" dirty="0">
                          <a:solidFill>
                            <a:srgbClr val="000000"/>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r>
                        <a:rPr lang="en-GB" sz="1100" kern="0">
                          <a:solidFill>
                            <a:srgbClr val="000000"/>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r>
                        <a:rPr lang="en-GB" sz="1100" kern="0" dirty="0">
                          <a:solidFill>
                            <a:schemeClr val="accent4">
                              <a:lumMod val="20000"/>
                              <a:lumOff val="80000"/>
                            </a:schemeClr>
                          </a:solidFill>
                          <a:effectLst/>
                          <a:highlight>
                            <a:srgbClr val="FFFF00"/>
                          </a:highligh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GB" sz="1100" kern="0" dirty="0">
                          <a:solidFill>
                            <a:schemeClr val="accent4">
                              <a:lumMod val="20000"/>
                              <a:lumOff val="8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2">
                  <a:txBody>
                    <a:bodyPr/>
                    <a:lstStyle/>
                    <a:p>
                      <a:pPr algn="ctr"/>
                      <a:r>
                        <a:rPr lang="en-GB" sz="1100" kern="0" dirty="0">
                          <a:solidFill>
                            <a:schemeClr val="accent4">
                              <a:lumMod val="20000"/>
                              <a:lumOff val="8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gridSpan="2">
                  <a:txBody>
                    <a:bodyPr/>
                    <a:lstStyle/>
                    <a:p>
                      <a:pPr algn="ctr"/>
                      <a:r>
                        <a:rPr lang="en-GB" sz="1100" kern="0" dirty="0">
                          <a:solidFill>
                            <a:schemeClr val="accent4">
                              <a:lumMod val="20000"/>
                              <a:lumOff val="8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gridSpan="2">
                  <a:txBody>
                    <a:bodyPr/>
                    <a:lstStyle/>
                    <a:p>
                      <a:pPr algn="ctr"/>
                      <a:r>
                        <a:rPr lang="en-GB" sz="1100" kern="0" dirty="0">
                          <a:solidFill>
                            <a:schemeClr val="accent4">
                              <a:lumMod val="20000"/>
                              <a:lumOff val="8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gridSpan="2">
                  <a:txBody>
                    <a:bodyPr/>
                    <a:lstStyle/>
                    <a:p>
                      <a:pPr algn="ctr"/>
                      <a:r>
                        <a:rPr lang="en-GB" sz="1100" kern="0" dirty="0">
                          <a:solidFill>
                            <a:schemeClr val="accent4">
                              <a:lumMod val="20000"/>
                              <a:lumOff val="8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tc gridSpan="2">
                  <a:txBody>
                    <a:bodyPr/>
                    <a:lstStyle/>
                    <a:p>
                      <a:pPr algn="ctr"/>
                      <a:r>
                        <a:rPr lang="en-GB" sz="1100" kern="0" dirty="0">
                          <a:solidFill>
                            <a:schemeClr val="accent4">
                              <a:lumMod val="20000"/>
                              <a:lumOff val="80000"/>
                            </a:schemeClr>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solidFill>
                          <a:schemeClr val="accent4">
                            <a:lumMod val="20000"/>
                            <a:lumOff val="80000"/>
                          </a:schemeClr>
                        </a:solidFill>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3031053985"/>
                  </a:ext>
                </a:extLst>
              </a:tr>
              <a:tr h="564332">
                <a:tc>
                  <a:txBody>
                    <a:bodyPr/>
                    <a:lstStyle/>
                    <a:p>
                      <a:pPr algn="l"/>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Data/Information Transfer</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p>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07236405"/>
                  </a:ext>
                </a:extLst>
              </a:tr>
              <a:tr h="524688">
                <a:tc>
                  <a:txBody>
                    <a:bodyPr/>
                    <a:lstStyle/>
                    <a:p>
                      <a:pPr algn="l"/>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New Vehicles</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Create Task Force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a:t>
                      </a:r>
                      <a:r>
                        <a:rPr lang="en-GB" sz="1100" kern="0" baseline="300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st</a:t>
                      </a: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Meeting </a:t>
                      </a:r>
                    </a:p>
                    <a:p>
                      <a:pPr algn="ctr"/>
                      <a:r>
                        <a:rPr lang="en-GB" sz="1100" kern="0" dirty="0">
                          <a:solidFill>
                            <a:srgbClr val="000000"/>
                          </a:solidFill>
                          <a:effectLst/>
                          <a:latin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hMerge="1">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hMerge="1">
                  <a:txBody>
                    <a:bodyPr/>
                    <a:lstStyle/>
                    <a:p>
                      <a:endParaRPr lang="en-GB"/>
                    </a:p>
                  </a:txBody>
                  <a:tcPr/>
                </a:tc>
                <a:tc gridSpan="2">
                  <a:txBody>
                    <a:bodyPr/>
                    <a:lstStyle/>
                    <a:p>
                      <a:pPr algn="ctr"/>
                      <a:r>
                        <a:rPr lang="en-GB" sz="1100" ker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hMerge="1">
                  <a:txBody>
                    <a:bodyPr/>
                    <a:lstStyle/>
                    <a:p>
                      <a:endParaRPr lang="en-GB"/>
                    </a:p>
                  </a:txBody>
                  <a:tcPr/>
                </a:tc>
                <a:tc gridSpan="2">
                  <a:txBody>
                    <a:bodyPr/>
                    <a:lstStyle/>
                    <a:p>
                      <a:pPr algn="ctr"/>
                      <a:r>
                        <a:rPr lang="en-GB" sz="1100" kern="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05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rgbClr val="E2EFD9"/>
                    </a:solidFill>
                  </a:tcPr>
                </a:tc>
                <a:tc hMerge="1">
                  <a:txBody>
                    <a:bodyPr/>
                    <a:lstStyle/>
                    <a:p>
                      <a:endParaRPr lang="en-GB"/>
                    </a:p>
                  </a:txBody>
                  <a:tcPr/>
                </a:tc>
                <a:extLst>
                  <a:ext uri="{0D108BD9-81ED-4DB2-BD59-A6C34878D82A}">
                    <a16:rowId xmlns:a16="http://schemas.microsoft.com/office/drawing/2014/main" val="41765728"/>
                  </a:ext>
                </a:extLst>
              </a:tr>
            </a:tbl>
          </a:graphicData>
        </a:graphic>
      </p:graphicFrame>
    </p:spTree>
    <p:extLst>
      <p:ext uri="{BB962C8B-B14F-4D97-AF65-F5344CB8AC3E}">
        <p14:creationId xmlns:p14="http://schemas.microsoft.com/office/powerpoint/2010/main" val="2368086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
            <a:extLst>
              <a:ext uri="{FF2B5EF4-FFF2-40B4-BE49-F238E27FC236}">
                <a16:creationId xmlns:a16="http://schemas.microsoft.com/office/drawing/2014/main" id="{0E9603D1-54B1-4D82-B068-3F93126F3742}"/>
              </a:ext>
            </a:extLst>
          </p:cNvPr>
          <p:cNvSpPr txBox="1">
            <a:spLocks/>
          </p:cNvSpPr>
          <p:nvPr/>
        </p:nvSpPr>
        <p:spPr>
          <a:xfrm>
            <a:off x="6721646" y="2399484"/>
            <a:ext cx="3266486" cy="5982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a:noFill/>
                </a:ln>
                <a:solidFill>
                  <a:prstClr val="black"/>
                </a:solidFill>
                <a:effectLst/>
                <a:uLnTx/>
                <a:uFillTx/>
                <a:latin typeface="Arial Black" panose="020B0A04020102020204" pitchFamily="34" charset="0"/>
                <a:ea typeface="+mj-ea"/>
                <a:cs typeface="+mj-cs"/>
              </a:rPr>
              <a:t>Thank you!</a:t>
            </a:r>
          </a:p>
        </p:txBody>
      </p:sp>
      <p:grpSp>
        <p:nvGrpSpPr>
          <p:cNvPr id="18" name="Group 17">
            <a:extLst>
              <a:ext uri="{FF2B5EF4-FFF2-40B4-BE49-F238E27FC236}">
                <a16:creationId xmlns:a16="http://schemas.microsoft.com/office/drawing/2014/main" id="{ABA2DCCF-9752-45B4-A087-8D27DBE9D1A7}"/>
              </a:ext>
            </a:extLst>
          </p:cNvPr>
          <p:cNvGrpSpPr/>
          <p:nvPr/>
        </p:nvGrpSpPr>
        <p:grpSpPr>
          <a:xfrm>
            <a:off x="43229" y="43261"/>
            <a:ext cx="4300170" cy="6771478"/>
            <a:chOff x="43229" y="43261"/>
            <a:chExt cx="4300170" cy="6771478"/>
          </a:xfrm>
        </p:grpSpPr>
        <p:sp>
          <p:nvSpPr>
            <p:cNvPr id="19" name="Rectangle 18">
              <a:extLst>
                <a:ext uri="{FF2B5EF4-FFF2-40B4-BE49-F238E27FC236}">
                  <a16:creationId xmlns:a16="http://schemas.microsoft.com/office/drawing/2014/main" id="{13C7AA6E-E75E-4B9D-9261-6AC2B12AB56B}"/>
                </a:ext>
              </a:extLst>
            </p:cNvPr>
            <p:cNvSpPr/>
            <p:nvPr/>
          </p:nvSpPr>
          <p:spPr>
            <a:xfrm>
              <a:off x="46460" y="6014319"/>
              <a:ext cx="4296939" cy="800420"/>
            </a:xfrm>
            <a:prstGeom prst="rect">
              <a:avLst/>
            </a:prstGeom>
            <a:solidFill>
              <a:srgbClr val="F1F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637F281D-EEEE-40C4-991C-6DE0BCDA1DF4}"/>
                </a:ext>
              </a:extLst>
            </p:cNvPr>
            <p:cNvSpPr txBox="1"/>
            <p:nvPr/>
          </p:nvSpPr>
          <p:spPr>
            <a:xfrm>
              <a:off x="108918" y="5531217"/>
              <a:ext cx="4170773" cy="3924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60" b="1" i="0" u="none" strike="noStrike" kern="1200" cap="none" spc="100" normalizeH="0" baseline="0" noProof="0" dirty="0">
                  <a:ln>
                    <a:noFill/>
                  </a:ln>
                  <a:solidFill>
                    <a:srgbClr val="5191CE"/>
                  </a:solidFill>
                  <a:effectLst/>
                  <a:uLnTx/>
                  <a:uFillTx/>
                  <a:latin typeface="Arial Narrow" panose="020B0606020202030204" pitchFamily="34" charset="0"/>
                  <a:ea typeface="+mn-ea"/>
                  <a:cs typeface="+mn-cs"/>
                </a:rPr>
                <a:t>INLAND TRANSPORT COMMITTEE</a:t>
              </a:r>
            </a:p>
          </p:txBody>
        </p:sp>
        <p:pic>
          <p:nvPicPr>
            <p:cNvPr id="21" name="Picture 20">
              <a:extLst>
                <a:ext uri="{FF2B5EF4-FFF2-40B4-BE49-F238E27FC236}">
                  <a16:creationId xmlns:a16="http://schemas.microsoft.com/office/drawing/2014/main" id="{17E46589-4B6F-4F10-909F-04ABDCE35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821" y="6099757"/>
              <a:ext cx="2108216" cy="647258"/>
            </a:xfrm>
            <a:prstGeom prst="rect">
              <a:avLst/>
            </a:prstGeom>
          </p:spPr>
        </p:pic>
        <p:pic>
          <p:nvPicPr>
            <p:cNvPr id="22" name="Picture 21">
              <a:extLst>
                <a:ext uri="{FF2B5EF4-FFF2-40B4-BE49-F238E27FC236}">
                  <a16:creationId xmlns:a16="http://schemas.microsoft.com/office/drawing/2014/main" id="{3B484949-DD77-4B4D-AE7C-8D8B469E0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9" y="43261"/>
              <a:ext cx="4300151" cy="5401451"/>
            </a:xfrm>
            <a:prstGeom prst="rect">
              <a:avLst/>
            </a:prstGeom>
          </p:spPr>
        </p:pic>
        <p:pic>
          <p:nvPicPr>
            <p:cNvPr id="23" name="Graphic 22">
              <a:extLst>
                <a:ext uri="{FF2B5EF4-FFF2-40B4-BE49-F238E27FC236}">
                  <a16:creationId xmlns:a16="http://schemas.microsoft.com/office/drawing/2014/main" id="{4DC5C65C-EFBF-49E2-BC8D-ED92CD93EB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29" y="5483439"/>
              <a:ext cx="4296921" cy="53720"/>
            </a:xfrm>
            <a:prstGeom prst="rect">
              <a:avLst/>
            </a:prstGeom>
          </p:spPr>
        </p:pic>
        <p:pic>
          <p:nvPicPr>
            <p:cNvPr id="24" name="Graphic 23">
              <a:extLst>
                <a:ext uri="{FF2B5EF4-FFF2-40B4-BE49-F238E27FC236}">
                  <a16:creationId xmlns:a16="http://schemas.microsoft.com/office/drawing/2014/main" id="{AAA44E6E-2B9C-4669-8C50-1DA28B7D39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460" y="5921873"/>
              <a:ext cx="4296939" cy="53720"/>
            </a:xfrm>
            <a:prstGeom prst="rect">
              <a:avLst/>
            </a:prstGeom>
          </p:spPr>
        </p:pic>
      </p:grpSp>
    </p:spTree>
    <p:extLst>
      <p:ext uri="{BB962C8B-B14F-4D97-AF65-F5344CB8AC3E}">
        <p14:creationId xmlns:p14="http://schemas.microsoft.com/office/powerpoint/2010/main" val="1011327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1036</TotalTime>
  <Words>851</Words>
  <Application>Microsoft Office PowerPoint</Application>
  <PresentationFormat>Widescreen</PresentationFormat>
  <Paragraphs>174</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Arial Narrow</vt:lpstr>
      <vt:lpstr>Calibri</vt:lpstr>
      <vt:lpstr>Calibri Light</vt:lpstr>
      <vt:lpstr>Times New Roman</vt:lpstr>
      <vt:lpstr>Office Theme</vt:lpstr>
      <vt:lpstr>Report to the 191st  Session of WP.29 session on activities of  the IWG on SCUNV </vt:lpstr>
      <vt:lpstr>IWG on SCUNV Activities 2023</vt:lpstr>
      <vt:lpstr>Activities of the Task Force</vt:lpstr>
      <vt:lpstr>Used Vehicle Inspection Chapters</vt:lpstr>
      <vt:lpstr>Used Vehicle Inspection Chapters</vt:lpstr>
      <vt:lpstr>Planned activities of the Task Force</vt:lpstr>
      <vt:lpstr>Draft Proposed Activities – Points that were already addressed and newly identified action points</vt:lpstr>
      <vt:lpstr>Draft Proposed timeline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to 188th WP.29 session from the 4th IWG on SCUNV meeting</dc:title>
  <dc:creator>rav c</dc:creator>
  <cp:lastModifiedBy>Melissa Archer</cp:lastModifiedBy>
  <cp:revision>32</cp:revision>
  <dcterms:created xsi:type="dcterms:W3CDTF">2022-11-09T13:33:43Z</dcterms:created>
  <dcterms:modified xsi:type="dcterms:W3CDTF">2023-11-13T13:54:28Z</dcterms:modified>
</cp:coreProperties>
</file>