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2" r:id="rId6"/>
    <p:sldId id="266" r:id="rId7"/>
    <p:sldId id="269" r:id="rId8"/>
    <p:sldId id="271" r:id="rId9"/>
    <p:sldId id="270" r:id="rId10"/>
    <p:sldId id="260" r:id="rId11"/>
    <p:sldId id="261" r:id="rId12"/>
    <p:sldId id="846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A4F897-DB16-A975-64F1-EB655874BF1C}" name="Melissa Archer" initials="MA" userId="S::melissa.archer@un.org::31d0691f-e3b6-478e-9c6a-1e691f1e65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C99FC-6CD9-4A5A-9D26-4F55A1DD11AF}" v="1" dt="2023-11-13T21:10:5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DE45-E77B-2487-2BC2-FEF8D909A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E2798-234B-C2BB-5917-ED0BAC057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5FB93-0D25-AAB7-CFBF-00AD66CE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5D4BA-B109-35A3-F0BA-80998FA5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DEA29-65CB-E1EB-19BE-47AD4681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9B97-8A3F-ACFC-C374-D53A8AE1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B482D-840B-EFCB-712D-A4E48A77A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BFAB-485D-7108-ECE5-0AA57BB0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DDAD-5184-2503-E50E-DF2B6EA3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077D9-6E6B-2BD0-793B-125881E9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65FE6-E718-24FA-DA0E-D46F6D928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79A32-B9A5-0733-960F-3BD75C0EF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E3F60-7D52-0C98-B099-8C01F552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819D9-C30D-1162-E3CA-C8F8F59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21A9E-C757-8119-CFE2-1FAF6B97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7CFCB-0C01-1C9E-320E-0681C464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0AFC-C0BF-AEC5-21EC-A40937B1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5210-F290-0B6C-F54C-D625760B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54CD-0D72-A85F-5B06-B2DB58A1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FCE8F-785D-877F-5763-27AF238A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8901-5D15-0200-6AE1-55AE179C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73712-4FBE-68A1-E948-07B4DB2C6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0099-167D-6243-D1A0-C4FBDA00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7457-8C4F-AAD3-47B1-EDC1A1AE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E7601-DA0F-234C-699A-DB2B31ED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43FD-32BC-680A-1790-979DD614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2CE2-E9FF-878C-3C8D-0FF856E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05B6A-F707-DEAB-C73E-55D7CA0C9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5EE44-D182-6DE8-167A-A89EBF13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571E-5152-AC27-F30A-6DE5A4FE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3359A-3C8A-49CE-BB8A-62F0697D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2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A65A6-B2BD-EDB5-5E04-3997DA2A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1800B-6FCB-06D2-9AAE-33DEBE264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21ABB-9A3B-27AE-9F63-DC995A2B4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877B0-885A-508D-948A-7B0C4529A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FB542-821A-CFD9-7414-E974F2518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DEF80-9B83-7BE6-D277-0D43482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D28A-3B8E-4C80-7AF3-090A5016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9EB6F-51BB-9D5D-00A7-731D7481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5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0DF4-71CB-AFB6-6EA9-0A08AF3C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E4BAC-BDBD-417B-585B-63F5DAC9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94F2A-A902-0948-94DB-542FEC8E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F7DF3-3633-299A-A79E-6640B864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051B9-47A0-138B-14A3-EA2B5A40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A29E3-5A2C-DCB3-3CAE-FD57FF80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129D5-D5FB-727E-3EB4-FC537AAB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2E1A-9D05-BBC4-E27A-E5723861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9C4C-DBFF-C2E4-9FC6-DDA656A3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37C8E-09A0-F3E5-0AC5-EA84016DB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90CE0-C049-1EA6-746A-B49EAC14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B922E-12E3-73B6-4FEB-E4418B82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8BFCB-C34C-3E96-AB56-30BA09A3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B18B-8A3C-216A-7214-6C693F84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B4E74-BFA8-E301-6514-1490937A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35D31-8388-A95B-A604-CF1D9A411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B6898-A405-2E78-430D-992B1E01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B24C2-1B7D-578F-17EB-B3D276B9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F778B-E5CE-9563-F17D-21176437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02BC7-3D80-14FD-DE29-50476015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6AC8F-9F0F-2E0D-3178-7679700B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96AC0-8408-C54D-FCB8-1F6C7AFA8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4972E-CF22-6B4B-9243-53E00C2F1ED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E88F9-0441-D243-8FDE-9BBA7C82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34683-40C2-F76B-CC40-FA676E0C2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3032-48B9-6B43-9777-4C6BBB0D3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7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E3D4-F340-CF2C-5E1D-178275982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194" y="1571062"/>
            <a:ext cx="4747657" cy="2481943"/>
          </a:xfrm>
        </p:spPr>
        <p:txBody>
          <a:bodyPr anchor="ctr">
            <a:normAutofit/>
          </a:bodyPr>
          <a:lstStyle/>
          <a:p>
            <a:pPr defTabSz="749808"/>
            <a:r>
              <a:rPr lang="en-GB"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Report to the 191</a:t>
            </a:r>
            <a:r>
              <a:rPr lang="en-GB" sz="2000" b="1" i="1" kern="1200" baseline="300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st</a:t>
            </a:r>
            <a:r>
              <a:rPr lang="en-GB"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 Session of WP.29</a:t>
            </a:r>
            <a:br>
              <a:rPr lang="en-GB"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GB"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on activities of </a:t>
            </a:r>
            <a:br>
              <a:rPr lang="en-GB"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GB" sz="2000" b="1" i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IWG on SCUNV </a:t>
            </a:r>
            <a:endParaRPr lang="en-GB" sz="2000" b="1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3D0ED-3270-0853-0F35-6DB6C2A2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7727" y="3727269"/>
            <a:ext cx="5390604" cy="2282499"/>
          </a:xfrm>
        </p:spPr>
        <p:txBody>
          <a:bodyPr>
            <a:noAutofit/>
          </a:bodyPr>
          <a:lstStyle/>
          <a:p>
            <a:pPr defTabSz="749808">
              <a:spcBef>
                <a:spcPts val="820"/>
              </a:spcBef>
            </a:pPr>
            <a:endParaRPr lang="en-US" sz="123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49808">
              <a:spcBef>
                <a:spcPts val="820"/>
              </a:spcBef>
            </a:pPr>
            <a:r>
              <a:rPr lang="en-US" sz="4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Safer Cleaner Used and New Vehicles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05D61-D924-01E8-955A-8170B0DB29FB}"/>
              </a:ext>
            </a:extLst>
          </p:cNvPr>
          <p:cNvSpPr txBox="1"/>
          <p:nvPr/>
        </p:nvSpPr>
        <p:spPr>
          <a:xfrm>
            <a:off x="8325840" y="693606"/>
            <a:ext cx="2461857" cy="77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749808">
              <a:spcAft>
                <a:spcPts val="600"/>
              </a:spcAft>
            </a:pPr>
            <a:r>
              <a:rPr lang="en-US" sz="1148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Informal Document </a:t>
            </a:r>
            <a:r>
              <a:rPr lang="en-US" sz="114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WP.29-191-11</a:t>
            </a:r>
          </a:p>
          <a:p>
            <a:pPr algn="r" defTabSz="749808">
              <a:spcAft>
                <a:spcPts val="600"/>
              </a:spcAft>
            </a:pPr>
            <a:r>
              <a:rPr lang="en-US" sz="11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148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1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WP.29, 14-16 November2023</a:t>
            </a:r>
          </a:p>
          <a:p>
            <a:pPr algn="r" defTabSz="749808">
              <a:spcAft>
                <a:spcPts val="600"/>
              </a:spcAft>
            </a:pPr>
            <a:r>
              <a:rPr lang="en-US" sz="114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 Item 8.3</a:t>
            </a:r>
            <a:endParaRPr lang="en-GB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A994D-FF83-2D96-3060-DB1C0B445778}"/>
              </a:ext>
            </a:extLst>
          </p:cNvPr>
          <p:cNvSpPr txBox="1"/>
          <p:nvPr/>
        </p:nvSpPr>
        <p:spPr>
          <a:xfrm>
            <a:off x="4332643" y="762247"/>
            <a:ext cx="2072465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147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Transmitted by the Chair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ABC26-1E57-3500-49BF-3E265E33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3" y="643466"/>
            <a:ext cx="35351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8E958-C744-CFF7-2E82-FB450C69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IWG on SCUNV Meetings</a:t>
            </a:r>
            <a:endParaRPr lang="en-GB" sz="4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D09B-57C5-119F-C23E-5A3F3D50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9682750" cy="3639450"/>
          </a:xfrm>
        </p:spPr>
        <p:txBody>
          <a:bodyPr anchor="ctr">
            <a:normAutofit/>
          </a:bodyPr>
          <a:lstStyle/>
          <a:p>
            <a:r>
              <a:rPr lang="en-US" sz="1800"/>
              <a:t>The IWG on SCUNV has had 4 meetings in 2023.</a:t>
            </a:r>
          </a:p>
          <a:p>
            <a:pPr lvl="1"/>
            <a:r>
              <a:rPr lang="en-US" sz="1800"/>
              <a:t>2 March 2023 (Virtual)</a:t>
            </a:r>
          </a:p>
          <a:p>
            <a:pPr lvl="1"/>
            <a:r>
              <a:rPr lang="en-US" sz="1800"/>
              <a:t>14 April 2023 (Hybrid- Geneva)</a:t>
            </a:r>
          </a:p>
          <a:p>
            <a:pPr lvl="1"/>
            <a:r>
              <a:rPr lang="en-US" sz="1800"/>
              <a:t>23 June 2023 (Hybrid - Geneva)</a:t>
            </a:r>
          </a:p>
          <a:p>
            <a:pPr lvl="1"/>
            <a:r>
              <a:rPr lang="en-US" sz="1800"/>
              <a:t>18-19 October 2023 (Hybrid – Addis Ababa)</a:t>
            </a:r>
          </a:p>
          <a:p>
            <a:r>
              <a:rPr lang="en-US" sz="1800"/>
              <a:t>Task force on Drafting of Inspection Document</a:t>
            </a:r>
          </a:p>
          <a:p>
            <a:pPr lvl="1"/>
            <a:r>
              <a:rPr lang="en-US" sz="1800"/>
              <a:t>12 May 2023 (Virtual)</a:t>
            </a:r>
          </a:p>
          <a:p>
            <a:pPr lvl="1"/>
            <a:r>
              <a:rPr lang="en-US" sz="1800"/>
              <a:t>2 June 2023 ( Virtual)</a:t>
            </a:r>
          </a:p>
          <a:p>
            <a:pPr lvl="1"/>
            <a:r>
              <a:rPr lang="en-US" sz="1800"/>
              <a:t>10 August 2023 (Virtual)</a:t>
            </a:r>
          </a:p>
          <a:p>
            <a:pPr lvl="1"/>
            <a:r>
              <a:rPr lang="en-US" sz="1800"/>
              <a:t>29 September 2023 (Virtual)</a:t>
            </a:r>
          </a:p>
          <a:p>
            <a:pPr lvl="1"/>
            <a:endParaRPr lang="en-GB" sz="17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1C2101-15E7-9B39-D157-6A384CA8F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707" y="6712563"/>
            <a:ext cx="5150277" cy="119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9C7D5-4132-1E03-1531-25327637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1" y="6327439"/>
            <a:ext cx="1077698" cy="3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4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8E958-C744-CFF7-2E82-FB450C69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781699"/>
          </a:xfrm>
        </p:spPr>
        <p:txBody>
          <a:bodyPr anchor="t">
            <a:normAutofit/>
          </a:bodyPr>
          <a:lstStyle/>
          <a:p>
            <a:r>
              <a:rPr lang="en-GB" sz="4800"/>
              <a:t>Current status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7D09B-57C5-119F-C23E-5A3F3D505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362199"/>
            <a:ext cx="9931489" cy="3876759"/>
          </a:xfrm>
        </p:spPr>
        <p:txBody>
          <a:bodyPr anchor="t">
            <a:normAutofit lnSpcReduction="10000"/>
          </a:bodyPr>
          <a:lstStyle/>
          <a:p>
            <a:r>
              <a:rPr lang="en-GB" sz="1700"/>
              <a:t>The group has been working on the document SCUNV – Used Vehicle Inspection Items</a:t>
            </a:r>
          </a:p>
          <a:p>
            <a:r>
              <a:rPr lang="en-GB" sz="1700"/>
              <a:t>This document represents the requirements for importing and exporting countries. The Task Force received stakeholder inputs from </a:t>
            </a:r>
          </a:p>
          <a:p>
            <a:pPr lvl="1"/>
            <a:endParaRPr lang="en-GB" sz="1300"/>
          </a:p>
          <a:p>
            <a:pPr lvl="1"/>
            <a:endParaRPr lang="en-GB" sz="1300"/>
          </a:p>
          <a:p>
            <a:endParaRPr lang="en-GB" sz="1700"/>
          </a:p>
          <a:p>
            <a:endParaRPr lang="en-GB" sz="1700"/>
          </a:p>
          <a:p>
            <a:pPr marL="0" indent="0" algn="l">
              <a:buNone/>
            </a:pPr>
            <a:endParaRPr lang="en-GB" sz="1700"/>
          </a:p>
          <a:p>
            <a:endParaRPr lang="en-GB" sz="1700"/>
          </a:p>
          <a:p>
            <a:r>
              <a:rPr lang="en-GB" sz="1700"/>
              <a:t>At the 4th Task Force meeting (29 September 2023), the group finalised the chapters for the export/ import inspection of used vehicles and this was presented at the 8th Session of the IWG on SCUNV</a:t>
            </a:r>
          </a:p>
          <a:p>
            <a:r>
              <a:rPr lang="en-GB" sz="1700"/>
              <a:t>The IWG accepted the Used Vehicle Inspection Chapters, requesting the task force to continue discussions on the details of the inspection items </a:t>
            </a:r>
          </a:p>
          <a:p>
            <a:pPr lvl="1"/>
            <a:endParaRPr lang="en-GB" sz="17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1C2101-15E7-9B39-D157-6A384CA8F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707" y="6712563"/>
            <a:ext cx="5150277" cy="119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9C7D5-4132-1E03-1531-25327637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1" y="6327439"/>
            <a:ext cx="1077698" cy="330872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7D854F1-A1E1-136E-4E99-4238FC498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635020"/>
              </p:ext>
            </p:extLst>
          </p:nvPr>
        </p:nvGraphicFramePr>
        <p:xfrm>
          <a:off x="2264229" y="3259326"/>
          <a:ext cx="6198870" cy="1642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9435">
                  <a:extLst>
                    <a:ext uri="{9D8B030D-6E8A-4147-A177-3AD203B41FA5}">
                      <a16:colId xmlns:a16="http://schemas.microsoft.com/office/drawing/2014/main" val="3444673070"/>
                    </a:ext>
                  </a:extLst>
                </a:gridCol>
                <a:gridCol w="3099435">
                  <a:extLst>
                    <a:ext uri="{9D8B030D-6E8A-4147-A177-3AD203B41FA5}">
                      <a16:colId xmlns:a16="http://schemas.microsoft.com/office/drawing/2014/main" val="2303490698"/>
                    </a:ext>
                  </a:extLst>
                </a:gridCol>
              </a:tblGrid>
              <a:tr h="274247">
                <a:tc>
                  <a:txBody>
                    <a:bodyPr/>
                    <a:lstStyle/>
                    <a:p>
                      <a:r>
                        <a:rPr lang="en-US" sz="1400"/>
                        <a:t>ARSO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CITA (Recommendation 1)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67505"/>
                  </a:ext>
                </a:extLst>
              </a:tr>
              <a:tr h="274247">
                <a:tc>
                  <a:txBody>
                    <a:bodyPr/>
                    <a:lstStyle/>
                    <a:p>
                      <a:r>
                        <a:rPr lang="en-US" sz="1400"/>
                        <a:t>EU Directive (2014/45/EU)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France 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81256"/>
                  </a:ext>
                </a:extLst>
              </a:tr>
              <a:tr h="274247">
                <a:tc>
                  <a:txBody>
                    <a:bodyPr/>
                    <a:lstStyle/>
                    <a:p>
                      <a:r>
                        <a:rPr lang="en-US" sz="1400"/>
                        <a:t>Germany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Peoples Republic of China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26844"/>
                  </a:ext>
                </a:extLst>
              </a:tr>
              <a:tr h="274247">
                <a:tc>
                  <a:txBody>
                    <a:bodyPr/>
                    <a:lstStyle/>
                    <a:p>
                      <a:r>
                        <a:rPr lang="en-US" sz="1400"/>
                        <a:t>Republic of Korea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 Netherlands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59596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GB" sz="1400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United States of America</a:t>
                      </a:r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05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2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8E958-C744-CFF7-2E82-FB450C69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781699"/>
          </a:xfrm>
        </p:spPr>
        <p:txBody>
          <a:bodyPr anchor="t">
            <a:normAutofit/>
          </a:bodyPr>
          <a:lstStyle/>
          <a:p>
            <a:r>
              <a:rPr lang="en-GB" sz="4800"/>
              <a:t>Used Vehicle Inspection Chapters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1C2101-15E7-9B39-D157-6A384CA8F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707" y="6712563"/>
            <a:ext cx="5150277" cy="119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9C7D5-4132-1E03-1531-25327637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1" y="6327439"/>
            <a:ext cx="1077698" cy="330872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9F62ADA-14A6-1245-F3F8-AE73DE156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27795" y="2352675"/>
            <a:ext cx="6827183" cy="39747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64DFB5-682B-1BF6-52E4-433913CD2BBF}"/>
              </a:ext>
            </a:extLst>
          </p:cNvPr>
          <p:cNvSpPr txBox="1"/>
          <p:nvPr/>
        </p:nvSpPr>
        <p:spPr>
          <a:xfrm>
            <a:off x="933450" y="1438275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Current Phase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3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8E958-C744-CFF7-2E82-FB450C69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781699"/>
          </a:xfrm>
        </p:spPr>
        <p:txBody>
          <a:bodyPr anchor="t">
            <a:normAutofit/>
          </a:bodyPr>
          <a:lstStyle/>
          <a:p>
            <a:r>
              <a:rPr lang="en-GB" sz="4800"/>
              <a:t>Used Vehicle Inspection Chapters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1C2101-15E7-9B39-D157-6A384CA8F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707" y="6712563"/>
            <a:ext cx="5150277" cy="119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9C7D5-4132-1E03-1531-25327637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1" y="6327439"/>
            <a:ext cx="1077698" cy="33087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D70F3F-EC6A-CA35-494F-009DFC9EA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29908" y="2272747"/>
            <a:ext cx="4635138" cy="39887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6800F8-1B1E-8379-1BEA-C747E499B7A0}"/>
              </a:ext>
            </a:extLst>
          </p:cNvPr>
          <p:cNvSpPr txBox="1"/>
          <p:nvPr/>
        </p:nvSpPr>
        <p:spPr>
          <a:xfrm>
            <a:off x="2542903" y="1442272"/>
            <a:ext cx="5510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Current Phase – Inspection Items 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207912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8E958-C744-CFF7-2E82-FB450C69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781699"/>
          </a:xfrm>
        </p:spPr>
        <p:txBody>
          <a:bodyPr anchor="t">
            <a:normAutofit/>
          </a:bodyPr>
          <a:lstStyle/>
          <a:p>
            <a:r>
              <a:rPr lang="en-GB" sz="4800"/>
              <a:t>Next Steps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1C2101-15E7-9B39-D157-6A384CA8F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707" y="6712563"/>
            <a:ext cx="5150277" cy="1194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9C7D5-4132-1E03-1531-25327637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1" y="6327439"/>
            <a:ext cx="1077698" cy="33087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139F2-48BE-29C8-00A9-20E82CC2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GB"/>
              <a:t>The Task force on drafting the Used Vehicle Inspection Document will meet to continue discussions on inspection items under each of the chapters</a:t>
            </a:r>
          </a:p>
          <a:p>
            <a:r>
              <a:rPr lang="en-GB"/>
              <a:t>As a further step the group will gather information on the “requirements when the vehicle was new”</a:t>
            </a:r>
          </a:p>
          <a:p>
            <a:r>
              <a:rPr lang="en-GB"/>
              <a:t>The next meeting is set for January 2024.</a:t>
            </a:r>
          </a:p>
        </p:txBody>
      </p:sp>
    </p:spTree>
    <p:extLst>
      <p:ext uri="{BB962C8B-B14F-4D97-AF65-F5344CB8AC3E}">
        <p14:creationId xmlns:p14="http://schemas.microsoft.com/office/powerpoint/2010/main" val="323993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7CB6-7B33-6C1A-59EA-C2F344EE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"/>
            <a:ext cx="10515600" cy="1655545"/>
          </a:xfrm>
        </p:spPr>
        <p:txBody>
          <a:bodyPr>
            <a:norm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Draft Proposed Activities – Points that were already addressed and newly identified action points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F5FD-2510-CB9B-D623-81C6DDB5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482291"/>
            <a:ext cx="11473315" cy="520726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n-US" sz="2500" b="1" kern="10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95350" indent="-355600" algn="just">
              <a:lnSpc>
                <a:spcPct val="120000"/>
              </a:lnSpc>
              <a:buNone/>
            </a:pPr>
            <a:r>
              <a:rPr lang="en-US" sz="6200" b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The following elements </a:t>
            </a:r>
            <a:r>
              <a:rPr lang="en-US" sz="6200" b="1" kern="100">
                <a:ea typeface="SimSun" panose="02010600030101010101" pitchFamily="2" charset="-122"/>
                <a:cs typeface="Arial" panose="020B0604020202020204" pitchFamily="34" charset="0"/>
              </a:rPr>
              <a:t>will be addressed and in the order that it appears;</a:t>
            </a:r>
            <a:r>
              <a:rPr lang="en-US" sz="6200" b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1" indent="-355600" algn="just">
              <a:lnSpc>
                <a:spcPct val="120000"/>
              </a:lnSpc>
              <a:buNone/>
            </a:pPr>
            <a:r>
              <a:rPr lang="en-US" sz="6200" i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Priority 1: Used Vehicles – </a:t>
            </a:r>
            <a:r>
              <a:rPr lang="en-US" sz="6200" i="1" kern="10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Currently being addressed</a:t>
            </a:r>
            <a:endParaRPr lang="en-GB" sz="6200" kern="100">
              <a:solidFill>
                <a:schemeClr val="accent1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1" indent="-355600" algn="just">
              <a:lnSpc>
                <a:spcPct val="120000"/>
              </a:lnSpc>
              <a:buNone/>
            </a:pPr>
            <a:r>
              <a:rPr lang="en-US" sz="6200" i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Priority 2: New Vehicles – </a:t>
            </a:r>
            <a:r>
              <a:rPr lang="en-US" sz="6200" i="1" kern="10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Initial interaction will start during the latter part of 2023/early 2024.</a:t>
            </a:r>
          </a:p>
          <a:p>
            <a:pPr marL="895350" indent="-355600" algn="just">
              <a:lnSpc>
                <a:spcPct val="120000"/>
              </a:lnSpc>
              <a:buNone/>
            </a:pPr>
            <a:r>
              <a:rPr lang="en-US" sz="6200" b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Used Vehicle 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1" indent="-355600" algn="just">
              <a:lnSpc>
                <a:spcPct val="120000"/>
              </a:lnSpc>
              <a:buNone/>
            </a:pPr>
            <a:r>
              <a:rPr lang="en-US" sz="6200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The following questions </a:t>
            </a:r>
            <a:r>
              <a:rPr lang="en-US" sz="6200" kern="0">
                <a:ea typeface="SimSun" panose="02010600030101010101" pitchFamily="2" charset="-122"/>
                <a:cs typeface="Arial" panose="020B0604020202020204" pitchFamily="34" charset="0"/>
              </a:rPr>
              <a:t>are receiving attention </a:t>
            </a:r>
            <a:r>
              <a:rPr lang="en-US" sz="6200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: At place of shipping/ At place of arrival 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2" indent="-355600" algn="just">
              <a:lnSpc>
                <a:spcPct val="120000"/>
              </a:lnSpc>
              <a:buFont typeface="+mj-lt"/>
              <a:buAutoNum type="alphaLcPeriod"/>
            </a:pP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What items should be inspected? – </a:t>
            </a:r>
            <a:r>
              <a:rPr lang="en-US" sz="6200" i="1" kern="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The adopted document will guide the IWG (Task Force) on items for Inspection</a:t>
            </a: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895350" lvl="2" indent="-355600" algn="just">
              <a:lnSpc>
                <a:spcPct val="120000"/>
              </a:lnSpc>
              <a:buFont typeface="+mj-lt"/>
              <a:buAutoNum type="alphaLcPeriod"/>
            </a:pP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What is the potential inspection method? – </a:t>
            </a:r>
            <a:r>
              <a:rPr lang="en-US" sz="6200" i="1" kern="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In line with the first point a) the Inspection method has/will be addressed.</a:t>
            </a:r>
            <a:endParaRPr lang="en-GB" sz="6200" kern="100">
              <a:solidFill>
                <a:schemeClr val="accent1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2" indent="-355600" algn="just">
              <a:lnSpc>
                <a:spcPct val="120000"/>
              </a:lnSpc>
              <a:buFont typeface="+mj-lt"/>
              <a:buAutoNum type="alphaLcPeriod"/>
            </a:pP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What type of information should be captured? – </a:t>
            </a:r>
            <a:r>
              <a:rPr lang="en-US" sz="6200" i="1" kern="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This point will be addressed within the next two meetings that will take place</a:t>
            </a:r>
            <a:endParaRPr lang="en-GB" sz="6200" kern="100">
              <a:solidFill>
                <a:schemeClr val="accent1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indent="-355600" algn="just">
              <a:lnSpc>
                <a:spcPct val="120000"/>
              </a:lnSpc>
              <a:buNone/>
            </a:pPr>
            <a:r>
              <a:rPr lang="en-US" sz="6200" b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Data and Information exchange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1" indent="-355600" algn="just">
              <a:lnSpc>
                <a:spcPct val="120000"/>
              </a:lnSpc>
              <a:buNone/>
            </a:pP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a. What kind of data/information transfer is required? – </a:t>
            </a:r>
            <a:r>
              <a:rPr lang="en-US" sz="6200" i="1" kern="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Still to be addressed</a:t>
            </a: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1" indent="-355600" algn="just">
              <a:lnSpc>
                <a:spcPct val="120000"/>
              </a:lnSpc>
              <a:buNone/>
            </a:pP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b. What kind of data elements/structure would be suitable</a:t>
            </a:r>
            <a:r>
              <a:rPr lang="en-US" sz="6200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r>
              <a:rPr lang="en-US" sz="6200" b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sz="6200" i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sz="6200" i="1" kern="10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Currently being addressed</a:t>
            </a:r>
            <a:endParaRPr lang="en-GB" sz="6200" i="1" kern="100">
              <a:solidFill>
                <a:schemeClr val="accent1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indent="-355600" algn="just">
              <a:lnSpc>
                <a:spcPct val="120000"/>
              </a:lnSpc>
              <a:buNone/>
            </a:pPr>
            <a:r>
              <a:rPr lang="en-US" sz="6200" b="1" kern="1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New Vehicles 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1" indent="-355600" algn="just">
              <a:lnSpc>
                <a:spcPct val="120000"/>
              </a:lnSpc>
              <a:buNone/>
            </a:pPr>
            <a:r>
              <a:rPr lang="en-US" sz="6200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The following questions should be considered: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lvl="1" indent="-355600" algn="just">
              <a:lnSpc>
                <a:spcPct val="120000"/>
              </a:lnSpc>
              <a:buFont typeface="+mj-lt"/>
              <a:buAutoNum type="alphaLcPeriod"/>
            </a:pP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  What elements should be covered under the categories of: </a:t>
            </a:r>
            <a:endParaRPr lang="en-GB" sz="6200" kern="10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1352550" lvl="4" indent="-355600" algn="just">
              <a:lnSpc>
                <a:spcPct val="120000"/>
              </a:lnSpc>
              <a:buFont typeface="+mj-lt"/>
              <a:buAutoNum type="romanLcPeriod"/>
            </a:pPr>
            <a:r>
              <a:rPr lang="en-US" sz="6200" i="1" kern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Active safety, Passive safety, General Safety – </a:t>
            </a:r>
            <a:r>
              <a:rPr lang="en-US" sz="6200" i="1" kern="0">
                <a:solidFill>
                  <a:schemeClr val="accent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Currently being addressed</a:t>
            </a:r>
            <a:endParaRPr lang="en-GB" sz="6200" kern="100">
              <a:solidFill>
                <a:schemeClr val="accent1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895350" indent="-355600" algn="just"/>
            <a:endParaRPr lang="en-GB" sz="6200"/>
          </a:p>
        </p:txBody>
      </p:sp>
    </p:spTree>
    <p:extLst>
      <p:ext uri="{BB962C8B-B14F-4D97-AF65-F5344CB8AC3E}">
        <p14:creationId xmlns:p14="http://schemas.microsoft.com/office/powerpoint/2010/main" val="274838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4EF4-BAFF-E86E-36A1-76C28EFB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5405"/>
          </a:xfrm>
        </p:spPr>
        <p:txBody>
          <a:bodyPr/>
          <a:lstStyle/>
          <a:p>
            <a:pPr algn="ctr"/>
            <a:r>
              <a:rPr lang="en-US"/>
              <a:t>Draft Proposed timeline</a:t>
            </a: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95D26C-A241-3720-2532-FFFEC9039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34487"/>
              </p:ext>
            </p:extLst>
          </p:nvPr>
        </p:nvGraphicFramePr>
        <p:xfrm>
          <a:off x="644895" y="1058778"/>
          <a:ext cx="10943921" cy="5061729"/>
        </p:xfrm>
        <a:graphic>
          <a:graphicData uri="http://schemas.openxmlformats.org/drawingml/2006/table">
            <a:tbl>
              <a:tblPr firstRow="1" firstCol="1" bandRow="1"/>
              <a:tblGrid>
                <a:gridCol w="1198004">
                  <a:extLst>
                    <a:ext uri="{9D8B030D-6E8A-4147-A177-3AD203B41FA5}">
                      <a16:colId xmlns:a16="http://schemas.microsoft.com/office/drawing/2014/main" val="954064559"/>
                    </a:ext>
                  </a:extLst>
                </a:gridCol>
                <a:gridCol w="543941">
                  <a:extLst>
                    <a:ext uri="{9D8B030D-6E8A-4147-A177-3AD203B41FA5}">
                      <a16:colId xmlns:a16="http://schemas.microsoft.com/office/drawing/2014/main" val="1111556128"/>
                    </a:ext>
                  </a:extLst>
                </a:gridCol>
                <a:gridCol w="1051286">
                  <a:extLst>
                    <a:ext uri="{9D8B030D-6E8A-4147-A177-3AD203B41FA5}">
                      <a16:colId xmlns:a16="http://schemas.microsoft.com/office/drawing/2014/main" val="998104912"/>
                    </a:ext>
                  </a:extLst>
                </a:gridCol>
                <a:gridCol w="793617">
                  <a:extLst>
                    <a:ext uri="{9D8B030D-6E8A-4147-A177-3AD203B41FA5}">
                      <a16:colId xmlns:a16="http://schemas.microsoft.com/office/drawing/2014/main" val="2468397812"/>
                    </a:ext>
                  </a:extLst>
                </a:gridCol>
                <a:gridCol w="639017">
                  <a:extLst>
                    <a:ext uri="{9D8B030D-6E8A-4147-A177-3AD203B41FA5}">
                      <a16:colId xmlns:a16="http://schemas.microsoft.com/office/drawing/2014/main" val="360515724"/>
                    </a:ext>
                  </a:extLst>
                </a:gridCol>
                <a:gridCol w="683484">
                  <a:extLst>
                    <a:ext uri="{9D8B030D-6E8A-4147-A177-3AD203B41FA5}">
                      <a16:colId xmlns:a16="http://schemas.microsoft.com/office/drawing/2014/main" val="1440480819"/>
                    </a:ext>
                  </a:extLst>
                </a:gridCol>
                <a:gridCol w="646083">
                  <a:extLst>
                    <a:ext uri="{9D8B030D-6E8A-4147-A177-3AD203B41FA5}">
                      <a16:colId xmlns:a16="http://schemas.microsoft.com/office/drawing/2014/main" val="1098101061"/>
                    </a:ext>
                  </a:extLst>
                </a:gridCol>
                <a:gridCol w="758738">
                  <a:extLst>
                    <a:ext uri="{9D8B030D-6E8A-4147-A177-3AD203B41FA5}">
                      <a16:colId xmlns:a16="http://schemas.microsoft.com/office/drawing/2014/main" val="1819959758"/>
                    </a:ext>
                  </a:extLst>
                </a:gridCol>
                <a:gridCol w="789272">
                  <a:extLst>
                    <a:ext uri="{9D8B030D-6E8A-4147-A177-3AD203B41FA5}">
                      <a16:colId xmlns:a16="http://schemas.microsoft.com/office/drawing/2014/main" val="1953306723"/>
                    </a:ext>
                  </a:extLst>
                </a:gridCol>
                <a:gridCol w="214090">
                  <a:extLst>
                    <a:ext uri="{9D8B030D-6E8A-4147-A177-3AD203B41FA5}">
                      <a16:colId xmlns:a16="http://schemas.microsoft.com/office/drawing/2014/main" val="4082396749"/>
                    </a:ext>
                  </a:extLst>
                </a:gridCol>
                <a:gridCol w="404731">
                  <a:extLst>
                    <a:ext uri="{9D8B030D-6E8A-4147-A177-3AD203B41FA5}">
                      <a16:colId xmlns:a16="http://schemas.microsoft.com/office/drawing/2014/main" val="3661515953"/>
                    </a:ext>
                  </a:extLst>
                </a:gridCol>
                <a:gridCol w="396636">
                  <a:extLst>
                    <a:ext uri="{9D8B030D-6E8A-4147-A177-3AD203B41FA5}">
                      <a16:colId xmlns:a16="http://schemas.microsoft.com/office/drawing/2014/main" val="1293606498"/>
                    </a:ext>
                  </a:extLst>
                </a:gridCol>
                <a:gridCol w="396636">
                  <a:extLst>
                    <a:ext uri="{9D8B030D-6E8A-4147-A177-3AD203B41FA5}">
                      <a16:colId xmlns:a16="http://schemas.microsoft.com/office/drawing/2014/main" val="3027553488"/>
                    </a:ext>
                  </a:extLst>
                </a:gridCol>
                <a:gridCol w="420921">
                  <a:extLst>
                    <a:ext uri="{9D8B030D-6E8A-4147-A177-3AD203B41FA5}">
                      <a16:colId xmlns:a16="http://schemas.microsoft.com/office/drawing/2014/main" val="636334697"/>
                    </a:ext>
                  </a:extLst>
                </a:gridCol>
                <a:gridCol w="420921">
                  <a:extLst>
                    <a:ext uri="{9D8B030D-6E8A-4147-A177-3AD203B41FA5}">
                      <a16:colId xmlns:a16="http://schemas.microsoft.com/office/drawing/2014/main" val="83750144"/>
                    </a:ext>
                  </a:extLst>
                </a:gridCol>
                <a:gridCol w="388541">
                  <a:extLst>
                    <a:ext uri="{9D8B030D-6E8A-4147-A177-3AD203B41FA5}">
                      <a16:colId xmlns:a16="http://schemas.microsoft.com/office/drawing/2014/main" val="3568331074"/>
                    </a:ext>
                  </a:extLst>
                </a:gridCol>
                <a:gridCol w="388541">
                  <a:extLst>
                    <a:ext uri="{9D8B030D-6E8A-4147-A177-3AD203B41FA5}">
                      <a16:colId xmlns:a16="http://schemas.microsoft.com/office/drawing/2014/main" val="2301906034"/>
                    </a:ext>
                  </a:extLst>
                </a:gridCol>
                <a:gridCol w="404731">
                  <a:extLst>
                    <a:ext uri="{9D8B030D-6E8A-4147-A177-3AD203B41FA5}">
                      <a16:colId xmlns:a16="http://schemas.microsoft.com/office/drawing/2014/main" val="2594314676"/>
                    </a:ext>
                  </a:extLst>
                </a:gridCol>
                <a:gridCol w="404731">
                  <a:extLst>
                    <a:ext uri="{9D8B030D-6E8A-4147-A177-3AD203B41FA5}">
                      <a16:colId xmlns:a16="http://schemas.microsoft.com/office/drawing/2014/main" val="810741524"/>
                    </a:ext>
                  </a:extLst>
                </a:gridCol>
              </a:tblGrid>
              <a:tr h="524688">
                <a:tc>
                  <a:txBody>
                    <a:bodyPr/>
                    <a:lstStyle/>
                    <a:p>
                      <a:pPr algn="l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b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'1-2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3-4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5-6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7-8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9-10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11-12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b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'1-2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3-4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5-6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7-8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9-10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11-12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</a:t>
                      </a:r>
                      <a:b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'1-2…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388111"/>
                  </a:ext>
                </a:extLst>
              </a:tr>
              <a:tr h="683149">
                <a:tc>
                  <a:txBody>
                    <a:bodyPr/>
                    <a:lstStyle/>
                    <a:p>
                      <a:pPr algn="l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WP.29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</a:t>
                      </a:r>
                      <a:b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6-9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Session June</a:t>
                      </a:r>
                      <a:b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19-22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191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100" kern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kern="0" baseline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Session</a:t>
                      </a:r>
                      <a:r>
                        <a:rPr lang="en-GB" sz="11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</a:t>
                      </a:r>
                      <a:b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13-16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Mar’24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Jun’24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Nov-Dec’24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469605"/>
                  </a:ext>
                </a:extLst>
              </a:tr>
              <a:tr h="188110">
                <a:tc>
                  <a:txBody>
                    <a:bodyPr/>
                    <a:lstStyle/>
                    <a:p>
                      <a:pPr algn="l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48122"/>
                  </a:ext>
                </a:extLst>
              </a:tr>
              <a:tr h="752442">
                <a:tc>
                  <a:txBody>
                    <a:bodyPr/>
                    <a:lstStyle/>
                    <a:p>
                      <a:pPr algn="l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Meeting IWG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Mar</a:t>
                      </a:r>
                      <a:r>
                        <a:rPr lang="en-GB" sz="105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’23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Char char="•"/>
                        <a:tabLst>
                          <a:tab pos="0" algn="l"/>
                        </a:tabLst>
                      </a:pPr>
                      <a:r>
                        <a:rPr lang="en-GB" sz="1100" kern="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Meeting held on14 Apr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Meeting. 23 June’23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Meeting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Meeting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Meeting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851541"/>
                  </a:ext>
                </a:extLst>
              </a:tr>
              <a:tr h="628459">
                <a:tc rowSpan="2">
                  <a:txBody>
                    <a:bodyPr/>
                    <a:lstStyle/>
                    <a:p>
                      <a:pPr algn="l"/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Task Force</a:t>
                      </a:r>
                      <a:r>
                        <a:rPr lang="en-ZA" sz="105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on drafting import/export inspection requirements</a:t>
                      </a:r>
                      <a:endParaRPr lang="en-GB" sz="105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12’May’23 -1</a:t>
                      </a:r>
                      <a:r>
                        <a:rPr lang="en-ZA" sz="1050" kern="100" baseline="30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Meeting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1050" kern="100" baseline="30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Meeting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ZA" sz="1050" kern="100" baseline="30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Meeting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ZA" sz="1050" kern="100" baseline="30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A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Meeting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9650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050" kern="100" baseline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June’</a:t>
                      </a:r>
                      <a:r>
                        <a:rPr lang="en-GB" sz="1050" kern="1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23 -2nd Meeting</a:t>
                      </a:r>
                    </a:p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104803"/>
                  </a:ext>
                </a:extLst>
              </a:tr>
              <a:tr h="555781">
                <a:tc>
                  <a:txBody>
                    <a:bodyPr/>
                    <a:lstStyle/>
                    <a:p>
                      <a:pPr algn="l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Used Vehicles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√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√</a:t>
                      </a:r>
                    </a:p>
                    <a:p>
                      <a:pPr algn="ctr"/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53985"/>
                  </a:ext>
                </a:extLst>
              </a:tr>
              <a:tr h="564332">
                <a:tc>
                  <a:txBody>
                    <a:bodyPr/>
                    <a:lstStyle/>
                    <a:p>
                      <a:pPr algn="l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Data/Information Transfer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√</a:t>
                      </a:r>
                    </a:p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36405"/>
                  </a:ext>
                </a:extLst>
              </a:tr>
              <a:tr h="524688">
                <a:tc>
                  <a:txBody>
                    <a:bodyPr/>
                    <a:lstStyle/>
                    <a:p>
                      <a:pPr algn="l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Vehicles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Task Force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100" kern="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Meeting </a:t>
                      </a:r>
                    </a:p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5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8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>
            <a:extLst>
              <a:ext uri="{FF2B5EF4-FFF2-40B4-BE49-F238E27FC236}">
                <a16:creationId xmlns:a16="http://schemas.microsoft.com/office/drawing/2014/main" id="{0E9603D1-54B1-4D82-B068-3F93126F3742}"/>
              </a:ext>
            </a:extLst>
          </p:cNvPr>
          <p:cNvSpPr txBox="1">
            <a:spLocks/>
          </p:cNvSpPr>
          <p:nvPr/>
        </p:nvSpPr>
        <p:spPr>
          <a:xfrm>
            <a:off x="6721646" y="2399484"/>
            <a:ext cx="3266486" cy="5982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Thank you!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A2DCCF-9752-45B4-A087-8D27DBE9D1A7}"/>
              </a:ext>
            </a:extLst>
          </p:cNvPr>
          <p:cNvGrpSpPr/>
          <p:nvPr/>
        </p:nvGrpSpPr>
        <p:grpSpPr>
          <a:xfrm>
            <a:off x="43229" y="43261"/>
            <a:ext cx="4300170" cy="6771478"/>
            <a:chOff x="43229" y="43261"/>
            <a:chExt cx="4300170" cy="67714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C7AA6E-E75E-4B9D-9261-6AC2B12AB56B}"/>
                </a:ext>
              </a:extLst>
            </p:cNvPr>
            <p:cNvSpPr/>
            <p:nvPr/>
          </p:nvSpPr>
          <p:spPr>
            <a:xfrm>
              <a:off x="46460" y="6014319"/>
              <a:ext cx="4296939" cy="800420"/>
            </a:xfrm>
            <a:prstGeom prst="rect">
              <a:avLst/>
            </a:prstGeom>
            <a:solidFill>
              <a:srgbClr val="F1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7F281D-EEEE-40C4-991C-6DE0BCDA1DF4}"/>
                </a:ext>
              </a:extLst>
            </p:cNvPr>
            <p:cNvSpPr txBox="1"/>
            <p:nvPr/>
          </p:nvSpPr>
          <p:spPr>
            <a:xfrm>
              <a:off x="108918" y="5531217"/>
              <a:ext cx="417077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60" b="1" i="0" u="none" strike="noStrike" kern="1200" cap="none" spc="100" normalizeH="0" baseline="0" noProof="0">
                  <a:ln>
                    <a:noFill/>
                  </a:ln>
                  <a:solidFill>
                    <a:srgbClr val="5191C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INLAND TRANSPORT COMMITTEE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E46589-4B6F-4F10-909F-04ABDCE35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21" y="6099757"/>
              <a:ext cx="2108216" cy="64725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484949-DD77-4B4D-AE7C-8D8B469E0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9" y="43261"/>
              <a:ext cx="4300151" cy="5401451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DC5C65C-EFBF-49E2-BC8D-ED92CD93E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29" y="5483439"/>
              <a:ext cx="4296921" cy="5372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AA44E6E-2B9C-4669-8C50-1DA28B7D3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60" y="5921873"/>
              <a:ext cx="4296939" cy="53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132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D7C48D-D822-46B4-ABFD-13905424CF6C}">
  <ds:schemaRefs>
    <ds:schemaRef ds:uri="4b4a1c0d-4a69-4996-a84a-fc699b9f49de"/>
    <ds:schemaRef ds:uri="985ec44e-1bab-4c0b-9df0-6ba128686fc9"/>
    <ds:schemaRef ds:uri="acccb6d4-dbe5-46d2-b4d3-5733603d8c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3D0A9D-9013-4CAA-ADF5-402E9D524A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75091D-3CCF-4CBF-A336-E308B916BEF7}">
  <ds:schemaRefs>
    <ds:schemaRef ds:uri="4b4a1c0d-4a69-4996-a84a-fc699b9f49de"/>
    <ds:schemaRef ds:uri="985ec44e-1bab-4c0b-9df0-6ba128686fc9"/>
    <ds:schemaRef ds:uri="acccb6d4-dbe5-46d2-b4d3-5733603d8c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Widescreen</PresentationFormat>
  <Paragraphs>171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Times New Roman</vt:lpstr>
      <vt:lpstr>Office Theme</vt:lpstr>
      <vt:lpstr>Report to the 191st  Session of WP.29 on activities of  the IWG on SCUNV </vt:lpstr>
      <vt:lpstr>IWG on SCUNV Meetings</vt:lpstr>
      <vt:lpstr>Current status</vt:lpstr>
      <vt:lpstr>Used Vehicle Inspection Chapters</vt:lpstr>
      <vt:lpstr>Used Vehicle Inspection Chapters</vt:lpstr>
      <vt:lpstr>Next Steps</vt:lpstr>
      <vt:lpstr>Draft Proposed Activities – Points that were already addressed and newly identified action points</vt:lpstr>
      <vt:lpstr>Draft Proposed 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188th WP.29 session from the 4th IWG on SCUNV meeting</dc:title>
  <dc:creator>rav c</dc:creator>
  <cp:lastModifiedBy>EG</cp:lastModifiedBy>
  <cp:revision>1</cp:revision>
  <cp:lastPrinted>2023-11-13T21:11:08Z</cp:lastPrinted>
  <dcterms:created xsi:type="dcterms:W3CDTF">2022-11-09T13:33:43Z</dcterms:created>
  <dcterms:modified xsi:type="dcterms:W3CDTF">2023-11-13T21:12:16Z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MediaServiceImageTags">
    <vt:lpwstr/>
  </property>
  <property fmtid="{D5CDD505-2E9C-101B-9397-08002B2CF9AE}" pid="4" name="gba66df640194346a5267c50f24d4797">
    <vt:lpwstr/>
  </property>
  <property fmtid="{D5CDD505-2E9C-101B-9397-08002B2CF9AE}" pid="5" name="Office_x0020_of_x0020_Origin">
    <vt:lpwstr/>
  </property>
</Properties>
</file>