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4"/>
    <p:sldMasterId id="2147483736" r:id="rId5"/>
  </p:sldMasterIdLst>
  <p:notesMasterIdLst>
    <p:notesMasterId r:id="rId11"/>
  </p:notesMasterIdLst>
  <p:sldIdLst>
    <p:sldId id="297" r:id="rId6"/>
    <p:sldId id="299" r:id="rId7"/>
    <p:sldId id="307" r:id="rId8"/>
    <p:sldId id="303" r:id="rId9"/>
    <p:sldId id="304" r:id="rId10"/>
  </p:sldIdLst>
  <p:sldSz cx="9144000" cy="6858000" type="screen4x3"/>
  <p:notesSz cx="6735763" cy="9866313"/>
  <p:custDataLst>
    <p:tags r:id="rId12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FF00"/>
    <a:srgbClr val="33CC3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81" autoAdjust="0"/>
    <p:restoredTop sz="94671" autoAdjust="0"/>
  </p:normalViewPr>
  <p:slideViewPr>
    <p:cSldViewPr>
      <p:cViewPr varScale="1">
        <p:scale>
          <a:sx n="78" d="100"/>
          <a:sy n="78" d="100"/>
        </p:scale>
        <p:origin x="203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74167C74-1AA8-436B-95BD-6CE7AF7733A7}"/>
    <pc:docChg chg="modSld">
      <pc:chgData name="Konstantin Glukhenkiy" userId="24b49d37-c936-4e44-8fab-4bfac34f62f4" providerId="ADAL" clId="{74167C74-1AA8-436B-95BD-6CE7AF7733A7}" dt="2023-10-25T18:27:53.327" v="3" actId="6549"/>
      <pc:docMkLst>
        <pc:docMk/>
      </pc:docMkLst>
      <pc:sldChg chg="modSp mod">
        <pc:chgData name="Konstantin Glukhenkiy" userId="24b49d37-c936-4e44-8fab-4bfac34f62f4" providerId="ADAL" clId="{74167C74-1AA8-436B-95BD-6CE7AF7733A7}" dt="2023-10-25T18:27:53.327" v="3" actId="6549"/>
        <pc:sldMkLst>
          <pc:docMk/>
          <pc:sldMk cId="4034798416" sldId="297"/>
        </pc:sldMkLst>
        <pc:spChg chg="mod">
          <ac:chgData name="Konstantin Glukhenkiy" userId="24b49d37-c936-4e44-8fab-4bfac34f62f4" providerId="ADAL" clId="{74167C74-1AA8-436B-95BD-6CE7AF7733A7}" dt="2023-10-25T18:27:53.327" v="3" actId="6549"/>
          <ac:spMkLst>
            <pc:docMk/>
            <pc:sldMk cId="4034798416" sldId="297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AED324DB-82CF-4A99-93A1-97318DDE2051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687E92C2-FE68-4557-965C-556BB6C4EB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09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E92C2-FE68-4557-965C-556BB6C4EB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74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6AAE-E62E-4615-B6FD-23EFF162837F}" type="datetime1">
              <a:rPr kumimoji="1" lang="ja-JP" altLang="fr-FR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9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77687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93" imgH="493" progId="TCLayout.ActiveDocument.1">
                  <p:embed/>
                </p:oleObj>
              </mc:Choice>
              <mc:Fallback>
                <p:oleObj name="think-cell Folie" r:id="rId3" imgW="493" imgH="493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>
                <a:latin typeface="+mj-lt"/>
              </a:defRPr>
            </a:lvl1pPr>
          </a:lstStyle>
          <a:p>
            <a:r>
              <a:rPr kumimoji="1" lang="de-DE" altLang="ja-JP" dirty="0"/>
              <a:t>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2119-C271-44F5-9D5E-A576701CEBA5}" type="datetime1">
              <a:rPr kumimoji="1" lang="ja-JP" altLang="fr-FR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7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65CBD4-C66F-431E-B836-DCF278A8B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446FD-D62F-4F2E-8C6A-9DABF211BB28}" type="datetime1">
              <a:rPr kumimoji="1" lang="ja-JP" altLang="fr-FR" smtClean="0"/>
              <a:t>2023/10/25</a:t>
            </a:fld>
            <a:endParaRPr kumimoji="1" lang="ja-JP" alt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E388D27-7DA9-4E8E-8C8E-5FE56B73C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1E9175B-9599-4809-B109-13100F81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FF80994B-BD69-4154-A1EC-62EF1D3890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2334" y="1148259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Draft proposal for 07 series of Amendments to UN R10: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Items under discussion (1/2):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Applicability of R10 to charge cables; considering eliminating differential treatment of mode 2 cables supplied  with the vehicle and those purchased as after Market.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Clarify which tests are performed while vehicle is connected to power grid for charging</a:t>
            </a:r>
          </a:p>
          <a:p>
            <a:pPr marL="457200" lvl="1" indent="0">
              <a:buNone/>
            </a:pP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A workshop (specific working session) is planned with interested participants of IWG EMC.</a:t>
            </a:r>
          </a:p>
          <a:p>
            <a:pPr marL="457200" lvl="1" indent="0">
              <a:buNone/>
            </a:pP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AVAS: 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Inclusion of a dedicated test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and define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test criteria. </a:t>
            </a:r>
          </a:p>
          <a:p>
            <a:pPr marL="457200" lvl="1" indent="0">
              <a:buNone/>
            </a:pP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ESD: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This is an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important topic for </a:t>
            </a:r>
            <a:r>
              <a:rPr lang="en-US" sz="2000" strike="sngStrike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many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some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Contracting Parties but maybe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considered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 for a future 08 series of UN R10. However, NL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would prefer to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include it into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07 series. </a:t>
            </a:r>
          </a:p>
          <a:p>
            <a:pPr lvl="1"/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strike="sngStrike" dirty="0" err="1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000" strike="sngStrike" dirty="0" err="1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Call</a:t>
            </a:r>
            <a:r>
              <a:rPr lang="en-US" sz="2000" strike="sngStrike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: there is a need to understand how an </a:t>
            </a:r>
            <a:r>
              <a:rPr lang="en-US" sz="1800" strike="sngStrike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1800" strike="sngStrike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Call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really perform</a:t>
            </a:r>
            <a:r>
              <a:rPr lang="en-US" sz="1800" strike="sngStrik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Some Contracting Parties suggested </a:t>
            </a:r>
            <a:r>
              <a:rPr lang="en-US" sz="1800" strike="sngStrike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that GRE should 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request guidance from GRSG.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eCall: A test method and  acceptance criteria to be added but  there is no agreement on the test details. Some Contracting Parties suggested </a:t>
            </a:r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that GRE should </a:t>
            </a:r>
            <a:r>
              <a:rPr lang="en-US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request guidance from GRSG.</a:t>
            </a:r>
            <a:endParaRPr lang="en-US" sz="2000" dirty="0">
              <a:solidFill>
                <a:srgbClr val="0000FF"/>
              </a:solidFill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1D24322C-8B7F-4376-883C-68E8B31D1DA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80825" y="2606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</p:spTree>
    <p:extLst>
      <p:ext uri="{BB962C8B-B14F-4D97-AF65-F5344CB8AC3E}">
        <p14:creationId xmlns:p14="http://schemas.microsoft.com/office/powerpoint/2010/main" val="341761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9846845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6" imgW="493" imgH="493" progId="TCLayout.ActiveDocument.1">
                  <p:embed/>
                </p:oleObj>
              </mc:Choice>
              <mc:Fallback>
                <p:oleObj name="think-cell Folie" r:id="rId6" imgW="493" imgH="493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446FD-D62F-4F2E-8C6A-9DABF211BB28}" type="datetime1">
              <a:rPr kumimoji="1" lang="ja-JP" altLang="fr-FR" smtClean="0"/>
              <a:t>2023/10/25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34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2C72D0-DCA7-4054-B7FB-ECF0995D4C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67D44-F4B6-4BFF-A5A7-6361373B3B16}" type="datetimeFigureOut">
              <a:rPr lang="de-DE" smtClean="0"/>
              <a:t>25.10.2023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B11A02-0BEC-4245-9439-55886C3775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655826-6689-4876-A84F-6B3E90A02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A29F9-93F0-40FB-A073-0921A785C5AF}" type="slidenum">
              <a:rPr lang="de-DE" smtClean="0"/>
              <a:t>‹#›</a:t>
            </a:fld>
            <a:endParaRPr lang="de-DE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9AF724C6-57FA-482D-9AFB-E4217BD1F42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75035" y="241363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D35D5B08-CA7C-4CAE-96EA-0D09423EC04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6471" y="1138616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Draft proposal for 07 series of Amendments to UN R10: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Items under discussion (1/2):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Applicability of R10 to charge cables; considering eliminating differential treatment of mode 2 cables supplied  with the vehicle and those purchased as after Market.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Clarify which tests are performed while vehicle is connected to power grid for charging</a:t>
            </a:r>
          </a:p>
          <a:p>
            <a:pPr marL="457200" lvl="1" indent="0">
              <a:buNone/>
            </a:pP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A workshop (specific working session) is planned with interested participants of IWG EMC.</a:t>
            </a:r>
          </a:p>
          <a:p>
            <a:pPr marL="457200" lvl="1" indent="0">
              <a:buNone/>
            </a:pP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AVAS: 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Inclusion of a dedicated test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and define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en-US" sz="2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test criteria. </a:t>
            </a:r>
          </a:p>
          <a:p>
            <a:pPr marL="457200" lvl="1" indent="0">
              <a:buNone/>
            </a:pP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ESD: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This is an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important topic for </a:t>
            </a:r>
            <a:r>
              <a:rPr lang="en-US" sz="2000" strike="sngStrike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many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some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Contracting Parties but maybe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considered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 for a future 08 series of UN R10. However, NL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would prefer to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include it into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the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 07 series. </a:t>
            </a:r>
          </a:p>
          <a:p>
            <a:pPr lvl="1"/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strike="sngStrike" dirty="0" err="1">
                <a:solidFill>
                  <a:srgbClr val="0000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2000" strike="sngStrike" dirty="0" err="1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Call</a:t>
            </a:r>
            <a:r>
              <a:rPr lang="en-US" sz="2000" strike="sngStrike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: there is a need to understand how an </a:t>
            </a:r>
            <a:r>
              <a:rPr lang="en-US" sz="1800" strike="sngStrike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</a:t>
            </a:r>
            <a:r>
              <a:rPr lang="en-US" sz="1800" strike="sngStrike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Call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really perform</a:t>
            </a:r>
            <a:r>
              <a:rPr lang="en-US" sz="1800" strike="sngStrike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Some Contracting Parties suggested </a:t>
            </a:r>
            <a:r>
              <a:rPr lang="en-US" sz="1800" strike="sngStrike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that GRE should </a:t>
            </a:r>
            <a:r>
              <a:rPr lang="en-US" sz="1800" strike="sngStrike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request guidance from GRSG.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eCall: A test method and  acceptance criteria to be added but  there is no agreement on the test details. Some Contracting Parties suggested </a:t>
            </a:r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that GRE should </a:t>
            </a:r>
            <a:r>
              <a:rPr lang="en-US" sz="18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request guidance from GRSG.</a:t>
            </a:r>
            <a:endParaRPr lang="en-US" sz="2000" dirty="0">
              <a:solidFill>
                <a:srgbClr val="0000FF"/>
              </a:solidFill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91136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493" imgH="493" progId="TCLayout.ActiveDocument.1">
                  <p:embed/>
                </p:oleObj>
              </mc:Choice>
              <mc:Fallback>
                <p:oleObj name="think-cell Folie" r:id="rId5" imgW="493" imgH="493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64088" y="11663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GRE-89-23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89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GRE, 24-27 October 2023 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Agenda item 8, </a:t>
            </a:r>
          </a:p>
        </p:txBody>
      </p:sp>
      <p:sp>
        <p:nvSpPr>
          <p:cNvPr id="10" name="ZoneTexte 3"/>
          <p:cNvSpPr txBox="1"/>
          <p:nvPr/>
        </p:nvSpPr>
        <p:spPr>
          <a:xfrm>
            <a:off x="221020" y="162798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Submitted by the experts of IWG EMC</a:t>
            </a:r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496944" cy="4464496"/>
          </a:xfrm>
        </p:spPr>
        <p:txBody>
          <a:bodyPr/>
          <a:lstStyle/>
          <a:p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on Electromagnetic Compatibility</a:t>
            </a:r>
            <a:b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(IWG EMC)</a:t>
            </a: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report to GRE-89</a:t>
            </a:r>
            <a:b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9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Draft proposal for 07 series of Amendments to UN R10: 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New agreed items since April 2023 (1/2):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ESA charging cables: A draft table has been developed, which contains requirements for charging modes for each annex.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Immunity test method: Extension of the frequency range from up to 2 GHz to up to 6 GHz in Annex 6, paragraph 1.3. and 1.4.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ADS: 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Definitions have been added and i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mplementation of ADS as immunity related function in Annex 6, paragraph 2.1.1.2.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52A48D6-F0AA-433B-8C36-93D220F03BA6}"/>
              </a:ext>
            </a:extLst>
          </p:cNvPr>
          <p:cNvSpPr txBox="1">
            <a:spLocks/>
          </p:cNvSpPr>
          <p:nvPr/>
        </p:nvSpPr>
        <p:spPr bwMode="auto">
          <a:xfrm>
            <a:off x="475928" y="4130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</p:spTree>
    <p:extLst>
      <p:ext uri="{BB962C8B-B14F-4D97-AF65-F5344CB8AC3E}">
        <p14:creationId xmlns:p14="http://schemas.microsoft.com/office/powerpoint/2010/main" val="130523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Draft proposal for 07 series of Amendments to UN R10: 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New agreed items since April 2023 (2/2): 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Normal conditions of use: A test plan shall define the minimum number of steady state operating conditions of the vehicle in paragraph 6.1.2. and 7.1.2. These test conditions shall consider multiple propulsion system operating strategies.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List of references: The reference list was revised and set to the current technical status. Some new references were not adopted due to technical concerns.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Unique Identifier: The use of a unique identifier was discussed determined not to be appropriate for UN regulation No. 10.</a:t>
            </a:r>
          </a:p>
          <a:p>
            <a:pPr lvl="1">
              <a:spcAft>
                <a:spcPts val="1200"/>
              </a:spcAft>
            </a:pPr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52A48D6-F0AA-433B-8C36-93D220F03BA6}"/>
              </a:ext>
            </a:extLst>
          </p:cNvPr>
          <p:cNvSpPr txBox="1">
            <a:spLocks/>
          </p:cNvSpPr>
          <p:nvPr/>
        </p:nvSpPr>
        <p:spPr bwMode="auto">
          <a:xfrm>
            <a:off x="475928" y="4130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</p:spTree>
    <p:extLst>
      <p:ext uri="{BB962C8B-B14F-4D97-AF65-F5344CB8AC3E}">
        <p14:creationId xmlns:p14="http://schemas.microsoft.com/office/powerpoint/2010/main" val="100076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Draft proposal for 07 series of Amendments to UN R10: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Open points: </a:t>
            </a:r>
            <a:endParaRPr lang="en-US" sz="2000" dirty="0">
              <a:latin typeface="+mn-lt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AECS / </a:t>
            </a:r>
            <a:r>
              <a:rPr lang="en-US" sz="2000" dirty="0" err="1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eCall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: Several proposals were presented in the working group. Currently, the working group favors the proposal IWG-EMC-39-07. A workshop was held in Spain, which showed the possibilities of implementation and contributed to the clarification of AECS / </a:t>
            </a:r>
            <a:r>
              <a:rPr lang="en-US" sz="2000" dirty="0" err="1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eCall</a:t>
            </a:r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. Based on the workshop, a new proposal is currently being developed.</a:t>
            </a:r>
          </a:p>
          <a:p>
            <a:pPr marL="457200" lvl="1" indent="0">
              <a:buNone/>
            </a:pPr>
            <a:endParaRPr lang="en-US" sz="2000" dirty="0">
              <a:highlight>
                <a:srgbClr val="FFFF00"/>
              </a:highlight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Transitional provisions: A requirement for a minimum series of amendments for components and the mandatory period was discussed in the group. Some participants advocate a period of 3 others instead of 5 years.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52A48D6-F0AA-433B-8C36-93D220F03BA6}"/>
              </a:ext>
            </a:extLst>
          </p:cNvPr>
          <p:cNvSpPr txBox="1">
            <a:spLocks/>
          </p:cNvSpPr>
          <p:nvPr/>
        </p:nvSpPr>
        <p:spPr bwMode="auto">
          <a:xfrm>
            <a:off x="475928" y="4130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</p:spTree>
    <p:extLst>
      <p:ext uri="{BB962C8B-B14F-4D97-AF65-F5344CB8AC3E}">
        <p14:creationId xmlns:p14="http://schemas.microsoft.com/office/powerpoint/2010/main" val="313439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4" y="1387798"/>
            <a:ext cx="8725403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2400" u="sng" dirty="0">
                <a:latin typeface="+mn-lt"/>
                <a:cs typeface="Arial" panose="020B0604020202020204" pitchFamily="34" charset="0"/>
              </a:rPr>
              <a:t>Future planning and outlook: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If there is no agreement in GRE on the two open points, they will be finalized for the 90</a:t>
            </a:r>
            <a:r>
              <a:rPr lang="en-US" sz="24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session of GRE.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The group is already working on the 08 series </a:t>
            </a:r>
            <a:r>
              <a:rPr lang="en-US" sz="2400">
                <a:latin typeface="+mn-lt"/>
                <a:cs typeface="Arial" panose="020B0604020202020204" pitchFamily="34" charset="0"/>
              </a:rPr>
              <a:t>of Amendments 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and it will be needed to extend the mandate of the IWG.</a:t>
            </a:r>
            <a:endParaRPr lang="en-US" sz="2400" dirty="0"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52A48D6-F0AA-433B-8C36-93D220F03BA6}"/>
              </a:ext>
            </a:extLst>
          </p:cNvPr>
          <p:cNvSpPr txBox="1">
            <a:spLocks/>
          </p:cNvSpPr>
          <p:nvPr/>
        </p:nvSpPr>
        <p:spPr bwMode="auto">
          <a:xfrm>
            <a:off x="475928" y="413048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EMC - Status Report</a:t>
            </a:r>
          </a:p>
        </p:txBody>
      </p:sp>
    </p:spTree>
    <p:extLst>
      <p:ext uri="{BB962C8B-B14F-4D97-AF65-F5344CB8AC3E}">
        <p14:creationId xmlns:p14="http://schemas.microsoft.com/office/powerpoint/2010/main" val="4328260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_T8aLaQFuWPAz4qsxqwA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3328CDBE-26B5-454B-A406-5D06CB98F2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CD3674-38FB-4E37-8197-8F6E091D4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EBBAD6-1CA3-4FD1-B62B-2F0AABDF3EF0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4b4a1c0d-4a69-4996-a84a-fc699b9f49de"/>
    <ds:schemaRef ds:uri="http://www.w3.org/XML/1998/namespace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985ec44e-1bab-4c0b-9df0-6ba128686fc9"/>
    <ds:schemaRef ds:uri="acccb6d4-dbe5-46d2-b4d3-5733603d8cc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426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Office ​​テーマ</vt:lpstr>
      <vt:lpstr>Benutzerdefiniertes Design</vt:lpstr>
      <vt:lpstr>think-cell Folie</vt:lpstr>
      <vt:lpstr>IWG on Electromagnetic Compatibility (IWG EMC) Status report to GRE-89 October 2023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WG# to ISO/TC22/SC32 Month dd, 20yy</dc:title>
  <dc:creator>jsae</dc:creator>
  <cp:lastModifiedBy>secretariat</cp:lastModifiedBy>
  <cp:revision>557</cp:revision>
  <cp:lastPrinted>2022-04-12T01:08:27Z</cp:lastPrinted>
  <dcterms:created xsi:type="dcterms:W3CDTF">2014-08-07T00:59:03Z</dcterms:created>
  <dcterms:modified xsi:type="dcterms:W3CDTF">2023-10-25T18:27:57Z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2fd53d93-3f4c-4b90-b511-bd6bdbb4fba9_Enabled">
    <vt:lpwstr>true</vt:lpwstr>
  </property>
  <property fmtid="{D5CDD505-2E9C-101B-9397-08002B2CF9AE}" pid="4" name="MSIP_Label_2fd53d93-3f4c-4b90-b511-bd6bdbb4fba9_SetDate">
    <vt:lpwstr>2021-02-11T07:47:10Z</vt:lpwstr>
  </property>
  <property fmtid="{D5CDD505-2E9C-101B-9397-08002B2CF9AE}" pid="5" name="MSIP_Label_2fd53d93-3f4c-4b90-b511-bd6bdbb4fba9_Method">
    <vt:lpwstr>Standard</vt:lpwstr>
  </property>
  <property fmtid="{D5CDD505-2E9C-101B-9397-08002B2CF9AE}" pid="6" name="MSIP_Label_2fd53d93-3f4c-4b90-b511-bd6bdbb4fba9_Name">
    <vt:lpwstr>2fd53d93-3f4c-4b90-b511-bd6bdbb4fba9</vt:lpwstr>
  </property>
  <property fmtid="{D5CDD505-2E9C-101B-9397-08002B2CF9AE}" pid="7" name="MSIP_Label_2fd53d93-3f4c-4b90-b511-bd6bdbb4fba9_SiteId">
    <vt:lpwstr>d852d5cd-724c-4128-8812-ffa5db3f8507</vt:lpwstr>
  </property>
  <property fmtid="{D5CDD505-2E9C-101B-9397-08002B2CF9AE}" pid="8" name="MSIP_Label_2fd53d93-3f4c-4b90-b511-bd6bdbb4fba9_ActionId">
    <vt:lpwstr>862f2ed1-b439-4e8f-a5fb-009d67eae554</vt:lpwstr>
  </property>
  <property fmtid="{D5CDD505-2E9C-101B-9397-08002B2CF9AE}" pid="9" name="MSIP_Label_2fd53d93-3f4c-4b90-b511-bd6bdbb4fba9_ContentBits">
    <vt:lpwstr>0</vt:lpwstr>
  </property>
  <property fmtid="{D5CDD505-2E9C-101B-9397-08002B2CF9AE}" pid="10" name="ContentTypeId">
    <vt:lpwstr>0x0101003B8422D08C252547BB1CFA7F78E2CB83</vt:lpwstr>
  </property>
  <property fmtid="{D5CDD505-2E9C-101B-9397-08002B2CF9AE}" pid="11" name="MSIP_Label_7f30fc12-c89a-4829-a476-5bf9e2086332_Enabled">
    <vt:lpwstr>true</vt:lpwstr>
  </property>
  <property fmtid="{D5CDD505-2E9C-101B-9397-08002B2CF9AE}" pid="12" name="MSIP_Label_7f30fc12-c89a-4829-a476-5bf9e2086332_SetDate">
    <vt:lpwstr>2022-04-01T11:53:19Z</vt:lpwstr>
  </property>
  <property fmtid="{D5CDD505-2E9C-101B-9397-08002B2CF9AE}" pid="13" name="MSIP_Label_7f30fc12-c89a-4829-a476-5bf9e2086332_Method">
    <vt:lpwstr>Privileged</vt:lpwstr>
  </property>
  <property fmtid="{D5CDD505-2E9C-101B-9397-08002B2CF9AE}" pid="14" name="MSIP_Label_7f30fc12-c89a-4829-a476-5bf9e2086332_Name">
    <vt:lpwstr>Not protected (Anyone)_0</vt:lpwstr>
  </property>
  <property fmtid="{D5CDD505-2E9C-101B-9397-08002B2CF9AE}" pid="15" name="MSIP_Label_7f30fc12-c89a-4829-a476-5bf9e2086332_SiteId">
    <vt:lpwstr>d6b0bbee-7cd9-4d60-bce6-4a67b543e2ae</vt:lpwstr>
  </property>
  <property fmtid="{D5CDD505-2E9C-101B-9397-08002B2CF9AE}" pid="16" name="MSIP_Label_7f30fc12-c89a-4829-a476-5bf9e2086332_ActionId">
    <vt:lpwstr>5aeabe18-2baf-4ad6-a3a6-0075c4e1c5f5</vt:lpwstr>
  </property>
  <property fmtid="{D5CDD505-2E9C-101B-9397-08002B2CF9AE}" pid="17" name="MSIP_Label_7f30fc12-c89a-4829-a476-5bf9e2086332_ContentBits">
    <vt:lpwstr>0</vt:lpwstr>
  </property>
  <property fmtid="{D5CDD505-2E9C-101B-9397-08002B2CF9AE}" pid="18" name="MediaServiceImageTags">
    <vt:lpwstr/>
  </property>
  <property fmtid="{D5CDD505-2E9C-101B-9397-08002B2CF9AE}" pid="19" name="gba66df640194346a5267c50f24d4797">
    <vt:lpwstr/>
  </property>
  <property fmtid="{D5CDD505-2E9C-101B-9397-08002B2CF9AE}" pid="20" name="Office_x0020_of_x0020_Origin">
    <vt:lpwstr/>
  </property>
  <property fmtid="{D5CDD505-2E9C-101B-9397-08002B2CF9AE}" pid="21" name="Office of Origin">
    <vt:lpwstr/>
  </property>
</Properties>
</file>