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6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7101" autoAdjust="0"/>
  </p:normalViewPr>
  <p:slideViewPr>
    <p:cSldViewPr snapToGrid="0">
      <p:cViewPr varScale="1">
        <p:scale>
          <a:sx n="37" d="100"/>
          <a:sy n="37" d="100"/>
        </p:scale>
        <p:origin x="10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252A2837-A048-4E88-A2E3-6E46C7C991C6}"/>
    <pc:docChg chg="modSld">
      <pc:chgData name="Konstantin Glukhenkiy" userId="24b49d37-c936-4e44-8fab-4bfac34f62f4" providerId="ADAL" clId="{252A2837-A048-4E88-A2E3-6E46C7C991C6}" dt="2023-10-25T09:50:47.605" v="3" actId="6549"/>
      <pc:docMkLst>
        <pc:docMk/>
      </pc:docMkLst>
      <pc:sldChg chg="modSp mod">
        <pc:chgData name="Konstantin Glukhenkiy" userId="24b49d37-c936-4e44-8fab-4bfac34f62f4" providerId="ADAL" clId="{252A2837-A048-4E88-A2E3-6E46C7C991C6}" dt="2023-10-25T09:50:47.605" v="3" actId="6549"/>
        <pc:sldMkLst>
          <pc:docMk/>
          <pc:sldMk cId="4068024188" sldId="256"/>
        </pc:sldMkLst>
        <pc:spChg chg="mod">
          <ac:chgData name="Konstantin Glukhenkiy" userId="24b49d37-c936-4e44-8fab-4bfac34f62f4" providerId="ADAL" clId="{252A2837-A048-4E88-A2E3-6E46C7C991C6}" dt="2023-10-25T09:50:47.605" v="3" actId="6549"/>
          <ac:spMkLst>
            <pc:docMk/>
            <pc:sldMk cId="4068024188" sldId="256"/>
            <ac:spMk id="6" creationId="{B668D2BC-9F50-CBA3-31A3-5589C6E1CE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0970-9A4A-49E6-986D-A0234E298BEF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7DF7-76FE-4848-B0B1-D55A937E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7DF7-76FE-4848-B0B1-D55A937E8F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D02DA-7E32-4EE6-F43D-7CD7585C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AFC9E0-0933-F5B5-8173-B57A0B0C4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46EC3F-5DB9-3A1C-34FD-E21A117B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5ABB8-19E0-B7C3-2D36-C37EEFC8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19E717-BE6D-75D9-825D-5AA5932D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9F151-3A62-CA40-9FC4-BF434A7F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261655-94D3-72DA-6F23-339D66D3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CF5A0B-43A1-B178-529E-A119435A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4903D-2C1B-F887-03EE-3611EAD1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A52C25-452B-851F-107B-59FAEDAA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26FE41-44AE-4813-3878-B9054E15B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3BBAF0-1A8A-6246-F39A-348A30E4B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5C9D3-9360-2CB7-01F7-D57F160B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3591D4-5A0E-EE58-C0CF-F861DE8E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0D72D8-3A44-19E8-9AE1-E2C79281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2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AA0D8-41C3-8F08-6AD3-AC96A988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ABCEE3-BE28-96E7-859C-1880FD8D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617A7-60C5-1A6A-3839-8192532E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E83FA2-FFBA-D17F-1CB5-15E943F0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BC3B02-44D8-4C49-E418-21D80C54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DAD38-5BDA-B131-7F26-89C8A0BC9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D36073-3227-30FE-F156-E7750E802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8D5E5E-8613-B6E0-4409-ABA9710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9CF0D9-799B-3631-4778-4EF932CC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95699-DF7B-EC6B-D828-1B923045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DCE81-4DB1-0179-70FA-CD0DA219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57C4B-72D1-FB62-398E-88DED157F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146844-29F5-5A36-5116-7AD5C5289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F9FE4E-E4B0-5661-BC9B-CD03E07A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D9B77D-88DB-1178-16E5-E1BD0FCF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4EC8E3-C0F7-1F7E-5DE6-CF44E7EF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B5066-4B0A-F773-2498-A401DD54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A31995-FBA7-B048-1F91-603930DEA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6A94E6-12F9-E5A3-C673-1E5BE0E8A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DE1AD1-43D4-3AA8-CF64-4C9C13703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1D9E69-02FE-7F29-3EC9-A784618D8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A5412E-42D3-9E71-D576-251B184A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9FDE8D1-650C-8B13-A10A-9D5466EF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BA6375-7535-9FAA-258A-B544694B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EF0A0-458D-AC99-06F8-BBE51DFD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3A5DAD-051A-FF2B-6DEE-39126D3C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BE3B4E-C59B-5019-614C-023BBCA7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DA683A-D482-8EFA-085C-C4DE2508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FD40BE-E5F8-D651-287B-32977E1A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372E5B-0949-07E2-ABC6-1919B2F1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7B131D-66F4-4BC6-E35C-28D26A84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7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C0855-F69D-6514-D0E0-F3E5F990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50855-80E0-2C32-5286-96091B03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BC53B8-13B4-B24C-CE52-167695B78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B38473-767F-ABDE-C6FE-F079E371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9927CF-C36E-AB94-1DFC-C08B2CFF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474AC0-FFC4-A5D7-BBAD-95244F86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76C73-C2CD-1F29-4C37-57AE0BFB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3915ED-58C0-A2E2-650D-14594054F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B1F862-A4ED-945D-2624-61956636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72198-7C52-892E-C7F5-33040B1C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08A3E5-D1C3-73FB-D0E2-DDB8110C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4072B9-F1B5-F3B9-D7FB-F4972229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712770-501F-C80B-0B9C-76555EAD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3D1084-BF89-0447-3E0C-297BCC89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E6944-FF1C-D15B-54FD-C779295A1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BF02E-9C57-449C-9F32-0B5042DD4BB2}" type="datetimeFigureOut">
              <a:rPr lang="en-US" smtClean="0"/>
              <a:t>25-Oct-23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2F3154-3D3C-F1F9-9F80-39903F6F1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AC4B2-9DD8-6238-678B-B221B5BDF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F2C9-40E3-4243-BDC1-11DC4BC7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ircabc.europa.eu/d/a/workspace/SpacesStore/42c4a33e-6fd7-44aa-adac-f28620bd436f/Technical%20Guidelines%20February%2020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64534-D0C5-479E-F61D-5127FF0B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Sustainability considerations</a:t>
            </a:r>
            <a:br>
              <a:rPr lang="en-US" sz="4800" dirty="0"/>
            </a:br>
            <a:r>
              <a:rPr lang="en-US" sz="4800" dirty="0"/>
              <a:t>for LED technology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B6374A-85BE-A512-8362-BCE2ACBA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Philipp Plathner, Walter Schlager – IEC</a:t>
            </a:r>
          </a:p>
          <a:p>
            <a:r>
              <a:rPr lang="en-US" dirty="0"/>
              <a:t>25-October 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68D2BC-9F50-CBA3-31A3-5589C6E1CE62}"/>
              </a:ext>
            </a:extLst>
          </p:cNvPr>
          <p:cNvSpPr txBox="1"/>
          <p:nvPr/>
        </p:nvSpPr>
        <p:spPr>
          <a:xfrm>
            <a:off x="7147389" y="19511"/>
            <a:ext cx="5024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Informal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document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GRE-89-22</a:t>
            </a: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89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GRE, 24–27 October 2023,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agenda item 11 (c)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446BCF-1E22-6DFA-A2BD-53A793E59C1C}"/>
              </a:ext>
            </a:extLst>
          </p:cNvPr>
          <p:cNvSpPr txBox="1"/>
          <p:nvPr/>
        </p:nvSpPr>
        <p:spPr>
          <a:xfrm>
            <a:off x="20096" y="16988"/>
            <a:ext cx="369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Transmitted by the experts from IEC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CD993-8231-9CED-FD74-2FD6766B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562"/>
          </a:xfrm>
        </p:spPr>
        <p:txBody>
          <a:bodyPr/>
          <a:lstStyle/>
          <a:p>
            <a:r>
              <a:rPr lang="en-US" dirty="0"/>
              <a:t>Sustainability benefits of LED technology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B8620-A793-18BB-4CC0-06B18737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463800" y="1446848"/>
            <a:ext cx="1679416" cy="33588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B516DB8-9AFF-AABD-D311-2D0DA82B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788" y="1995964"/>
            <a:ext cx="2260600" cy="2260600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38BE631-ED54-BDEE-9B84-E9806DEBA3B2}"/>
              </a:ext>
            </a:extLst>
          </p:cNvPr>
          <p:cNvSpPr/>
          <p:nvPr/>
        </p:nvSpPr>
        <p:spPr>
          <a:xfrm>
            <a:off x="5344160" y="2516664"/>
            <a:ext cx="1452880" cy="8259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FED3E5-2A48-99B1-5F5A-4E44C43508F2}"/>
              </a:ext>
            </a:extLst>
          </p:cNvPr>
          <p:cNvSpPr txBox="1"/>
          <p:nvPr/>
        </p:nvSpPr>
        <p:spPr>
          <a:xfrm>
            <a:off x="3705845" y="1234154"/>
            <a:ext cx="468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Technology </a:t>
            </a:r>
            <a:r>
              <a:rPr lang="de-DE" dirty="0" err="1"/>
              <a:t>transition</a:t>
            </a:r>
            <a:r>
              <a:rPr lang="de-DE" dirty="0"/>
              <a:t> </a:t>
            </a:r>
          </a:p>
          <a:p>
            <a:r>
              <a:rPr lang="de-DE" dirty="0"/>
              <a:t>WHILE </a:t>
            </a:r>
            <a:r>
              <a:rPr lang="de-DE" dirty="0" err="1"/>
              <a:t>keeping</a:t>
            </a:r>
            <a:r>
              <a:rPr lang="de-DE" dirty="0"/>
              <a:t>  / </a:t>
            </a:r>
            <a:r>
              <a:rPr lang="de-DE" dirty="0" err="1"/>
              <a:t>improving</a:t>
            </a:r>
            <a:r>
              <a:rPr lang="de-DE" dirty="0"/>
              <a:t> beam </a:t>
            </a:r>
            <a:r>
              <a:rPr lang="de-DE" dirty="0" err="1"/>
              <a:t>performance</a:t>
            </a:r>
            <a:r>
              <a:rPr lang="de-DE" dirty="0"/>
              <a:t> 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9B8C974-6816-AD60-91C1-605848A79C9B}"/>
              </a:ext>
            </a:extLst>
          </p:cNvPr>
          <p:cNvGrpSpPr/>
          <p:nvPr/>
        </p:nvGrpSpPr>
        <p:grpSpPr>
          <a:xfrm>
            <a:off x="2334100" y="4669045"/>
            <a:ext cx="7523799" cy="742107"/>
            <a:chOff x="2087589" y="5241072"/>
            <a:chExt cx="7523799" cy="74210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11C6DF0-CBEC-E049-0471-5D9423043F47}"/>
                </a:ext>
              </a:extLst>
            </p:cNvPr>
            <p:cNvSpPr txBox="1"/>
            <p:nvPr/>
          </p:nvSpPr>
          <p:spPr>
            <a:xfrm>
              <a:off x="2087589" y="5241072"/>
              <a:ext cx="22628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~ 25 </a:t>
              </a:r>
              <a:r>
                <a:rPr lang="de-DE" sz="2000" dirty="0" err="1"/>
                <a:t>lumen</a:t>
              </a:r>
              <a:r>
                <a:rPr lang="de-DE" sz="2000" dirty="0"/>
                <a:t> / Watt</a:t>
              </a:r>
            </a:p>
            <a:p>
              <a:r>
                <a:rPr lang="de-DE" sz="2000" dirty="0"/>
                <a:t>~ 500 </a:t>
              </a:r>
              <a:r>
                <a:rPr lang="de-DE" sz="2000" dirty="0" err="1"/>
                <a:t>hours</a:t>
              </a:r>
              <a:r>
                <a:rPr lang="de-DE" sz="2000" dirty="0"/>
                <a:t> </a:t>
              </a:r>
              <a:r>
                <a:rPr lang="de-DE" sz="2000" dirty="0" err="1"/>
                <a:t>lifetime</a:t>
              </a:r>
              <a:endParaRPr lang="de-DE" sz="20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ED511DD-29B2-4B40-2C50-5BBF61CE57F8}"/>
                </a:ext>
              </a:extLst>
            </p:cNvPr>
            <p:cNvSpPr txBox="1"/>
            <p:nvPr/>
          </p:nvSpPr>
          <p:spPr>
            <a:xfrm>
              <a:off x="7218682" y="5259904"/>
              <a:ext cx="23927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~ 100 </a:t>
              </a:r>
              <a:r>
                <a:rPr lang="de-DE" sz="2000" dirty="0" err="1"/>
                <a:t>lumen</a:t>
              </a:r>
              <a:r>
                <a:rPr lang="de-DE" sz="2000" dirty="0"/>
                <a:t> / Watt</a:t>
              </a:r>
            </a:p>
            <a:p>
              <a:r>
                <a:rPr lang="de-DE" sz="2000" dirty="0"/>
                <a:t>&gt; 2000 </a:t>
              </a:r>
              <a:r>
                <a:rPr lang="de-DE" sz="2000" dirty="0" err="1"/>
                <a:t>hours</a:t>
              </a:r>
              <a:r>
                <a:rPr lang="de-DE" sz="2000" dirty="0"/>
                <a:t> </a:t>
              </a:r>
              <a:r>
                <a:rPr lang="de-DE" sz="2000" dirty="0" err="1"/>
                <a:t>lifetime</a:t>
              </a:r>
              <a:endParaRPr lang="de-DE" sz="2000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978AE6C-0610-F2F7-0A49-F59B6EA55531}"/>
                </a:ext>
              </a:extLst>
            </p:cNvPr>
            <p:cNvSpPr txBox="1"/>
            <p:nvPr/>
          </p:nvSpPr>
          <p:spPr>
            <a:xfrm>
              <a:off x="5154749" y="5244515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~Faktor 4 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4E5FB4C-E3E5-12BF-4F7B-751764BBAE87}"/>
                </a:ext>
              </a:extLst>
            </p:cNvPr>
            <p:cNvSpPr txBox="1"/>
            <p:nvPr/>
          </p:nvSpPr>
          <p:spPr>
            <a:xfrm>
              <a:off x="5153451" y="5613847"/>
              <a:ext cx="128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&gt; Faktor 4 </a:t>
              </a:r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E67088DF-2B9E-9954-A758-DD7BF479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2012" y="2606507"/>
            <a:ext cx="2186465" cy="14169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6B2C978-519A-71BF-C25A-48B14C0F7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" y="5395765"/>
            <a:ext cx="3600000" cy="131609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750217F-334D-36AC-4573-E5765EE78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160" y="5525229"/>
            <a:ext cx="3600000" cy="118662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C07A03A-CC00-62EC-89B1-AD2E4EA581E0}"/>
              </a:ext>
            </a:extLst>
          </p:cNvPr>
          <p:cNvSpPr txBox="1"/>
          <p:nvPr/>
        </p:nvSpPr>
        <p:spPr>
          <a:xfrm>
            <a:off x="4377275" y="5998348"/>
            <a:ext cx="29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Figures taken from GRE-89-06</a:t>
            </a:r>
          </a:p>
        </p:txBody>
      </p:sp>
      <p:pic>
        <p:nvPicPr>
          <p:cNvPr id="3" name="Picture 2" descr="A picture containing darkness, black, blurry, fog&#10;&#10;Description automatically generated">
            <a:extLst>
              <a:ext uri="{FF2B5EF4-FFF2-40B4-BE49-F238E27FC236}">
                <a16:creationId xmlns:a16="http://schemas.microsoft.com/office/drawing/2014/main" id="{2E1A323E-1B04-9EEB-2796-EF7B043D5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" y="2586136"/>
            <a:ext cx="2186466" cy="14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22E6C-68A6-A089-00C5-801FB95C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quantitative estimation – </a:t>
            </a:r>
            <a:r>
              <a:rPr lang="en-US" b="1" dirty="0"/>
              <a:t>per vehicle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3E1459-B25F-AA4A-FDFB-92049DA3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low-beam</a:t>
            </a:r>
          </a:p>
          <a:p>
            <a:pPr lvl="1"/>
            <a:r>
              <a:rPr lang="en-US" dirty="0"/>
              <a:t>Baseline technology (= Halogen): consumption of 137 W</a:t>
            </a:r>
          </a:p>
          <a:p>
            <a:pPr lvl="1"/>
            <a:r>
              <a:rPr lang="en-US" dirty="0"/>
              <a:t>Innovative technology (= LED): consumption of 40 W**</a:t>
            </a:r>
          </a:p>
          <a:p>
            <a:pPr lvl="1"/>
            <a:r>
              <a:rPr lang="en-US" dirty="0"/>
              <a:t>Usage factor of low-beam function: 33% (assumption: during night only)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ð"/>
            </a:pPr>
            <a:r>
              <a:rPr lang="en-US" b="1" dirty="0">
                <a:solidFill>
                  <a:srgbClr val="00B050"/>
                </a:solidFill>
              </a:rPr>
              <a:t>Resulting 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savings: 0,85 g/km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dirty="0">
                <a:solidFill>
                  <a:srgbClr val="00B050"/>
                </a:solidFill>
              </a:rPr>
              <a:t>Based on a car life of 200.000 km </a:t>
            </a:r>
            <a:r>
              <a:rPr lang="en-US" b="1" dirty="0">
                <a:solidFill>
                  <a:srgbClr val="00B050"/>
                </a:solidFill>
              </a:rPr>
              <a:t>this means ~170kg 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(or ~68 l fuel)</a:t>
            </a:r>
          </a:p>
          <a:p>
            <a:pPr lvl="1">
              <a:buFont typeface="Wingdings" panose="05000000000000000000" pitchFamily="2" charset="2"/>
              <a:buChar char="ð"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/>
              <a:t>** Note: the basis of the calculation uses typical OEM solutions, but the same holds for H7-LED products as currently approved in Germany or France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0A8322-3ED7-5949-A670-00683C36BAE4}"/>
              </a:ext>
            </a:extLst>
          </p:cNvPr>
          <p:cNvSpPr txBox="1"/>
          <p:nvPr/>
        </p:nvSpPr>
        <p:spPr>
          <a:xfrm>
            <a:off x="105870" y="6231265"/>
            <a:ext cx="1201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of calculation: “</a:t>
            </a:r>
            <a:r>
              <a:rPr lang="en-US" sz="1400" dirty="0">
                <a:hlinkClick r:id="rId2"/>
              </a:rPr>
              <a:t>Technical Guidelines for the preparation of applications for the approval of innovative technologies pursuant to Regulation (EC) No 443/2009</a:t>
            </a:r>
          </a:p>
          <a:p>
            <a:r>
              <a:rPr lang="en-US" sz="1400" dirty="0">
                <a:hlinkClick r:id="rId2"/>
              </a:rPr>
              <a:t>of the European Parliament and of the Council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6A8EA-C102-7EB4-FA21-50086D01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13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vehicle production – </a:t>
            </a:r>
            <a:br>
              <a:rPr lang="en-US" sz="3600" dirty="0"/>
            </a:br>
            <a:r>
              <a:rPr lang="en-US" sz="3600" dirty="0"/>
              <a:t>Projection of LED transition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C94829-6E25-4F13-B5D7-BE643B0A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" y="1598290"/>
            <a:ext cx="12192000" cy="407308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1066F87-AF04-F074-11F2-7054ACB37F21}"/>
              </a:ext>
            </a:extLst>
          </p:cNvPr>
          <p:cNvSpPr txBox="1"/>
          <p:nvPr/>
        </p:nvSpPr>
        <p:spPr>
          <a:xfrm>
            <a:off x="7259362" y="6556884"/>
            <a:ext cx="4917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Source: IHS global insight, LUMILEDS Business analysis dept. 2019</a:t>
            </a:r>
            <a:endParaRPr lang="en-US" sz="14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F57533-0890-BD7E-FF95-AFD1C6496CBA}"/>
              </a:ext>
            </a:extLst>
          </p:cNvPr>
          <p:cNvSpPr txBox="1"/>
          <p:nvPr/>
        </p:nvSpPr>
        <p:spPr>
          <a:xfrm>
            <a:off x="8579522" y="1761987"/>
            <a:ext cx="295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Figure taken from TFSR-05-07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1B372C-AD3B-F81F-B57C-D9A339205476}"/>
              </a:ext>
            </a:extLst>
          </p:cNvPr>
          <p:cNvCxnSpPr/>
          <p:nvPr/>
        </p:nvCxnSpPr>
        <p:spPr>
          <a:xfrm>
            <a:off x="2984937" y="2501462"/>
            <a:ext cx="0" cy="578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32717E-D81B-2477-32FE-216EC5D79F30}"/>
              </a:ext>
            </a:extLst>
          </p:cNvPr>
          <p:cNvSpPr txBox="1"/>
          <p:nvPr/>
        </p:nvSpPr>
        <p:spPr>
          <a:xfrm>
            <a:off x="2632917" y="204748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2023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37BAEB-C066-36AE-E030-71DFCE803E2B}"/>
              </a:ext>
            </a:extLst>
          </p:cNvPr>
          <p:cNvSpPr txBox="1"/>
          <p:nvPr/>
        </p:nvSpPr>
        <p:spPr>
          <a:xfrm>
            <a:off x="1765441" y="565305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BCB7160-80B4-4B7C-F429-241BED3BEEF1}"/>
              </a:ext>
            </a:extLst>
          </p:cNvPr>
          <p:cNvSpPr txBox="1"/>
          <p:nvPr/>
        </p:nvSpPr>
        <p:spPr>
          <a:xfrm>
            <a:off x="4871758" y="565305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2030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DB566CF7-7157-8393-BBF5-3DCB0C670539}"/>
              </a:ext>
            </a:extLst>
          </p:cNvPr>
          <p:cNvSpPr/>
          <p:nvPr/>
        </p:nvSpPr>
        <p:spPr>
          <a:xfrm>
            <a:off x="3466680" y="4350936"/>
            <a:ext cx="874207" cy="5636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LED</a:t>
            </a:r>
          </a:p>
        </p:txBody>
      </p:sp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59ED5987-AC64-FE5E-86B3-F76811E1FEB9}"/>
              </a:ext>
            </a:extLst>
          </p:cNvPr>
          <p:cNvSpPr/>
          <p:nvPr/>
        </p:nvSpPr>
        <p:spPr>
          <a:xfrm>
            <a:off x="1336679" y="3634831"/>
            <a:ext cx="1145513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Halogen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CC8AA0-3D51-3E15-9A4C-ABEBDC73212E}"/>
              </a:ext>
            </a:extLst>
          </p:cNvPr>
          <p:cNvSpPr txBox="1"/>
          <p:nvPr/>
        </p:nvSpPr>
        <p:spPr>
          <a:xfrm>
            <a:off x="7953578" y="565305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348522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C915F-8C21-2BC8-AA46-F56CE303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713"/>
          </a:xfrm>
        </p:spPr>
        <p:txBody>
          <a:bodyPr>
            <a:no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 As a c</a:t>
            </a:r>
            <a:r>
              <a:rPr lang="en-US" sz="3200" dirty="0"/>
              <a:t>onsequence … – </a:t>
            </a:r>
            <a:br>
              <a:rPr lang="en-US" sz="3200" dirty="0"/>
            </a:br>
            <a:r>
              <a:rPr lang="en-US" sz="3200" dirty="0"/>
              <a:t>Projection of LED transition in the carpark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3B1DD5-C437-1083-9DAA-FBCECE795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11"/>
          <a:stretch/>
        </p:blipFill>
        <p:spPr>
          <a:xfrm>
            <a:off x="0" y="1269407"/>
            <a:ext cx="12191999" cy="41755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AB0772-A96E-F438-3A1E-B18141B06540}"/>
              </a:ext>
            </a:extLst>
          </p:cNvPr>
          <p:cNvSpPr txBox="1"/>
          <p:nvPr/>
        </p:nvSpPr>
        <p:spPr>
          <a:xfrm>
            <a:off x="5003643" y="541068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2030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653080-C449-2B4D-0390-908F966632CC}"/>
              </a:ext>
            </a:extLst>
          </p:cNvPr>
          <p:cNvSpPr txBox="1"/>
          <p:nvPr/>
        </p:nvSpPr>
        <p:spPr>
          <a:xfrm>
            <a:off x="8033983" y="541068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2040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859A48-A7E5-1C82-CFF2-4083635F4832}"/>
              </a:ext>
            </a:extLst>
          </p:cNvPr>
          <p:cNvSpPr txBox="1"/>
          <p:nvPr/>
        </p:nvSpPr>
        <p:spPr>
          <a:xfrm>
            <a:off x="8579522" y="1792131"/>
            <a:ext cx="295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Figure taken from TFSR-05-07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DFDF60-28C0-6291-8C6F-5D0E2A72D6B5}"/>
              </a:ext>
            </a:extLst>
          </p:cNvPr>
          <p:cNvSpPr txBox="1"/>
          <p:nvPr/>
        </p:nvSpPr>
        <p:spPr>
          <a:xfrm>
            <a:off x="319308" y="6101636"/>
            <a:ext cx="1153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ð"/>
            </a:pP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But, this transition can be accelerated by LED replacement solutions for vehicles in use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8A4C4A95-3ED3-7990-2CDA-D3C5933BA665}"/>
              </a:ext>
            </a:extLst>
          </p:cNvPr>
          <p:cNvCxnSpPr/>
          <p:nvPr/>
        </p:nvCxnSpPr>
        <p:spPr>
          <a:xfrm>
            <a:off x="3187689" y="2694166"/>
            <a:ext cx="0" cy="5780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FB0D5911-11E9-5CAD-FE73-268AEACF3282}"/>
              </a:ext>
            </a:extLst>
          </p:cNvPr>
          <p:cNvSpPr txBox="1"/>
          <p:nvPr/>
        </p:nvSpPr>
        <p:spPr>
          <a:xfrm>
            <a:off x="2835669" y="221170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2023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7D5283CF-8523-A294-9120-DC82F7FCA30C}"/>
              </a:ext>
            </a:extLst>
          </p:cNvPr>
          <p:cNvSpPr/>
          <p:nvPr/>
        </p:nvSpPr>
        <p:spPr>
          <a:xfrm>
            <a:off x="6367317" y="4294319"/>
            <a:ext cx="874207" cy="56362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LED</a:t>
            </a:r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66645AF6-D80A-F086-9AFB-A352D6FFC80E}"/>
              </a:ext>
            </a:extLst>
          </p:cNvPr>
          <p:cNvSpPr/>
          <p:nvPr/>
        </p:nvSpPr>
        <p:spPr>
          <a:xfrm>
            <a:off x="4237316" y="3578214"/>
            <a:ext cx="1145513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Halogen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C81663-93AB-DBE7-8F11-44EB35317CFE}"/>
              </a:ext>
            </a:extLst>
          </p:cNvPr>
          <p:cNvSpPr txBox="1"/>
          <p:nvPr/>
        </p:nvSpPr>
        <p:spPr>
          <a:xfrm>
            <a:off x="7259362" y="6556884"/>
            <a:ext cx="49179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u="none" strike="noStrike" baseline="0" dirty="0">
                <a:solidFill>
                  <a:srgbClr val="404040"/>
                </a:solidFill>
                <a:latin typeface="Calibri" panose="020F0502020204030204" pitchFamily="34" charset="0"/>
              </a:rPr>
              <a:t>Source: IHS global insight, LUMILEDS Business analysis dept. 2019</a:t>
            </a:r>
            <a:endParaRPr lang="en-US" sz="1400" i="1" dirty="0"/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5082640A-98FB-A7AC-5B87-D92D02497135}"/>
              </a:ext>
            </a:extLst>
          </p:cNvPr>
          <p:cNvSpPr/>
          <p:nvPr/>
        </p:nvSpPr>
        <p:spPr>
          <a:xfrm rot="5400000">
            <a:off x="5862282" y="3653131"/>
            <a:ext cx="461665" cy="4534227"/>
          </a:xfrm>
          <a:prstGeom prst="rightBrace">
            <a:avLst>
              <a:gd name="adj1" fmla="val 34452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2D24FA-87B8-BE6E-9499-3B9B5C99A5CD}"/>
              </a:ext>
            </a:extLst>
          </p:cNvPr>
          <p:cNvSpPr txBox="1"/>
          <p:nvPr/>
        </p:nvSpPr>
        <p:spPr>
          <a:xfrm>
            <a:off x="1951316" y="541068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67081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40E57-A990-4243-BD04-DE8FE5F92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53CCF-35E1-4131-AD7A-CCDC10B32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9dda1df-3fca-45c7-91be-5629a3733338}" enabled="1" method="Standard" siteId="{ec1ca250-c234-4d56-a76b-7dfb9eee0c4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</vt:lpstr>
      <vt:lpstr>Sustainability considerations for LED technology </vt:lpstr>
      <vt:lpstr>Sustainability benefits of LED technology</vt:lpstr>
      <vt:lpstr>A quantitative estimation – per vehicle</vt:lpstr>
      <vt:lpstr>New vehicle production –  Projection of LED transition</vt:lpstr>
      <vt:lpstr> As a consequence … –  Projection of LED transition in the carpark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find suitable title … </dc:title>
  <dc:creator>Schlager, Walter</dc:creator>
  <cp:lastModifiedBy>secretariat</cp:lastModifiedBy>
  <cp:revision>8</cp:revision>
  <dcterms:created xsi:type="dcterms:W3CDTF">2023-10-24T20:29:40Z</dcterms:created>
  <dcterms:modified xsi:type="dcterms:W3CDTF">2023-10-25T09:50:47Z</dcterms:modified>
</cp:coreProperties>
</file>