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87" r:id="rId5"/>
    <p:sldId id="289" r:id="rId6"/>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59" autoAdjust="0"/>
    <p:restoredTop sz="94581" autoAdjust="0"/>
  </p:normalViewPr>
  <p:slideViewPr>
    <p:cSldViewPr>
      <p:cViewPr varScale="1">
        <p:scale>
          <a:sx n="82" d="100"/>
          <a:sy n="82" d="100"/>
        </p:scale>
        <p:origin x="1714" y="7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15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nstantin Glukhenkiy" userId="24b49d37-c936-4e44-8fab-4bfac34f62f4" providerId="ADAL" clId="{D616D322-7731-46BD-9548-02DCF0CA4B56}"/>
    <pc:docChg chg="custSel delSld modSld">
      <pc:chgData name="Konstantin Glukhenkiy" userId="24b49d37-c936-4e44-8fab-4bfac34f62f4" providerId="ADAL" clId="{D616D322-7731-46BD-9548-02DCF0CA4B56}" dt="2023-10-17T15:33:28.582" v="686" actId="6549"/>
      <pc:docMkLst>
        <pc:docMk/>
      </pc:docMkLst>
      <pc:sldChg chg="modSp mod">
        <pc:chgData name="Konstantin Glukhenkiy" userId="24b49d37-c936-4e44-8fab-4bfac34f62f4" providerId="ADAL" clId="{D616D322-7731-46BD-9548-02DCF0CA4B56}" dt="2023-10-17T09:35:10.288" v="104" actId="6549"/>
        <pc:sldMkLst>
          <pc:docMk/>
          <pc:sldMk cId="2256515904" sldId="287"/>
        </pc:sldMkLst>
        <pc:spChg chg="mod">
          <ac:chgData name="Konstantin Glukhenkiy" userId="24b49d37-c936-4e44-8fab-4bfac34f62f4" providerId="ADAL" clId="{D616D322-7731-46BD-9548-02DCF0CA4B56}" dt="2023-10-17T09:35:10.288" v="104" actId="6549"/>
          <ac:spMkLst>
            <pc:docMk/>
            <pc:sldMk cId="2256515904" sldId="287"/>
            <ac:spMk id="3" creationId="{00000000-0000-0000-0000-000000000000}"/>
          </ac:spMkLst>
        </pc:spChg>
        <pc:spChg chg="mod">
          <ac:chgData name="Konstantin Glukhenkiy" userId="24b49d37-c936-4e44-8fab-4bfac34f62f4" providerId="ADAL" clId="{D616D322-7731-46BD-9548-02DCF0CA4B56}" dt="2023-10-17T09:31:26.459" v="53" actId="6549"/>
          <ac:spMkLst>
            <pc:docMk/>
            <pc:sldMk cId="2256515904" sldId="287"/>
            <ac:spMk id="4" creationId="{00000000-0000-0000-0000-000000000000}"/>
          </ac:spMkLst>
        </pc:spChg>
      </pc:sldChg>
      <pc:sldChg chg="del">
        <pc:chgData name="Konstantin Glukhenkiy" userId="24b49d37-c936-4e44-8fab-4bfac34f62f4" providerId="ADAL" clId="{D616D322-7731-46BD-9548-02DCF0CA4B56}" dt="2023-10-17T09:37:28.672" v="105" actId="47"/>
        <pc:sldMkLst>
          <pc:docMk/>
          <pc:sldMk cId="302958873" sldId="288"/>
        </pc:sldMkLst>
      </pc:sldChg>
      <pc:sldChg chg="modSp mod">
        <pc:chgData name="Konstantin Glukhenkiy" userId="24b49d37-c936-4e44-8fab-4bfac34f62f4" providerId="ADAL" clId="{D616D322-7731-46BD-9548-02DCF0CA4B56}" dt="2023-10-17T15:33:28.582" v="686" actId="6549"/>
        <pc:sldMkLst>
          <pc:docMk/>
          <pc:sldMk cId="1940040060" sldId="289"/>
        </pc:sldMkLst>
        <pc:spChg chg="mod">
          <ac:chgData name="Konstantin Glukhenkiy" userId="24b49d37-c936-4e44-8fab-4bfac34f62f4" providerId="ADAL" clId="{D616D322-7731-46BD-9548-02DCF0CA4B56}" dt="2023-10-17T15:33:28.582" v="686" actId="6549"/>
          <ac:spMkLst>
            <pc:docMk/>
            <pc:sldMk cId="1940040060" sldId="289"/>
            <ac:spMk id="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E143CF-C05C-4899-A90B-0EF0DB90A256}" type="datetimeFigureOut">
              <a:rPr lang="en-US" smtClean="0"/>
              <a:pPr/>
              <a:t>17-Oct-23</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F1FE176-7828-4E25-A303-EFB7A6EB15F0}" type="datetimeFigureOut">
              <a:rPr lang="en-GB" smtClean="0"/>
              <a:pPr/>
              <a:t>13/10/2023</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05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5113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98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dirty="0"/>
              <a:t>Click to edit Master title style</a:t>
            </a:r>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endParaRPr lang="en-GB" sz="4000"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702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a:solidFill>
                  <a:schemeClr val="bg1"/>
                </a:solidFill>
              </a:rPr>
              <a:t>General information and WP.29 highlights</a:t>
            </a:r>
            <a:endParaRPr lang="en-GB" sz="2400" b="1" dirty="0">
              <a:solidFill>
                <a:schemeClr val="bg1"/>
              </a:solidFill>
            </a:endParaRPr>
          </a:p>
        </p:txBody>
      </p:sp>
      <p:sp>
        <p:nvSpPr>
          <p:cNvPr id="3" name="Content Placeholder 2"/>
          <p:cNvSpPr>
            <a:spLocks noGrp="1"/>
          </p:cNvSpPr>
          <p:nvPr>
            <p:ph idx="1"/>
          </p:nvPr>
        </p:nvSpPr>
        <p:spPr>
          <a:xfrm>
            <a:off x="-35767" y="1876310"/>
            <a:ext cx="9906000" cy="4608512"/>
          </a:xfrm>
        </p:spPr>
        <p:txBody>
          <a:bodyPr>
            <a:noAutofit/>
          </a:bodyPr>
          <a:lstStyle/>
          <a:p>
            <a:pPr marL="447675" indent="-180975">
              <a:buFont typeface="Arial" pitchFamily="34" charset="0"/>
              <a:buChar char="•"/>
            </a:pPr>
            <a:r>
              <a:rPr lang="en-GB" sz="2200" b="1" dirty="0"/>
              <a:t>The next session is scheduled from 29 April to 3 May 2024</a:t>
            </a:r>
          </a:p>
          <a:p>
            <a:pPr marL="447675" indent="-180975">
              <a:buFont typeface="Arial" pitchFamily="34" charset="0"/>
              <a:buChar char="•"/>
            </a:pPr>
            <a:r>
              <a:rPr lang="en-GB" sz="2200" b="1" dirty="0"/>
              <a:t>The deadline for submission of official working documents is 5 February 2023</a:t>
            </a:r>
          </a:p>
          <a:p>
            <a:pPr marL="447675" indent="-180975">
              <a:buFont typeface="Arial" pitchFamily="34" charset="0"/>
              <a:buChar char="•"/>
            </a:pPr>
            <a:r>
              <a:rPr lang="en-GB" sz="2200" dirty="0"/>
              <a:t>For new pictures with notes, all text for translation should be editable. No text as an embedded image!   </a:t>
            </a:r>
          </a:p>
          <a:p>
            <a:pPr marL="447675" indent="-180975">
              <a:buFont typeface="Arial" pitchFamily="34" charset="0"/>
              <a:buChar char="•"/>
            </a:pPr>
            <a:r>
              <a:rPr lang="en-US" sz="2200" dirty="0"/>
              <a:t>Copyright/intellectual property issues: the submitter of any document (including a presentation) may be invited to confirm that publication of this document on the UNECE website and further use does not violate any copyright/intellectual property rights and that the submitter agrees to hold UNECE harmless of any copyright/intellectual property claims concerning this document. If a document contains materials of third parties, permission of these parties may be required. </a:t>
            </a:r>
          </a:p>
          <a:p>
            <a:pPr marL="447675" indent="-180975">
              <a:buFont typeface="Arial" pitchFamily="34" charset="0"/>
              <a:buChar char="•"/>
            </a:pPr>
            <a:r>
              <a:rPr lang="en-US" sz="2200" dirty="0"/>
              <a:t>The attributes of official UN documents (UN logo, number, code, etc.) should not be used in informal documents, even for a revised version of an official document        </a:t>
            </a:r>
            <a:endParaRPr lang="en-GB" sz="2200" dirty="0"/>
          </a:p>
        </p:txBody>
      </p:sp>
      <p:sp>
        <p:nvSpPr>
          <p:cNvPr id="4" name="Textfeld 12"/>
          <p:cNvSpPr txBox="1">
            <a:spLocks noChangeArrowheads="1"/>
          </p:cNvSpPr>
          <p:nvPr/>
        </p:nvSpPr>
        <p:spPr bwMode="auto">
          <a:xfrm>
            <a:off x="6969224" y="62508"/>
            <a:ext cx="2936776"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u="sng" dirty="0">
                <a:solidFill>
                  <a:schemeClr val="bg1"/>
                </a:solidFill>
                <a:latin typeface="Times New Roman" pitchFamily="18" charset="0"/>
                <a:cs typeface="Times New Roman" pitchFamily="18" charset="0"/>
              </a:rPr>
              <a:t>Informal document </a:t>
            </a:r>
            <a:r>
              <a:rPr lang="en-US" sz="1200" b="1" dirty="0">
                <a:solidFill>
                  <a:schemeClr val="bg1"/>
                </a:solidFill>
                <a:latin typeface="Times New Roman" pitchFamily="18" charset="0"/>
                <a:cs typeface="Times New Roman" pitchFamily="18" charset="0"/>
              </a:rPr>
              <a:t>GRBP-89-12</a:t>
            </a:r>
            <a:endParaRPr lang="de-DE" sz="1200" dirty="0">
              <a:solidFill>
                <a:schemeClr val="bg1"/>
              </a:solidFill>
              <a:latin typeface="Times New Roman" pitchFamily="18" charset="0"/>
              <a:cs typeface="Times New Roman" pitchFamily="18" charset="0"/>
            </a:endParaRPr>
          </a:p>
          <a:p>
            <a:r>
              <a:rPr lang="en-US" sz="1200" dirty="0">
                <a:solidFill>
                  <a:schemeClr val="bg1"/>
                </a:solidFill>
                <a:latin typeface="Times New Roman" pitchFamily="18" charset="0"/>
                <a:cs typeface="Times New Roman" pitchFamily="18" charset="0"/>
              </a:rPr>
              <a:t>(89th GRE, 24 – 27 October 2023,</a:t>
            </a:r>
          </a:p>
          <a:p>
            <a:r>
              <a:rPr lang="en-US" sz="1200" dirty="0">
                <a:solidFill>
                  <a:schemeClr val="bg1"/>
                </a:solidFill>
                <a:latin typeface="Times New Roman" pitchFamily="18" charset="0"/>
                <a:cs typeface="Times New Roman" pitchFamily="18" charset="0"/>
              </a:rPr>
              <a:t>agenda item 1)</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126603"/>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5651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350841"/>
            <a:ext cx="7986092" cy="1210146"/>
          </a:xfrm>
        </p:spPr>
        <p:txBody>
          <a:bodyPr>
            <a:normAutofit/>
          </a:bodyPr>
          <a:lstStyle/>
          <a:p>
            <a:pPr algn="l"/>
            <a:r>
              <a:rPr lang="en-GB" sz="3300" dirty="0">
                <a:solidFill>
                  <a:schemeClr val="bg1"/>
                </a:solidFill>
              </a:rPr>
              <a:t>Highlights of the recent session(s) of WP.29</a:t>
            </a:r>
            <a:br>
              <a:rPr lang="en-GB" dirty="0">
                <a:solidFill>
                  <a:schemeClr val="bg1"/>
                </a:solidFill>
              </a:rPr>
            </a:br>
            <a:r>
              <a:rPr lang="en-GB" sz="2200" dirty="0">
                <a:solidFill>
                  <a:schemeClr val="tx1"/>
                </a:solidFill>
              </a:rPr>
              <a:t> </a:t>
            </a:r>
            <a:endParaRPr lang="en-GB" sz="2200" b="1" dirty="0">
              <a:solidFill>
                <a:schemeClr val="tx1"/>
              </a:solidFill>
            </a:endParaRPr>
          </a:p>
        </p:txBody>
      </p:sp>
      <p:sp>
        <p:nvSpPr>
          <p:cNvPr id="4" name="Content Placeholder 2"/>
          <p:cNvSpPr>
            <a:spLocks noGrp="1"/>
          </p:cNvSpPr>
          <p:nvPr>
            <p:ph idx="1"/>
          </p:nvPr>
        </p:nvSpPr>
        <p:spPr>
          <a:xfrm>
            <a:off x="128525" y="1772816"/>
            <a:ext cx="9648949" cy="4388293"/>
          </a:xfrm>
        </p:spPr>
        <p:txBody>
          <a:bodyPr>
            <a:normAutofit/>
          </a:bodyPr>
          <a:lstStyle/>
          <a:p>
            <a:pPr>
              <a:spcBef>
                <a:spcPts val="0"/>
              </a:spcBef>
            </a:pPr>
            <a:r>
              <a:rPr lang="en-US" sz="2200" dirty="0">
                <a:solidFill>
                  <a:schemeClr val="accent2"/>
                </a:solidFill>
              </a:rPr>
              <a:t>June 2023</a:t>
            </a:r>
          </a:p>
          <a:p>
            <a:pPr marL="341313" indent="-341313">
              <a:spcBef>
                <a:spcPts val="0"/>
              </a:spcBef>
              <a:buFont typeface="Arial" panose="020B0604020202020204" pitchFamily="34" charset="0"/>
              <a:buChar char="•"/>
            </a:pPr>
            <a:r>
              <a:rPr lang="en-US" sz="2000" dirty="0"/>
              <a:t>Celebration of the 25 years of the 1998 Agreement. Statements are in an addendum to </a:t>
            </a:r>
            <a:r>
              <a:rPr lang="en-US" sz="2000"/>
              <a:t>the report </a:t>
            </a:r>
            <a:endParaRPr lang="en-US" sz="2000" dirty="0"/>
          </a:p>
          <a:p>
            <a:pPr marL="341313" indent="-341313">
              <a:spcBef>
                <a:spcPts val="0"/>
              </a:spcBef>
              <a:buFont typeface="Arial" panose="020B0604020202020204" pitchFamily="34" charset="0"/>
              <a:buChar char="•"/>
            </a:pPr>
            <a:r>
              <a:rPr lang="en-US" sz="2000" dirty="0"/>
              <a:t>GRPE to take coordination and leadership on WP.29 input to the ITC Climate Change Strategy</a:t>
            </a:r>
          </a:p>
          <a:p>
            <a:pPr marL="341313" indent="-341313">
              <a:spcBef>
                <a:spcPts val="0"/>
              </a:spcBef>
              <a:buFont typeface="Arial" panose="020B0604020202020204" pitchFamily="34" charset="0"/>
              <a:buChar char="•"/>
            </a:pPr>
            <a:r>
              <a:rPr lang="en-US" sz="2000" dirty="0"/>
              <a:t>The discussion on the use of Unique Identifier and DETA continued </a:t>
            </a:r>
          </a:p>
          <a:p>
            <a:pPr marL="341313" indent="-341313">
              <a:spcBef>
                <a:spcPts val="0"/>
              </a:spcBef>
              <a:buFont typeface="Arial" panose="020B0604020202020204" pitchFamily="34" charset="0"/>
              <a:buChar char="•"/>
            </a:pPr>
            <a:r>
              <a:rPr lang="en-US" sz="2000" dirty="0"/>
              <a:t>For DETA, WP.29 endorsed ‘two-factor authentication by e-mail’ and reviewed the access table for different stake-holders</a:t>
            </a:r>
          </a:p>
          <a:p>
            <a:pPr marL="341313" indent="-341313">
              <a:spcBef>
                <a:spcPts val="0"/>
              </a:spcBef>
              <a:buFont typeface="Arial" panose="020B0604020202020204" pitchFamily="34" charset="0"/>
              <a:buChar char="•"/>
            </a:pPr>
            <a:r>
              <a:rPr lang="en-US" sz="2000" dirty="0"/>
              <a:t>GRE Chair reported on the GRE discussions about the ADS status indicator. China, France, Netherlands, UK and ITU delivered remarks. WP.29 decided to consider this issue in detail in November 2023    </a:t>
            </a:r>
          </a:p>
          <a:p>
            <a:pPr marL="341313" indent="-341313">
              <a:spcBef>
                <a:spcPts val="0"/>
              </a:spcBef>
              <a:buFont typeface="Arial" panose="020B0604020202020204" pitchFamily="34" charset="0"/>
              <a:buChar char="•"/>
            </a:pPr>
            <a:r>
              <a:rPr lang="en-US" sz="2000" dirty="0"/>
              <a:t>See report in ECE/TRANS/WP.29/1173</a:t>
            </a:r>
          </a:p>
          <a:p>
            <a:pPr marL="341313" indent="-341313">
              <a:spcBef>
                <a:spcPts val="0"/>
              </a:spcBef>
              <a:buFont typeface="Arial" panose="020B0604020202020204" pitchFamily="34" charset="0"/>
              <a:buChar char="•"/>
            </a:pPr>
            <a:endParaRPr lang="en-US" sz="2000" dirty="0"/>
          </a:p>
          <a:p>
            <a:pPr marL="341313" indent="-341313">
              <a:spcBef>
                <a:spcPts val="0"/>
              </a:spcBef>
              <a:buFont typeface="Arial" panose="020B0604020202020204" pitchFamily="34" charset="0"/>
              <a:buChar char="•"/>
            </a:pPr>
            <a:endParaRPr lang="en-US" sz="2000" dirty="0"/>
          </a:p>
          <a:p>
            <a:pPr marL="341313" indent="-341313">
              <a:spcBef>
                <a:spcPts val="0"/>
              </a:spcBef>
              <a:buFont typeface="Arial" panose="020B0604020202020204" pitchFamily="34" charset="0"/>
              <a:buChar char="•"/>
            </a:pPr>
            <a:endParaRPr lang="en-US" sz="2000" dirty="0">
              <a:solidFill>
                <a:srgbClr val="006600"/>
              </a:solidFill>
            </a:endParaRPr>
          </a:p>
        </p:txBody>
      </p:sp>
    </p:spTree>
    <p:extLst>
      <p:ext uri="{BB962C8B-B14F-4D97-AF65-F5344CB8AC3E}">
        <p14:creationId xmlns:p14="http://schemas.microsoft.com/office/powerpoint/2010/main" val="1940040060"/>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8" ma:contentTypeDescription="Create a new document." ma:contentTypeScope="" ma:versionID="e62f3c52afbfb087cbf0486b24bccade">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0897c4342d1b21160e8184e77b1557a4"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DC900B-96EE-4AB4-8B51-F38ACD517BC8}">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4b4a1c0d-4a69-4996-a84a-fc699b9f49de"/>
    <ds:schemaRef ds:uri="http://purl.org/dc/terms/"/>
    <ds:schemaRef ds:uri="http://schemas.openxmlformats.org/package/2006/metadata/core-properties"/>
    <ds:schemaRef ds:uri="acccb6d4-dbe5-46d2-b4d3-5733603d8cc6"/>
    <ds:schemaRef ds:uri="http://www.w3.org/XML/1998/namespace"/>
    <ds:schemaRef ds:uri="http://purl.org/dc/dcmitype/"/>
    <ds:schemaRef ds:uri="985ec44e-1bab-4c0b-9df0-6ba128686fc9"/>
  </ds:schemaRefs>
</ds:datastoreItem>
</file>

<file path=customXml/itemProps2.xml><?xml version="1.0" encoding="utf-8"?>
<ds:datastoreItem xmlns:ds="http://schemas.openxmlformats.org/officeDocument/2006/customXml" ds:itemID="{2A277F73-7C11-4A39-B1A6-E877D34F05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EF620EE-9699-40E7-BAA7-74A6D6348D6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27236</TotalTime>
  <Words>316</Words>
  <Application>Microsoft Office PowerPoint</Application>
  <PresentationFormat>A4 Paper (210x297 mm)</PresentationFormat>
  <Paragraphs>19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Times New Roman</vt:lpstr>
      <vt:lpstr>Verdana</vt:lpstr>
      <vt:lpstr>Office Theme</vt:lpstr>
      <vt:lpstr>General information and WP.29 highlights</vt:lpstr>
      <vt:lpstr>Highlights of the recent session(s) of WP.29  </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secretariat</cp:lastModifiedBy>
  <cp:revision>197</cp:revision>
  <cp:lastPrinted>2014-03-30T15:01:41Z</cp:lastPrinted>
  <dcterms:created xsi:type="dcterms:W3CDTF">2014-03-30T12:17:15Z</dcterms:created>
  <dcterms:modified xsi:type="dcterms:W3CDTF">2023-10-17T15:33:31Z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Order">
    <vt:r8>8531200</vt:r8>
  </property>
  <property fmtid="{D5CDD505-2E9C-101B-9397-08002B2CF9AE}" pid="4" name="MediaServiceImageTags">
    <vt:lpwstr/>
  </property>
  <property fmtid="{D5CDD505-2E9C-101B-9397-08002B2CF9AE}" pid="5" name="Office_x0020_of_x0020_Origin">
    <vt:lpwstr/>
  </property>
  <property fmtid="{D5CDD505-2E9C-101B-9397-08002B2CF9AE}" pid="6" name="gba66df640194346a5267c50f24d4797">
    <vt:lpwstr/>
  </property>
  <property fmtid="{D5CDD505-2E9C-101B-9397-08002B2CF9AE}" pid="7" name="Office of Origin">
    <vt:lpwstr/>
  </property>
</Properties>
</file>