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diagrams/data1.xml" ContentType="application/vnd.openxmlformats-officedocument.drawingml.diagramData+xml"/>
  <Override PartName="/ppt/diagrams/data3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4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diagrams/drawing3.xml" ContentType="application/vnd.ms-office.drawingml.diagramDrawing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diagrams/colors3.xml" ContentType="application/vnd.openxmlformats-officedocument.drawingml.diagramColors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411" r:id="rId3"/>
    <p:sldId id="414" r:id="rId4"/>
    <p:sldId id="413" r:id="rId5"/>
    <p:sldId id="417" r:id="rId6"/>
    <p:sldId id="416" r:id="rId7"/>
    <p:sldId id="415" r:id="rId8"/>
    <p:sldId id="38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97B2AF1-B89C-4ABE-BCF4-CEAA47ACF879}">
          <p14:sldIdLst>
            <p14:sldId id="256"/>
            <p14:sldId id="411"/>
            <p14:sldId id="414"/>
            <p14:sldId id="413"/>
            <p14:sldId id="417"/>
            <p14:sldId id="416"/>
            <p14:sldId id="415"/>
            <p14:sldId id="38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323" autoAdjust="0"/>
  </p:normalViewPr>
  <p:slideViewPr>
    <p:cSldViewPr snapToGrid="0">
      <p:cViewPr varScale="1">
        <p:scale>
          <a:sx n="94" d="100"/>
          <a:sy n="94" d="100"/>
        </p:scale>
        <p:origin x="1194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93374E-A0A9-4C1D-890C-B53AEB2260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FAC2A3-4137-4571-9533-53A9C9F3BC70}">
      <dgm:prSet/>
      <dgm:spPr/>
      <dgm:t>
        <a:bodyPr/>
        <a:lstStyle/>
        <a:p>
          <a:pPr algn="ctr" rtl="0"/>
          <a:r>
            <a:rPr lang="ru-RU" b="1" dirty="0" smtClean="0"/>
            <a:t>Полигон «</a:t>
          </a:r>
          <a:r>
            <a:rPr lang="uz-Cyrl-UZ" b="1" dirty="0" smtClean="0"/>
            <a:t>Майдантал”</a:t>
          </a:r>
          <a:endParaRPr lang="ru-RU" dirty="0"/>
        </a:p>
      </dgm:t>
    </dgm:pt>
    <dgm:pt modelId="{95139D10-F0AB-4F3B-B627-C11A5594DD47}" type="parTrans" cxnId="{506BDC2A-77A0-4621-B55D-CC40A190279E}">
      <dgm:prSet/>
      <dgm:spPr/>
      <dgm:t>
        <a:bodyPr/>
        <a:lstStyle/>
        <a:p>
          <a:endParaRPr lang="ru-RU"/>
        </a:p>
      </dgm:t>
    </dgm:pt>
    <dgm:pt modelId="{B8A2934B-56F0-4E1A-8096-0DE58F28B936}" type="sibTrans" cxnId="{506BDC2A-77A0-4621-B55D-CC40A190279E}">
      <dgm:prSet/>
      <dgm:spPr/>
      <dgm:t>
        <a:bodyPr/>
        <a:lstStyle/>
        <a:p>
          <a:endParaRPr lang="ru-RU"/>
        </a:p>
      </dgm:t>
    </dgm:pt>
    <dgm:pt modelId="{71BE6B33-39BB-45C4-81BE-94A757E58B07}" type="pres">
      <dgm:prSet presAssocID="{BD93374E-A0A9-4C1D-890C-B53AEB2260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D00BFB-D7B0-455F-BA44-1A7DEA5D1132}" type="pres">
      <dgm:prSet presAssocID="{55FAC2A3-4137-4571-9533-53A9C9F3BC70}" presName="parentText" presStyleLbl="node1" presStyleIdx="0" presStyleCnt="1" custLinFactNeighborX="-2703" custLinFactNeighborY="29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907D8C-886E-4890-A0B4-C0134F373B11}" type="presOf" srcId="{55FAC2A3-4137-4571-9533-53A9C9F3BC70}" destId="{07D00BFB-D7B0-455F-BA44-1A7DEA5D1132}" srcOrd="0" destOrd="0" presId="urn:microsoft.com/office/officeart/2005/8/layout/vList2"/>
    <dgm:cxn modelId="{506BDC2A-77A0-4621-B55D-CC40A190279E}" srcId="{BD93374E-A0A9-4C1D-890C-B53AEB2260BC}" destId="{55FAC2A3-4137-4571-9533-53A9C9F3BC70}" srcOrd="0" destOrd="0" parTransId="{95139D10-F0AB-4F3B-B627-C11A5594DD47}" sibTransId="{B8A2934B-56F0-4E1A-8096-0DE58F28B936}"/>
    <dgm:cxn modelId="{6FD701D2-B672-4005-AE64-DCB8D966AF27}" type="presOf" srcId="{BD93374E-A0A9-4C1D-890C-B53AEB2260BC}" destId="{71BE6B33-39BB-45C4-81BE-94A757E58B07}" srcOrd="0" destOrd="0" presId="urn:microsoft.com/office/officeart/2005/8/layout/vList2"/>
    <dgm:cxn modelId="{899D759E-3EC7-450C-8AB7-925E9B70939B}" type="presParOf" srcId="{71BE6B33-39BB-45C4-81BE-94A757E58B07}" destId="{07D00BFB-D7B0-455F-BA44-1A7DEA5D11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FAF7E7-6A7B-4D95-B773-E57AE8D0B85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706288-4917-4D78-ABA6-B22DD7E34DFE}">
      <dgm:prSet/>
      <dgm:spPr/>
      <dgm:t>
        <a:bodyPr/>
        <a:lstStyle/>
        <a:p>
          <a:pPr algn="ctr" rtl="0"/>
          <a:r>
            <a:rPr lang="uz-Cyrl-UZ" b="1" dirty="0" smtClean="0"/>
            <a:t>Полигон “Ахангаран”</a:t>
          </a:r>
          <a:endParaRPr lang="ru-RU" dirty="0"/>
        </a:p>
      </dgm:t>
    </dgm:pt>
    <dgm:pt modelId="{A0DEB0B3-2ED4-4CA1-ADEB-41FAACCDD8AE}" type="parTrans" cxnId="{8673EFEF-F617-4B05-B524-827A30C34DD1}">
      <dgm:prSet/>
      <dgm:spPr/>
      <dgm:t>
        <a:bodyPr/>
        <a:lstStyle/>
        <a:p>
          <a:endParaRPr lang="ru-RU"/>
        </a:p>
      </dgm:t>
    </dgm:pt>
    <dgm:pt modelId="{7920FA6E-366B-43B8-B700-924B6A88A1E2}" type="sibTrans" cxnId="{8673EFEF-F617-4B05-B524-827A30C34DD1}">
      <dgm:prSet/>
      <dgm:spPr/>
      <dgm:t>
        <a:bodyPr/>
        <a:lstStyle/>
        <a:p>
          <a:endParaRPr lang="ru-RU"/>
        </a:p>
      </dgm:t>
    </dgm:pt>
    <dgm:pt modelId="{F7BB9E6A-A954-4320-AC9D-20828071843A}" type="pres">
      <dgm:prSet presAssocID="{69FAF7E7-6A7B-4D95-B773-E57AE8D0B85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A502DA-571E-4399-8DC6-DD896926082B}" type="pres">
      <dgm:prSet presAssocID="{28706288-4917-4D78-ABA6-B22DD7E34DFE}" presName="parentText" presStyleLbl="node1" presStyleIdx="0" presStyleCnt="1" custLinFactNeighborX="-19034" custLinFactNeighborY="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32C472-620E-470A-9360-B066D47FC8BC}" type="presOf" srcId="{69FAF7E7-6A7B-4D95-B773-E57AE8D0B850}" destId="{F7BB9E6A-A954-4320-AC9D-20828071843A}" srcOrd="0" destOrd="0" presId="urn:microsoft.com/office/officeart/2005/8/layout/vList2"/>
    <dgm:cxn modelId="{233CFAE4-50AA-4808-A2CC-9F19E4D3D9A5}" type="presOf" srcId="{28706288-4917-4D78-ABA6-B22DD7E34DFE}" destId="{6FA502DA-571E-4399-8DC6-DD896926082B}" srcOrd="0" destOrd="0" presId="urn:microsoft.com/office/officeart/2005/8/layout/vList2"/>
    <dgm:cxn modelId="{8673EFEF-F617-4B05-B524-827A30C34DD1}" srcId="{69FAF7E7-6A7B-4D95-B773-E57AE8D0B850}" destId="{28706288-4917-4D78-ABA6-B22DD7E34DFE}" srcOrd="0" destOrd="0" parTransId="{A0DEB0B3-2ED4-4CA1-ADEB-41FAACCDD8AE}" sibTransId="{7920FA6E-366B-43B8-B700-924B6A88A1E2}"/>
    <dgm:cxn modelId="{AD21B51F-4BDB-4EE8-B349-0C4B49381F66}" type="presParOf" srcId="{F7BB9E6A-A954-4320-AC9D-20828071843A}" destId="{6FA502DA-571E-4399-8DC6-DD896926082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FF1753E-8370-43C5-B657-9EC99ED4C60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F39C63-0BF3-4B46-AF76-2108639EEE39}">
      <dgm:prSet custT="1"/>
      <dgm:spPr/>
      <dgm:t>
        <a:bodyPr/>
        <a:lstStyle/>
        <a:p>
          <a:pPr algn="ctr" rtl="0"/>
          <a:r>
            <a:rPr lang="uz-Cyrl-UZ" sz="1250" b="1" dirty="0" smtClean="0"/>
            <a:t>Выполнено</a:t>
          </a:r>
          <a:endParaRPr lang="ru-RU" sz="1250" dirty="0"/>
        </a:p>
      </dgm:t>
    </dgm:pt>
    <dgm:pt modelId="{164D1061-880C-475F-9E01-58DCED7466A1}" type="parTrans" cxnId="{895BD938-AD1B-4AC2-802A-099ED84D1EF1}">
      <dgm:prSet/>
      <dgm:spPr/>
      <dgm:t>
        <a:bodyPr/>
        <a:lstStyle/>
        <a:p>
          <a:endParaRPr lang="ru-RU"/>
        </a:p>
      </dgm:t>
    </dgm:pt>
    <dgm:pt modelId="{5DE1BE6C-3326-48D7-9BE0-DD4954FC9777}" type="sibTrans" cxnId="{895BD938-AD1B-4AC2-802A-099ED84D1EF1}">
      <dgm:prSet/>
      <dgm:spPr/>
      <dgm:t>
        <a:bodyPr/>
        <a:lstStyle/>
        <a:p>
          <a:endParaRPr lang="ru-RU"/>
        </a:p>
      </dgm:t>
    </dgm:pt>
    <dgm:pt modelId="{3E5FEC55-4615-4111-8201-E88A21DA023C}" type="pres">
      <dgm:prSet presAssocID="{8FF1753E-8370-43C5-B657-9EC99ED4C60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474D10-7691-4C24-B5D2-9525A565160D}" type="pres">
      <dgm:prSet presAssocID="{FBF39C63-0BF3-4B46-AF76-2108639EEE39}" presName="parentText" presStyleLbl="node1" presStyleIdx="0" presStyleCnt="1" custLinFactNeighborX="-1035" custLinFactNeighborY="-128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B17DC3-8ABB-4966-B333-6312084119B9}" type="presOf" srcId="{FBF39C63-0BF3-4B46-AF76-2108639EEE39}" destId="{F1474D10-7691-4C24-B5D2-9525A565160D}" srcOrd="0" destOrd="0" presId="urn:microsoft.com/office/officeart/2005/8/layout/vList2"/>
    <dgm:cxn modelId="{876C6765-E14C-429B-BBF3-D96CAA7A9425}" type="presOf" srcId="{8FF1753E-8370-43C5-B657-9EC99ED4C60B}" destId="{3E5FEC55-4615-4111-8201-E88A21DA023C}" srcOrd="0" destOrd="0" presId="urn:microsoft.com/office/officeart/2005/8/layout/vList2"/>
    <dgm:cxn modelId="{895BD938-AD1B-4AC2-802A-099ED84D1EF1}" srcId="{8FF1753E-8370-43C5-B657-9EC99ED4C60B}" destId="{FBF39C63-0BF3-4B46-AF76-2108639EEE39}" srcOrd="0" destOrd="0" parTransId="{164D1061-880C-475F-9E01-58DCED7466A1}" sibTransId="{5DE1BE6C-3326-48D7-9BE0-DD4954FC9777}"/>
    <dgm:cxn modelId="{5F636DF4-9F8A-4D2B-B356-EEB72426311B}" type="presParOf" srcId="{3E5FEC55-4615-4111-8201-E88A21DA023C}" destId="{F1474D10-7691-4C24-B5D2-9525A565160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5518CE-94BB-4B5E-A7DE-5712BD087417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8EC18-22F2-406B-8530-018D3D61F1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438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8EC18-22F2-406B-8530-018D3D61F11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447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8EC18-22F2-406B-8530-018D3D61F11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519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8EC18-22F2-406B-8530-018D3D61F11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223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44488" y="1563688"/>
            <a:ext cx="13881100" cy="7808912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xfrm>
            <a:off x="1456976" y="9896691"/>
            <a:ext cx="11658095" cy="937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7348" tIns="18675" rIns="37348" bIns="18675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xfrm>
            <a:off x="8254644" y="19788800"/>
            <a:ext cx="6315090" cy="1041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7348" tIns="18675" rIns="37348" bIns="18675"/>
          <a:lstStyle/>
          <a:p>
            <a:pPr defTabSz="1243644"/>
            <a:fld id="{C0310467-E3EC-411B-A91A-5A7522E81EF5}" type="slidenum">
              <a:rPr lang="ru-RU" altLang="ru-RU" smtClean="0"/>
              <a:pPr defTabSz="1243644"/>
              <a:t>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098211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377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008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87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738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898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260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911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831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81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966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783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1956F-9BEC-48E8-93B6-A83770910274}" type="datetimeFigureOut">
              <a:rPr lang="ru-RU" smtClean="0"/>
              <a:t>16.09.2023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BFB08D-D291-4FD5-AECB-3691347F6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58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diagramQuickStyle" Target="../diagrams/quickStyle1.xml"/><Relationship Id="rId18" Type="http://schemas.openxmlformats.org/officeDocument/2006/relationships/diagramQuickStyle" Target="../diagrams/quickStyle2.xml"/><Relationship Id="rId26" Type="http://schemas.openxmlformats.org/officeDocument/2006/relationships/image" Target="../media/image48.jpeg"/><Relationship Id="rId39" Type="http://schemas.openxmlformats.org/officeDocument/2006/relationships/image" Target="../media/image55.jpeg"/><Relationship Id="rId21" Type="http://schemas.openxmlformats.org/officeDocument/2006/relationships/image" Target="../media/image43.jpeg"/><Relationship Id="rId34" Type="http://schemas.openxmlformats.org/officeDocument/2006/relationships/diagramColors" Target="../diagrams/colors3.xml"/><Relationship Id="rId7" Type="http://schemas.openxmlformats.org/officeDocument/2006/relationships/image" Target="../media/image39.jpeg"/><Relationship Id="rId12" Type="http://schemas.openxmlformats.org/officeDocument/2006/relationships/diagramLayout" Target="../diagrams/layout1.xml"/><Relationship Id="rId17" Type="http://schemas.openxmlformats.org/officeDocument/2006/relationships/diagramLayout" Target="../diagrams/layout2.xml"/><Relationship Id="rId25" Type="http://schemas.openxmlformats.org/officeDocument/2006/relationships/image" Target="../media/image47.jpeg"/><Relationship Id="rId33" Type="http://schemas.openxmlformats.org/officeDocument/2006/relationships/diagramQuickStyle" Target="../diagrams/quickStyle3.xml"/><Relationship Id="rId38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6" Type="http://schemas.openxmlformats.org/officeDocument/2006/relationships/diagramData" Target="../diagrams/data2.xml"/><Relationship Id="rId20" Type="http://schemas.microsoft.com/office/2007/relationships/diagramDrawing" Target="../diagrams/drawing2.xml"/><Relationship Id="rId29" Type="http://schemas.microsoft.com/office/2007/relationships/hdphoto" Target="../media/hdphoto4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11" Type="http://schemas.openxmlformats.org/officeDocument/2006/relationships/diagramData" Target="../diagrams/data1.xml"/><Relationship Id="rId24" Type="http://schemas.openxmlformats.org/officeDocument/2006/relationships/image" Target="../media/image46.jpeg"/><Relationship Id="rId32" Type="http://schemas.openxmlformats.org/officeDocument/2006/relationships/diagramLayout" Target="../diagrams/layout3.xml"/><Relationship Id="rId37" Type="http://schemas.openxmlformats.org/officeDocument/2006/relationships/image" Target="../media/image53.png"/><Relationship Id="rId5" Type="http://schemas.microsoft.com/office/2007/relationships/hdphoto" Target="../media/hdphoto3.wdp"/><Relationship Id="rId15" Type="http://schemas.microsoft.com/office/2007/relationships/diagramDrawing" Target="../diagrams/drawing1.xml"/><Relationship Id="rId23" Type="http://schemas.openxmlformats.org/officeDocument/2006/relationships/image" Target="../media/image45.jpeg"/><Relationship Id="rId28" Type="http://schemas.openxmlformats.org/officeDocument/2006/relationships/image" Target="../media/image50.png"/><Relationship Id="rId36" Type="http://schemas.openxmlformats.org/officeDocument/2006/relationships/image" Target="../media/image52.png"/><Relationship Id="rId10" Type="http://schemas.openxmlformats.org/officeDocument/2006/relationships/image" Target="../media/image42.png"/><Relationship Id="rId19" Type="http://schemas.openxmlformats.org/officeDocument/2006/relationships/diagramColors" Target="../diagrams/colors2.xml"/><Relationship Id="rId31" Type="http://schemas.openxmlformats.org/officeDocument/2006/relationships/diagramData" Target="../diagrams/data3.xml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diagramColors" Target="../diagrams/colors1.xml"/><Relationship Id="rId22" Type="http://schemas.openxmlformats.org/officeDocument/2006/relationships/image" Target="../media/image44.jpeg"/><Relationship Id="rId27" Type="http://schemas.openxmlformats.org/officeDocument/2006/relationships/image" Target="../media/image49.jpeg"/><Relationship Id="rId30" Type="http://schemas.openxmlformats.org/officeDocument/2006/relationships/image" Target="../media/image51.jpeg"/><Relationship Id="rId35" Type="http://schemas.microsoft.com/office/2007/relationships/diagramDrawing" Target="../diagrams/drawing3.xml"/><Relationship Id="rId8" Type="http://schemas.openxmlformats.org/officeDocument/2006/relationships/image" Target="../media/image40.jfif"/><Relationship Id="rId3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838200" y="302377"/>
            <a:ext cx="10515600" cy="138879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>
              <a:lnSpc>
                <a:spcPct val="107000"/>
              </a:lnSpc>
            </a:pPr>
            <a:r>
              <a:rPr lang="ru-RU" sz="11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ru-RU" sz="1200" b="1" dirty="0">
              <a:solidFill>
                <a:schemeClr val="accent5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838200" y="2011679"/>
            <a:ext cx="10947400" cy="4673601"/>
          </a:xfrm>
        </p:spPr>
        <p:txBody>
          <a:bodyPr>
            <a:noAutofit/>
          </a:bodyPr>
          <a:lstStyle/>
          <a:p>
            <a:pPr marL="0" indent="0" algn="ctr">
              <a:spcAft>
                <a:spcPts val="600"/>
              </a:spcAft>
              <a:buNone/>
            </a:pPr>
            <a:endParaRPr lang="ru-RU" sz="2400" b="1" dirty="0" smtClean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Aft>
                <a:spcPts val="600"/>
              </a:spcAft>
              <a:buNone/>
            </a:pP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УЗБЕКИСТАН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ОПЫТ 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ВЫПОЛНЕНИЯ РЕКОМЕНДАЦИЙ ОРЭД-3. УПРАВЛЕНИЕ ОТХОДАМИ </a:t>
            </a:r>
            <a:endParaRPr lang="ru-RU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uz-Cyrl-UZ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None/>
            </a:pPr>
            <a:endParaRPr lang="ru-RU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03120" y="690880"/>
            <a:ext cx="4053841" cy="73955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ПРИРОДНЫХ РЕСУРСОВ РЕСПУБЛИКИ УЗБЕКИСТАН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87600" y="4683760"/>
            <a:ext cx="86563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dirty="0" smtClean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19-20 сентября, 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г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	Скопье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Северная Македония	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r"/>
            <a:r>
              <a:rPr lang="ru-RU" b="1" dirty="0" err="1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Х.Асилбекова</a:t>
            </a:r>
            <a:endParaRPr lang="ru-RU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274598" y="432023"/>
            <a:ext cx="665962" cy="1128539"/>
            <a:chOff x="0" y="0"/>
            <a:chExt cx="842254" cy="1561035"/>
          </a:xfrm>
        </p:grpSpPr>
        <p:pic>
          <p:nvPicPr>
            <p:cNvPr id="18" name="Object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266" y="781182"/>
              <a:ext cx="644677" cy="779851"/>
            </a:xfrm>
            <a:prstGeom prst="rect">
              <a:avLst/>
            </a:prstGeom>
          </p:spPr>
        </p:pic>
        <p:pic>
          <p:nvPicPr>
            <p:cNvPr id="19" name="Picture 14" descr="Flag of Uzbekistan | Britannica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83" r="46417"/>
            <a:stretch/>
          </p:blipFill>
          <p:spPr bwMode="auto">
            <a:xfrm>
              <a:off x="733361" y="27517"/>
              <a:ext cx="108893" cy="1533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6" descr="Emblem of Uzbekistan - Wikipedia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0808" cy="717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4954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05840" y="33334"/>
            <a:ext cx="10347960" cy="849197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РЕФОРМИРОВАНИЕ </a:t>
            </a:r>
            <a:r>
              <a:rPr lang="ru-RU" sz="22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ОБРАЩЕНИЯ С </a:t>
            </a:r>
            <a:r>
              <a:rPr lang="ru-RU" sz="22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ОТХОДАМИ</a:t>
            </a:r>
            <a:br>
              <a:rPr lang="ru-RU" sz="22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Рекомендация 10.2. а)</a:t>
            </a:r>
            <a:r>
              <a:rPr lang="ru-RU" sz="22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2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2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530862" y="2011679"/>
            <a:ext cx="5075268" cy="4165283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Объемы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ТБО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606129" y="2011679"/>
            <a:ext cx="5915311" cy="4351338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Предприятия санитарной очистки</a:t>
            </a:r>
          </a:p>
          <a:p>
            <a:endParaRPr lang="ru-RU" dirty="0"/>
          </a:p>
        </p:txBody>
      </p:sp>
      <p:pic>
        <p:nvPicPr>
          <p:cNvPr id="12" name="Picture 2" descr="Изображения Бытовые отходы | Бесплатные векторы, стоковые фото и PS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589462"/>
            <a:ext cx="1290320" cy="1001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153920" y="2843538"/>
            <a:ext cx="24714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7,0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</a:t>
            </a:r>
            <a:r>
              <a:rPr lang="ru-RU" b="1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тн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/год</a:t>
            </a:r>
            <a:endParaRPr lang="ru-RU" dirty="0"/>
          </a:p>
        </p:txBody>
      </p:sp>
      <p:pic>
        <p:nvPicPr>
          <p:cNvPr id="14" name="Picture 2" descr="Стиль жизни – Бесплатные иконки: пользователь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1" y="4361384"/>
            <a:ext cx="944880" cy="94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153921" y="4659933"/>
            <a:ext cx="247149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0,775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кг/сутки </a:t>
            </a:r>
            <a:endParaRPr lang="ru-RU" b="1" dirty="0" smtClean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одного жителя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842000" y="2382559"/>
            <a:ext cx="63500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</a:t>
            </a:r>
          </a:p>
          <a:p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 3 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ГУП</a:t>
            </a:r>
          </a:p>
          <a:p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67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предприятий на основе ГЧП</a:t>
            </a:r>
          </a:p>
          <a:p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114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частных предприятий </a:t>
            </a:r>
            <a:endParaRPr lang="ru-RU" b="1" dirty="0" smtClean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ru-RU" sz="28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</a:p>
          <a:p>
            <a:r>
              <a:rPr lang="ru-RU" sz="2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8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 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кластеров</a:t>
            </a:r>
          </a:p>
          <a:p>
            <a:endParaRPr lang="ru-RU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4" descr="партнерство png | PNGWi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23370" y1="30167" x2="23370" y2="30167"/>
                        <a14:foregroundMark x1="33478" y1="25667" x2="33478" y2="25667"/>
                        <a14:foregroundMark x1="41630" y1="65167" x2="41630" y2="65167"/>
                        <a14:foregroundMark x1="34783" y1="61000" x2="34783" y2="61000"/>
                        <a14:foregroundMark x1="47065" y1="65833" x2="47065" y2="65833"/>
                        <a14:foregroundMark x1="50978" y1="73500" x2="50978" y2="73500"/>
                        <a14:foregroundMark x1="57935" y1="71500" x2="57935" y2="71500"/>
                        <a14:foregroundMark x1="75109" y1="34500" x2="75109" y2="34500"/>
                      </a14:backgroundRemoval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771" y="3456305"/>
            <a:ext cx="1680199" cy="1300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ластер – Бесплатные иконки: мультимеди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441" y="4670972"/>
            <a:ext cx="1292860" cy="129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мусоровоз скачать бесплатно - Значок грузовик отходов мусора ...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7308" r="92692">
                        <a14:foregroundMark x1="7308" y1="60000" x2="7308" y2="60000"/>
                        <a14:foregroundMark x1="44615" y1="63462" x2="44615" y2="63462"/>
                        <a14:foregroundMark x1="47692" y1="64231" x2="47692" y2="64231"/>
                        <a14:foregroundMark x1="31538" y1="64615" x2="31538" y2="64615"/>
                        <a14:foregroundMark x1="34615" y1="65000" x2="34615" y2="65000"/>
                        <a14:foregroundMark x1="20385" y1="52308" x2="20385" y2="52308"/>
                        <a14:foregroundMark x1="82692" y1="50385" x2="82692" y2="50385"/>
                        <a14:foregroundMark x1="92692" y1="56154" x2="92692" y2="56154"/>
                        <a14:foregroundMark x1="76923" y1="51923" x2="76923" y2="51923"/>
                        <a14:foregroundMark x1="81538" y1="61538" x2="81538" y2="61538"/>
                        <a14:foregroundMark x1="77692" y1="62692" x2="77692" y2="62692"/>
                        <a14:foregroundMark x1="81154" y1="44615" x2="81154" y2="44615"/>
                        <a14:foregroundMark x1="78846" y1="43462" x2="78846" y2="43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561" y="2215744"/>
            <a:ext cx="1398526" cy="13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17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74321"/>
            <a:ext cx="10515600" cy="15513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РЕФОРМИРОВАНИЕ СИСТЕМЫ ОБРАЩЕНИЯ С ОТХОДАМИ</a:t>
            </a:r>
            <a:b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Рекомендация 10.2</a:t>
            </a:r>
            <a:r>
              <a:rPr lang="ru-RU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а)</a:t>
            </a:r>
            <a:br>
              <a:rPr lang="ru-RU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обращения с ТБО</a:t>
            </a:r>
            <a:b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/>
          </a:p>
        </p:txBody>
      </p:sp>
      <p:pic>
        <p:nvPicPr>
          <p:cNvPr id="5" name="Picture 4" descr="Мусоровоз с автопогрузчиком сбор и транспортировка твердых бытовых и  коммерческих отходов вывоз мусора городская санитарная машина концепция  экологии и переработки мусора | Премиум векторы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75" y="2335909"/>
            <a:ext cx="2290339" cy="141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35867" y="2689993"/>
            <a:ext cx="41394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 4 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162  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специальной техники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41429" y="3213213"/>
            <a:ext cx="26961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4 142 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МСП</a:t>
            </a:r>
            <a:endParaRPr lang="ru-RU" b="1" dirty="0">
              <a:solidFill>
                <a:schemeClr val="accent5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41429" y="4797592"/>
            <a:ext cx="345457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18 890  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контейнера для отходов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952477" y="2689993"/>
            <a:ext cx="40000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262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предприятия переработки 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отходов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120085" y="4614553"/>
            <a:ext cx="39563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86%</a:t>
            </a:r>
            <a:r>
              <a:rPr lang="ru-RU" sz="2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охват населения услугами </a:t>
            </a:r>
            <a:r>
              <a:rPr lang="ru-RU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сбора 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вывоза отходов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067893" y="3490212"/>
            <a:ext cx="3891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32,4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%</a:t>
            </a:r>
            <a:r>
              <a:rPr lang="ru-RU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переработка отходов</a:t>
            </a:r>
          </a:p>
        </p:txBody>
      </p:sp>
      <p:pic>
        <p:nvPicPr>
          <p:cNvPr id="4100" name="Picture 4" descr="Как правильно сортировать мусор | Ashaind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28" y="4614553"/>
            <a:ext cx="1831209" cy="107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Самостоятельная утилизация отходов от использования товаров и упаковки:  проблемы и пути решения от представителей бизнес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374" y="2490953"/>
            <a:ext cx="1403636" cy="1403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Объект 15"/>
          <p:cNvSpPr txBox="1">
            <a:spLocks/>
          </p:cNvSpPr>
          <p:nvPr/>
        </p:nvSpPr>
        <p:spPr>
          <a:xfrm>
            <a:off x="14373313" y="7226525"/>
            <a:ext cx="2910116" cy="2419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smtClean="0"/>
          </a:p>
          <a:p>
            <a:pPr marL="0" indent="0">
              <a:buFont typeface="Arial" panose="020B0604020202020204" pitchFamily="34" charset="0"/>
              <a:buNone/>
            </a:pPr>
            <a:endParaRPr lang="ru-RU" smtClean="0"/>
          </a:p>
          <a:p>
            <a:pPr marL="0" indent="0">
              <a:buFont typeface="Arial" panose="020B0604020202020204" pitchFamily="34" charset="0"/>
              <a:buNone/>
            </a:pPr>
            <a:endParaRPr lang="ru-RU" b="1" smtClean="0">
              <a:solidFill>
                <a:srgbClr val="C000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pic>
        <p:nvPicPr>
          <p:cNvPr id="23" name="Picture 10" descr="Как заключить договор на вывоз мусор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388" y="4694808"/>
            <a:ext cx="1687697" cy="103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27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/>
          <p:cNvSpPr/>
          <p:nvPr/>
        </p:nvSpPr>
        <p:spPr>
          <a:xfrm>
            <a:off x="8869681" y="1449057"/>
            <a:ext cx="2572803" cy="49631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43" name="Прямоугольник 42"/>
          <p:cNvSpPr/>
          <p:nvPr/>
        </p:nvSpPr>
        <p:spPr>
          <a:xfrm>
            <a:off x="6402097" y="1449056"/>
            <a:ext cx="2377817" cy="542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21" name="Прямоугольник 20"/>
          <p:cNvSpPr/>
          <p:nvPr/>
        </p:nvSpPr>
        <p:spPr>
          <a:xfrm>
            <a:off x="3746618" y="1432122"/>
            <a:ext cx="2374670" cy="542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15" name="Прямоугольник 14"/>
          <p:cNvSpPr/>
          <p:nvPr/>
        </p:nvSpPr>
        <p:spPr>
          <a:xfrm>
            <a:off x="8869004" y="920457"/>
            <a:ext cx="2573481" cy="4802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14" name="Прямоугольник 13"/>
          <p:cNvSpPr/>
          <p:nvPr/>
        </p:nvSpPr>
        <p:spPr>
          <a:xfrm>
            <a:off x="6382650" y="920457"/>
            <a:ext cx="2374670" cy="4802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13" name="Прямоугольник 12"/>
          <p:cNvSpPr/>
          <p:nvPr/>
        </p:nvSpPr>
        <p:spPr>
          <a:xfrm>
            <a:off x="3746618" y="920458"/>
            <a:ext cx="2374670" cy="4802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12" name="Прямоугольник 11"/>
          <p:cNvSpPr/>
          <p:nvPr/>
        </p:nvSpPr>
        <p:spPr>
          <a:xfrm>
            <a:off x="983524" y="911337"/>
            <a:ext cx="2434170" cy="4802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8" name="Google Shape;1709;p41"/>
          <p:cNvSpPr txBox="1"/>
          <p:nvPr/>
        </p:nvSpPr>
        <p:spPr>
          <a:xfrm>
            <a:off x="1158703" y="987756"/>
            <a:ext cx="2217598" cy="315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683" tIns="60683" rIns="60683" bIns="60683" anchor="ctr" anchorCtr="0">
            <a:noAutofit/>
          </a:bodyPr>
          <a:lstStyle/>
          <a:p>
            <a:pPr algn="ctr" rtl="0"/>
            <a:r>
              <a:rPr lang="uz-Cyrl-UZ" sz="1128" b="1" dirty="0" smtClean="0">
                <a:solidFill>
                  <a:schemeClr val="bg1"/>
                </a:solidFill>
                <a:ea typeface="Fira Sans Extra Condensed Medium"/>
                <a:cs typeface="Fira Sans Extra Condensed Medium"/>
                <a:sym typeface="Fira Sans Extra Condensed Medium"/>
              </a:rPr>
              <a:t>ПОЛИГОНЫ ТБО</a:t>
            </a:r>
            <a:endParaRPr sz="1128" b="1" dirty="0">
              <a:solidFill>
                <a:schemeClr val="bg1"/>
              </a:solidFill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9" name="Google Shape;1709;p41"/>
          <p:cNvSpPr txBox="1"/>
          <p:nvPr/>
        </p:nvSpPr>
        <p:spPr>
          <a:xfrm>
            <a:off x="3924996" y="1003689"/>
            <a:ext cx="2060963" cy="315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683" tIns="60683" rIns="60683" bIns="60683" anchor="ctr" anchorCtr="0">
            <a:noAutofit/>
          </a:bodyPr>
          <a:lstStyle/>
          <a:p>
            <a:pPr algn="ctr" rtl="0"/>
            <a:r>
              <a:rPr lang="uz-Cyrl-UZ" sz="1128" b="1" dirty="0" smtClean="0">
                <a:solidFill>
                  <a:schemeClr val="bg1"/>
                </a:solidFill>
                <a:ea typeface="Fira Sans Extra Condensed Medium"/>
                <a:cs typeface="Fira Sans Extra Condensed Medium"/>
                <a:sym typeface="Fira Sans Extra Condensed Medium"/>
              </a:rPr>
              <a:t>СТРОИТЕЛЬНЫЕ ПОЛИГОНЫ</a:t>
            </a:r>
            <a:r>
              <a:rPr lang="uz-Cyrl-UZ" sz="1128" b="1" dirty="0">
                <a:solidFill>
                  <a:srgbClr val="002060"/>
                </a:solidFill>
                <a:ea typeface="Fira Sans Extra Condensed Medium"/>
                <a:cs typeface="Fira Sans Extra Condensed Medium"/>
                <a:sym typeface="Fira Sans Extra Condensed Medium"/>
              </a:rPr>
              <a:t>	</a:t>
            </a:r>
            <a:endParaRPr sz="1128" b="1" dirty="0">
              <a:solidFill>
                <a:srgbClr val="002060"/>
              </a:solidFill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0" name="Google Shape;1709;p41"/>
          <p:cNvSpPr txBox="1"/>
          <p:nvPr/>
        </p:nvSpPr>
        <p:spPr>
          <a:xfrm>
            <a:off x="6443342" y="1026774"/>
            <a:ext cx="2336571" cy="315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683" tIns="60683" rIns="60683" bIns="60683" anchor="ctr" anchorCtr="0">
            <a:noAutofit/>
          </a:bodyPr>
          <a:lstStyle/>
          <a:p>
            <a:pPr algn="ctr" rtl="0"/>
            <a:r>
              <a:rPr lang="uz-Cyrl-UZ" sz="1128" b="1" dirty="0" smtClean="0">
                <a:solidFill>
                  <a:schemeClr val="bg1"/>
                </a:solidFill>
                <a:ea typeface="Fira Sans Extra Condensed Medium"/>
                <a:cs typeface="Fira Sans Extra Condensed Medium"/>
                <a:sym typeface="Fira Sans Extra Condensed Medium"/>
              </a:rPr>
              <a:t>ПРОМЫШЛЕННЫЕ ПОЛИГОНЫ</a:t>
            </a:r>
            <a:endParaRPr sz="1128" b="1" dirty="0">
              <a:solidFill>
                <a:schemeClr val="bg1"/>
              </a:solidFill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1" name="Google Shape;1709;p41"/>
          <p:cNvSpPr txBox="1"/>
          <p:nvPr/>
        </p:nvSpPr>
        <p:spPr>
          <a:xfrm>
            <a:off x="8922175" y="1026774"/>
            <a:ext cx="2439417" cy="315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683" tIns="60683" rIns="60683" bIns="60683" anchor="ctr" anchorCtr="0">
            <a:noAutofit/>
          </a:bodyPr>
          <a:lstStyle/>
          <a:p>
            <a:pPr algn="ctr" rtl="0"/>
            <a:r>
              <a:rPr lang="uz-Cyrl-UZ" sz="1128" b="1" dirty="0" smtClean="0">
                <a:solidFill>
                  <a:schemeClr val="bg1"/>
                </a:solidFill>
                <a:ea typeface="Fira Sans Extra Condensed Medium"/>
                <a:cs typeface="Fira Sans Extra Condensed Medium"/>
                <a:sym typeface="Fira Sans Extra Condensed Medium"/>
              </a:rPr>
              <a:t>ПОЛИГОНЫ ТОКСИЧНЫХ ОТХОДОВ</a:t>
            </a:r>
            <a:endParaRPr sz="1128" b="1" dirty="0">
              <a:solidFill>
                <a:schemeClr val="bg1"/>
              </a:solidFill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79130" y="1495074"/>
            <a:ext cx="2708073" cy="4598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Tx/>
              <a:buNone/>
            </a:pPr>
            <a:r>
              <a:rPr lang="uz-Cyrl-UZ" altLang="ru-RU" sz="1194" b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Всего </a:t>
            </a:r>
            <a:r>
              <a:rPr lang="uz-Cyrl-UZ" sz="1194" b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19</a:t>
            </a:r>
            <a:r>
              <a:rPr lang="en-US" sz="1194" b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6</a:t>
            </a:r>
            <a:endParaRPr lang="ru-RU" sz="1194" b="1" dirty="0" smtClean="0">
              <a:solidFill>
                <a:srgbClr val="C00000"/>
              </a:solidFill>
              <a:latin typeface="Arial (Основной текст)"/>
              <a:ea typeface="Cambria" panose="02040503050406030204" pitchFamily="18" charset="0"/>
            </a:endParaRPr>
          </a:p>
          <a:p>
            <a:pPr algn="ctr">
              <a:buClrTx/>
              <a:buFontTx/>
              <a:buNone/>
            </a:pPr>
            <a:r>
              <a:rPr lang="ru-RU" sz="1194" b="1" dirty="0" err="1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фунционируют</a:t>
            </a:r>
            <a:r>
              <a:rPr lang="ru-RU" sz="1194" b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 </a:t>
            </a:r>
            <a:r>
              <a:rPr lang="ru-RU" sz="1194" b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- 163</a:t>
            </a:r>
            <a:endParaRPr lang="uz-Cyrl-UZ" sz="1194" b="1" dirty="0">
              <a:solidFill>
                <a:srgbClr val="C00000"/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4996" y="1499610"/>
            <a:ext cx="1858499" cy="4598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Tx/>
              <a:buNone/>
            </a:pPr>
            <a:r>
              <a:rPr lang="uz-Cyrl-UZ" altLang="ru-RU" sz="1194" b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Всего</a:t>
            </a:r>
            <a:endParaRPr lang="uz-Cyrl-UZ" altLang="ru-RU" sz="1194" b="1" dirty="0">
              <a:solidFill>
                <a:srgbClr val="C00000"/>
              </a:solidFill>
              <a:latin typeface="Arial (Основной текст)"/>
              <a:ea typeface="Cambria" panose="02040503050406030204" pitchFamily="18" charset="0"/>
            </a:endParaRPr>
          </a:p>
          <a:p>
            <a:pPr algn="ctr">
              <a:buClrTx/>
              <a:buFontTx/>
              <a:buNone/>
            </a:pPr>
            <a:r>
              <a:rPr lang="uz-Cyrl-UZ" altLang="ru-RU" sz="1194" b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6</a:t>
            </a:r>
            <a:endParaRPr lang="uz-Cyrl-UZ" altLang="ru-RU" sz="1194" b="1" dirty="0">
              <a:solidFill>
                <a:srgbClr val="00B050"/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89851" y="1499610"/>
            <a:ext cx="1858499" cy="4598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Tx/>
              <a:buNone/>
            </a:pPr>
            <a:r>
              <a:rPr lang="uz-Cyrl-UZ" altLang="ru-RU" sz="1194" b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Всего</a:t>
            </a:r>
            <a:endParaRPr lang="uz-Cyrl-UZ" altLang="ru-RU" sz="1194" b="1" dirty="0">
              <a:solidFill>
                <a:srgbClr val="C00000"/>
              </a:solidFill>
              <a:latin typeface="Arial (Основной текст)"/>
              <a:ea typeface="Cambria" panose="02040503050406030204" pitchFamily="18" charset="0"/>
            </a:endParaRPr>
          </a:p>
          <a:p>
            <a:pPr algn="ctr">
              <a:buClrTx/>
              <a:buFontTx/>
              <a:buNone/>
            </a:pPr>
            <a:r>
              <a:rPr lang="uz-Cyrl-UZ" altLang="ru-RU" sz="1194" b="1" dirty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75 та</a:t>
            </a:r>
            <a:endParaRPr lang="uz-Cyrl-UZ" altLang="ru-RU" sz="1194" b="1" dirty="0">
              <a:solidFill>
                <a:srgbClr val="00B050"/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8963154" y="1498636"/>
            <a:ext cx="2265459" cy="5007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Tx/>
              <a:buNone/>
            </a:pPr>
            <a:r>
              <a:rPr lang="uz-Cyrl-UZ" altLang="ru-RU" sz="1327" b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Всего</a:t>
            </a:r>
            <a:endParaRPr lang="uz-Cyrl-UZ" altLang="ru-RU" sz="1327" b="1" dirty="0">
              <a:solidFill>
                <a:srgbClr val="C00000"/>
              </a:solidFill>
              <a:latin typeface="Arial (Основной текст)"/>
              <a:ea typeface="Cambria" panose="02040503050406030204" pitchFamily="18" charset="0"/>
            </a:endParaRPr>
          </a:p>
          <a:p>
            <a:pPr algn="ctr">
              <a:buClrTx/>
              <a:buFontTx/>
              <a:buNone/>
            </a:pPr>
            <a:r>
              <a:rPr lang="uz-Cyrl-UZ" altLang="ru-RU" sz="1327" b="1" dirty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15 та</a:t>
            </a:r>
            <a:endParaRPr lang="uz-Cyrl-UZ" altLang="ru-RU" sz="1327" b="1" dirty="0">
              <a:solidFill>
                <a:srgbClr val="00B050"/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987530" y="3960508"/>
            <a:ext cx="2422313" cy="1086964"/>
            <a:chOff x="1447547" y="5287614"/>
            <a:chExt cx="3649472" cy="191328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447547" y="5317029"/>
              <a:ext cx="3649472" cy="188387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51" i="1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506711" y="5287614"/>
              <a:ext cx="3539773" cy="190538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ClrTx/>
                <a:buFontTx/>
                <a:buNone/>
              </a:pPr>
              <a:r>
                <a:rPr lang="uz-Cyrl-UZ" altLang="ru-RU" sz="1000" b="1" dirty="0">
                  <a:solidFill>
                    <a:srgbClr val="0070C0"/>
                  </a:solidFill>
                  <a:latin typeface="Arial (Основной текст)"/>
                  <a:ea typeface="Cambria" panose="02040503050406030204" pitchFamily="18" charset="0"/>
                </a:rPr>
                <a:t>Ведомственная принадлежность </a:t>
              </a:r>
            </a:p>
            <a:p>
              <a:pPr algn="ctr">
                <a:buClrTx/>
                <a:buFontTx/>
                <a:buNone/>
              </a:pPr>
              <a:endParaRPr lang="uz-Cyrl-UZ" altLang="ru-RU" sz="332" b="1" i="1" dirty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endParaRPr>
            </a:p>
            <a:p>
              <a:pPr>
                <a:spcBef>
                  <a:spcPts val="242"/>
                </a:spcBef>
              </a:pPr>
              <a:r>
                <a:rPr lang="uz-Cyrl-UZ" altLang="ru-RU" sz="887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(Основной текст)"/>
                  <a:ea typeface="Cambria" panose="02040503050406030204" pitchFamily="18" charset="0"/>
                </a:rPr>
                <a:t>ГУП “Тоза </a:t>
              </a:r>
              <a:r>
                <a:rPr lang="uz-Cyrl-UZ" altLang="ru-RU" sz="887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(Основной текст)"/>
                  <a:ea typeface="Cambria" panose="02040503050406030204" pitchFamily="18" charset="0"/>
                </a:rPr>
                <a:t>ҳудуд</a:t>
              </a:r>
              <a:r>
                <a:rPr lang="uz-Cyrl-UZ" altLang="ru-RU" sz="887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(Основной текст)"/>
                  <a:ea typeface="Cambria" panose="02040503050406030204" pitchFamily="18" charset="0"/>
                </a:rPr>
                <a:t>”                       </a:t>
              </a:r>
              <a:r>
                <a:rPr lang="uz-Cyrl-UZ" altLang="ru-RU" sz="887" b="1" i="1" dirty="0" smtClean="0">
                  <a:solidFill>
                    <a:srgbClr val="C00000"/>
                  </a:solidFill>
                  <a:latin typeface="Arial (Основной текст)"/>
                  <a:ea typeface="Cambria" panose="02040503050406030204" pitchFamily="18" charset="0"/>
                </a:rPr>
                <a:t>1</a:t>
              </a:r>
              <a:r>
                <a:rPr lang="en-US" altLang="ru-RU" sz="887" b="1" i="1" dirty="0">
                  <a:solidFill>
                    <a:srgbClr val="C00000"/>
                  </a:solidFill>
                  <a:latin typeface="Arial (Основной текст)"/>
                  <a:ea typeface="Cambria" panose="02040503050406030204" pitchFamily="18" charset="0"/>
                </a:rPr>
                <a:t>38</a:t>
              </a:r>
              <a:r>
                <a:rPr lang="uz-Cyrl-UZ" altLang="ru-RU" sz="887" b="1" i="1" dirty="0">
                  <a:solidFill>
                    <a:srgbClr val="C00000"/>
                  </a:solidFill>
                  <a:latin typeface="Arial (Основной текст)"/>
                  <a:ea typeface="Cambria" panose="02040503050406030204" pitchFamily="18" charset="0"/>
                </a:rPr>
                <a:t> </a:t>
              </a:r>
              <a:endParaRPr lang="uz-Cyrl-UZ" altLang="ru-RU" sz="887" b="1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endParaRPr>
            </a:p>
            <a:p>
              <a:pPr>
                <a:spcBef>
                  <a:spcPts val="242"/>
                </a:spcBef>
              </a:pPr>
              <a:r>
                <a:rPr lang="uz-Cyrl-UZ" altLang="ru-RU" sz="887" b="1" i="1" dirty="0" smtClean="0">
                  <a:latin typeface="Arial (Основной текст)"/>
                  <a:ea typeface="Cambria" panose="02040503050406030204" pitchFamily="18" charset="0"/>
                </a:rPr>
                <a:t>ГУП</a:t>
              </a:r>
              <a:r>
                <a:rPr lang="uz-Cyrl-UZ" altLang="ru-RU" sz="887" b="1" i="1" dirty="0" smtClean="0">
                  <a:solidFill>
                    <a:srgbClr val="C00000"/>
                  </a:solidFill>
                  <a:latin typeface="Arial (Основной текст)"/>
                  <a:ea typeface="Cambria" panose="02040503050406030204" pitchFamily="18" charset="0"/>
                </a:rPr>
                <a:t> </a:t>
              </a:r>
              <a:r>
                <a:rPr lang="uz-Cyrl-UZ" altLang="ru-RU" sz="887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(Основной текст)"/>
                  <a:ea typeface="Cambria" panose="02040503050406030204" pitchFamily="18" charset="0"/>
                </a:rPr>
                <a:t>Махусустранс                    </a:t>
              </a:r>
              <a:r>
                <a:rPr lang="uz-Cyrl-UZ" altLang="ru-RU" sz="887" b="1" i="1" dirty="0" smtClean="0">
                  <a:solidFill>
                    <a:srgbClr val="C00000"/>
                  </a:solidFill>
                  <a:latin typeface="Arial (Основной текст)"/>
                  <a:ea typeface="Cambria" panose="02040503050406030204" pitchFamily="18" charset="0"/>
                </a:rPr>
                <a:t>1 </a:t>
              </a:r>
            </a:p>
            <a:p>
              <a:pPr>
                <a:spcBef>
                  <a:spcPts val="242"/>
                </a:spcBef>
              </a:pPr>
              <a:r>
                <a:rPr lang="uz-Cyrl-UZ" altLang="ru-RU" sz="887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(Основной текст)"/>
                  <a:ea typeface="Cambria" panose="02040503050406030204" pitchFamily="18" charset="0"/>
                </a:rPr>
                <a:t>ГУП М</a:t>
              </a:r>
              <a:r>
                <a:rPr lang="uz-Cyrl-UZ" altLang="ru-RU" sz="887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(Основной текст)"/>
                  <a:ea typeface="Cambria" panose="02040503050406030204" pitchFamily="18" charset="0"/>
                </a:rPr>
                <a:t>ароканд Обод                  </a:t>
              </a:r>
              <a:r>
                <a:rPr lang="uz-Cyrl-UZ" altLang="ru-RU" sz="887" b="1" i="1" dirty="0" smtClean="0">
                  <a:solidFill>
                    <a:srgbClr val="C00000"/>
                  </a:solidFill>
                  <a:latin typeface="Arial (Основной текст)"/>
                  <a:ea typeface="Cambria" panose="02040503050406030204" pitchFamily="18" charset="0"/>
                </a:rPr>
                <a:t> </a:t>
              </a:r>
              <a:r>
                <a:rPr lang="uz-Cyrl-UZ" altLang="ru-RU" sz="887" b="1" i="1" dirty="0">
                  <a:solidFill>
                    <a:srgbClr val="C00000"/>
                  </a:solidFill>
                  <a:latin typeface="Arial (Основной текст)"/>
                  <a:ea typeface="Cambria" panose="02040503050406030204" pitchFamily="18" charset="0"/>
                </a:rPr>
                <a:t>1 </a:t>
              </a:r>
              <a:r>
                <a:rPr lang="uz-Cyrl-UZ" altLang="ru-RU" sz="887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(Основной текст)"/>
                  <a:ea typeface="Cambria" panose="02040503050406030204" pitchFamily="18" charset="0"/>
                </a:rPr>
                <a:t>Благоутсройство             </a:t>
              </a:r>
              <a:r>
                <a:rPr lang="uz-Cyrl-UZ" altLang="ru-RU" sz="887" b="1" i="1" dirty="0" smtClean="0">
                  <a:solidFill>
                    <a:srgbClr val="C00000"/>
                  </a:solidFill>
                  <a:latin typeface="Arial (Основной текст)"/>
                  <a:ea typeface="Cambria" panose="02040503050406030204" pitchFamily="18" charset="0"/>
                </a:rPr>
                <a:t>        7 </a:t>
              </a:r>
              <a:r>
                <a:rPr lang="uz-Cyrl-UZ" altLang="ru-RU" sz="887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(Основной текст)"/>
                  <a:ea typeface="Cambria" panose="02040503050406030204" pitchFamily="18" charset="0"/>
                </a:rPr>
                <a:t>Частный сектор                       </a:t>
              </a:r>
              <a:r>
                <a:rPr lang="uz-Cyrl-UZ" altLang="ru-RU" sz="887" b="1" i="1" dirty="0" smtClean="0">
                  <a:solidFill>
                    <a:srgbClr val="C00000"/>
                  </a:solidFill>
                  <a:latin typeface="Arial (Основной текст)"/>
                  <a:ea typeface="Cambria" panose="02040503050406030204" pitchFamily="18" charset="0"/>
                </a:rPr>
                <a:t>16</a:t>
              </a:r>
              <a:endParaRPr lang="uz-Cyrl-UZ" altLang="ru-RU" sz="887" b="1" i="1" dirty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3742788" y="2021145"/>
            <a:ext cx="2385605" cy="4945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2"/>
          <a:srcRect t="16420"/>
          <a:stretch/>
        </p:blipFill>
        <p:spPr>
          <a:xfrm>
            <a:off x="983524" y="5147030"/>
            <a:ext cx="2445308" cy="1201544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3782362" y="2051425"/>
            <a:ext cx="2178992" cy="4598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Tx/>
              <a:buNone/>
            </a:pPr>
            <a:r>
              <a:rPr lang="uz-Cyrl-UZ" altLang="ru-RU" sz="1194" b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Общая площадь</a:t>
            </a:r>
            <a:endParaRPr lang="uz-Cyrl-UZ" altLang="ru-RU" sz="1194" b="1" dirty="0">
              <a:solidFill>
                <a:srgbClr val="0070C0"/>
              </a:solidFill>
              <a:latin typeface="Arial (Основной текст)"/>
              <a:ea typeface="Cambria" panose="02040503050406030204" pitchFamily="18" charset="0"/>
            </a:endParaRPr>
          </a:p>
          <a:p>
            <a:pPr algn="ctr"/>
            <a:r>
              <a:rPr lang="uz-Cyrl-UZ" altLang="ru-RU" sz="1194" b="1" dirty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80,8 га</a:t>
            </a:r>
            <a:endParaRPr lang="uz-Cyrl-UZ" altLang="ru-RU" sz="1194" b="1" dirty="0">
              <a:solidFill>
                <a:srgbClr val="00B050"/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743472" y="2570819"/>
            <a:ext cx="2377817" cy="10604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62" b="1" i="1"/>
          </a:p>
        </p:txBody>
      </p:sp>
      <p:sp>
        <p:nvSpPr>
          <p:cNvPr id="46" name="Прямоугольник 45"/>
          <p:cNvSpPr/>
          <p:nvPr/>
        </p:nvSpPr>
        <p:spPr>
          <a:xfrm>
            <a:off x="3806966" y="2611411"/>
            <a:ext cx="2282327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Tx/>
              <a:buNone/>
            </a:pPr>
            <a:r>
              <a:rPr lang="uz-Cyrl-UZ" altLang="ru-RU" sz="1000" b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Ведомственная принадлежность </a:t>
            </a:r>
            <a:endParaRPr lang="uz-Cyrl-UZ" altLang="ru-RU" sz="1000" b="1" dirty="0">
              <a:solidFill>
                <a:srgbClr val="0070C0"/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992876" y="3113267"/>
            <a:ext cx="1911265" cy="2557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АО “Кизикумцемент </a:t>
            </a:r>
            <a:r>
              <a:rPr lang="uz-Cyrl-UZ" altLang="ru-RU" sz="929" b="1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– </a:t>
            </a:r>
            <a:r>
              <a:rPr lang="uz-Cyrl-UZ" altLang="ru-RU" sz="1062" b="1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1</a:t>
            </a:r>
            <a:endParaRPr lang="uz-Cyrl-UZ" altLang="ru-RU" sz="929" b="1" i="1" dirty="0">
              <a:solidFill>
                <a:schemeClr val="tx1">
                  <a:lumMod val="75000"/>
                  <a:lumOff val="25000"/>
                </a:schemeClr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003038" y="3372288"/>
            <a:ext cx="1678215" cy="2557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АГМК </a:t>
            </a:r>
            <a:r>
              <a:rPr lang="uz-Cyrl-UZ" altLang="ru-RU" sz="929" b="1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– </a:t>
            </a:r>
            <a:r>
              <a:rPr lang="uz-Cyrl-UZ" altLang="ru-RU" sz="1062" b="1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1</a:t>
            </a:r>
            <a:endParaRPr lang="uz-Cyrl-UZ" altLang="ru-RU" sz="929" b="1" i="1" dirty="0">
              <a:solidFill>
                <a:schemeClr val="tx1">
                  <a:lumMod val="75000"/>
                  <a:lumOff val="25000"/>
                </a:schemeClr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pic>
        <p:nvPicPr>
          <p:cNvPr id="49" name="Рисунок 48" descr="photo_2_2023-02-15_22-17-29.jpg"/>
          <p:cNvPicPr>
            <a:picLocks noChangeAspect="1"/>
          </p:cNvPicPr>
          <p:nvPr/>
        </p:nvPicPr>
        <p:blipFill rotWithShape="1">
          <a:blip r:embed="rId3"/>
          <a:srcRect l="7868" t="15307" r="9324" b="14322"/>
          <a:stretch/>
        </p:blipFill>
        <p:spPr>
          <a:xfrm>
            <a:off x="3742789" y="5147031"/>
            <a:ext cx="2370073" cy="1207258"/>
          </a:xfrm>
          <a:prstGeom prst="rect">
            <a:avLst/>
          </a:prstGeom>
        </p:spPr>
      </p:pic>
      <p:sp>
        <p:nvSpPr>
          <p:cNvPr id="52" name="Прямоугольник 51"/>
          <p:cNvSpPr/>
          <p:nvPr/>
        </p:nvSpPr>
        <p:spPr>
          <a:xfrm>
            <a:off x="6401300" y="2038892"/>
            <a:ext cx="2369861" cy="4945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53" name="Прямоугольник 52"/>
          <p:cNvSpPr/>
          <p:nvPr/>
        </p:nvSpPr>
        <p:spPr>
          <a:xfrm>
            <a:off x="6382650" y="2039060"/>
            <a:ext cx="2178992" cy="4598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Tx/>
              <a:buNone/>
            </a:pPr>
            <a:r>
              <a:rPr lang="uz-Cyrl-UZ" altLang="ru-RU" sz="1194" b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Общая площадь</a:t>
            </a:r>
            <a:endParaRPr lang="uz-Cyrl-UZ" altLang="ru-RU" sz="1194" b="1" dirty="0">
              <a:solidFill>
                <a:srgbClr val="0070C0"/>
              </a:solidFill>
              <a:latin typeface="Arial (Основной текст)"/>
              <a:ea typeface="Cambria" panose="02040503050406030204" pitchFamily="18" charset="0"/>
            </a:endParaRPr>
          </a:p>
          <a:p>
            <a:pPr algn="ctr"/>
            <a:r>
              <a:rPr lang="uz-Cyrl-UZ" altLang="ru-RU" sz="1194" b="1" dirty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9477 га</a:t>
            </a:r>
            <a:endParaRPr lang="uz-Cyrl-UZ" altLang="ru-RU" sz="1194" b="1" dirty="0">
              <a:solidFill>
                <a:srgbClr val="00B050"/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401299" y="2563900"/>
            <a:ext cx="2361489" cy="12679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62" b="1" i="1"/>
          </a:p>
        </p:txBody>
      </p:sp>
      <p:sp>
        <p:nvSpPr>
          <p:cNvPr id="55" name="Прямоугольник 54"/>
          <p:cNvSpPr/>
          <p:nvPr/>
        </p:nvSpPr>
        <p:spPr>
          <a:xfrm>
            <a:off x="6447302" y="2641849"/>
            <a:ext cx="2310018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Tx/>
              <a:buNone/>
            </a:pPr>
            <a:r>
              <a:rPr lang="uz-Cyrl-UZ" altLang="ru-RU" sz="1000" b="1" dirty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Ведомственная принадлежность 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987157" y="3030384"/>
            <a:ext cx="2420668" cy="8538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FontTx/>
              <a:buNone/>
            </a:pPr>
            <a:endParaRPr lang="en-US" altLang="ru-RU" sz="332" b="1" dirty="0">
              <a:solidFill>
                <a:srgbClr val="0070C0"/>
              </a:solidFill>
              <a:latin typeface="Arial (Основной текст)"/>
              <a:ea typeface="Cambria" panose="02040503050406030204" pitchFamily="18" charset="0"/>
            </a:endParaRPr>
          </a:p>
          <a:p>
            <a:pPr algn="just">
              <a:buClrTx/>
              <a:buFontTx/>
              <a:buNone/>
            </a:pPr>
            <a:r>
              <a:rPr lang="uz-Cyrl-UZ" altLang="ru-RU" sz="929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- </a:t>
            </a:r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общая площадь - </a:t>
            </a:r>
            <a:r>
              <a:rPr lang="uz-Cyrl-UZ" altLang="ru-RU" sz="995" b="1" dirty="0" smtClean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 </a:t>
            </a:r>
            <a:r>
              <a:rPr lang="en-US" altLang="ru-RU" sz="995" b="1" dirty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1624</a:t>
            </a:r>
            <a:r>
              <a:rPr lang="uz-Cyrl-UZ" altLang="ru-RU" sz="995" b="1" dirty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 га</a:t>
            </a:r>
            <a:r>
              <a:rPr lang="en-US" altLang="ru-RU" sz="995" b="1" dirty="0">
                <a:solidFill>
                  <a:schemeClr val="tx1"/>
                </a:solidFill>
                <a:latin typeface="Arial (Основной текст)"/>
                <a:ea typeface="Cambria" panose="02040503050406030204" pitchFamily="18" charset="0"/>
              </a:rPr>
              <a:t>;</a:t>
            </a:r>
            <a:endParaRPr lang="uz-Cyrl-UZ" altLang="ru-RU" sz="995" b="1" dirty="0">
              <a:solidFill>
                <a:schemeClr val="tx1"/>
              </a:solidFill>
              <a:latin typeface="Arial (Основной текст)"/>
              <a:ea typeface="Cambria" panose="02040503050406030204" pitchFamily="18" charset="0"/>
            </a:endParaRPr>
          </a:p>
          <a:p>
            <a:pPr algn="just">
              <a:buClrTx/>
              <a:buFontTx/>
              <a:buNone/>
            </a:pPr>
            <a:r>
              <a:rPr lang="uz-Cyrl-UZ" altLang="ru-RU" sz="929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- </a:t>
            </a:r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кол-во отходов - </a:t>
            </a:r>
            <a:r>
              <a:rPr lang="uz-Cyrl-UZ" altLang="ru-RU" sz="995" b="1" dirty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90 млн тн</a:t>
            </a:r>
            <a:r>
              <a:rPr lang="en-US" altLang="ru-RU" sz="995" b="1" dirty="0">
                <a:solidFill>
                  <a:schemeClr val="tx1"/>
                </a:solidFill>
                <a:latin typeface="Arial (Основной текст)"/>
                <a:ea typeface="Cambria" panose="02040503050406030204" pitchFamily="18" charset="0"/>
              </a:rPr>
              <a:t>;</a:t>
            </a:r>
          </a:p>
          <a:p>
            <a:pPr algn="just">
              <a:buClrTx/>
              <a:buFontTx/>
              <a:buNone/>
            </a:pPr>
            <a:r>
              <a:rPr lang="uz-Cyrl-UZ" altLang="ru-RU" sz="929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- </a:t>
            </a:r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закрыты - </a:t>
            </a:r>
            <a:r>
              <a:rPr lang="en-US" altLang="ru-RU" sz="995" b="1" dirty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33</a:t>
            </a:r>
            <a:r>
              <a:rPr lang="uz-Cyrl-UZ" altLang="ru-RU" sz="995" b="1" dirty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 та.</a:t>
            </a:r>
            <a:endParaRPr lang="uz-Cyrl-UZ" altLang="ru-RU" sz="1128" b="1" dirty="0">
              <a:solidFill>
                <a:srgbClr val="FF0000"/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449560" y="2859652"/>
            <a:ext cx="2178992" cy="2557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Tx/>
              <a:buNone/>
            </a:pPr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АГМК -</a:t>
            </a:r>
            <a:r>
              <a:rPr lang="uz-Cyrl-UZ" altLang="ru-RU" sz="1062" b="1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14</a:t>
            </a:r>
            <a:endParaRPr lang="uz-Cyrl-UZ" altLang="ru-RU" sz="929" b="1" i="1" dirty="0">
              <a:solidFill>
                <a:schemeClr val="tx1">
                  <a:lumMod val="75000"/>
                  <a:lumOff val="25000"/>
                </a:schemeClr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438624" y="3159471"/>
            <a:ext cx="2178992" cy="2557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Tx/>
              <a:buNone/>
            </a:pPr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НГМК -</a:t>
            </a:r>
            <a:r>
              <a:rPr lang="uz-Cyrl-UZ" altLang="ru-RU" sz="1062" b="1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17</a:t>
            </a:r>
            <a:endParaRPr lang="uz-Cyrl-UZ" altLang="ru-RU" sz="929" b="1" i="1" dirty="0">
              <a:solidFill>
                <a:schemeClr val="tx1">
                  <a:lumMod val="75000"/>
                  <a:lumOff val="25000"/>
                </a:schemeClr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429604" y="3451828"/>
            <a:ext cx="2178992" cy="2557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Tx/>
              <a:buNone/>
            </a:pPr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Другие предприятия - </a:t>
            </a:r>
            <a:r>
              <a:rPr lang="uz-Cyrl-UZ" altLang="ru-RU" sz="1062" b="1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44</a:t>
            </a:r>
            <a:endParaRPr lang="uz-Cyrl-UZ" altLang="ru-RU" sz="929" b="1" i="1" dirty="0">
              <a:solidFill>
                <a:schemeClr val="tx1">
                  <a:lumMod val="75000"/>
                  <a:lumOff val="25000"/>
                </a:schemeClr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402095" y="3858542"/>
            <a:ext cx="2377818" cy="11555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FontTx/>
              <a:buNone/>
            </a:pPr>
            <a:endParaRPr lang="uz-Cyrl-UZ" altLang="ru-RU" sz="1451" b="1">
              <a:solidFill>
                <a:srgbClr val="C00000"/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pic>
        <p:nvPicPr>
          <p:cNvPr id="64" name="Содержимое 3" descr="photo_26_2023-02-15_22-17-29.jpg"/>
          <p:cNvPicPr>
            <a:picLocks noChangeAspect="1"/>
          </p:cNvPicPr>
          <p:nvPr/>
        </p:nvPicPr>
        <p:blipFill rotWithShape="1">
          <a:blip r:embed="rId4"/>
          <a:srcRect l="1" t="13962" r="17780" b="12579"/>
          <a:stretch/>
        </p:blipFill>
        <p:spPr>
          <a:xfrm>
            <a:off x="3742788" y="3785212"/>
            <a:ext cx="2370072" cy="1243045"/>
          </a:xfrm>
          <a:prstGeom prst="rect">
            <a:avLst/>
          </a:prstGeom>
        </p:spPr>
      </p:pic>
      <p:pic>
        <p:nvPicPr>
          <p:cNvPr id="1026" name="Picture 2" descr="https://rupec.ru/upload/resize_cache/iblock/4cb/807_414_2/4cb0b5b718f513355b0679debd622ec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299" y="5147030"/>
            <a:ext cx="2378614" cy="120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Прямоугольник 66"/>
          <p:cNvSpPr/>
          <p:nvPr/>
        </p:nvSpPr>
        <p:spPr>
          <a:xfrm>
            <a:off x="6447302" y="4327267"/>
            <a:ext cx="2178992" cy="2557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Tx/>
              <a:buNone/>
            </a:pPr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Фосфогипс (около) </a:t>
            </a:r>
            <a:r>
              <a:rPr lang="uz-Cyrl-UZ" altLang="ru-RU" sz="1062" b="1" i="1" dirty="0" smtClean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82,3 </a:t>
            </a:r>
            <a:r>
              <a:rPr lang="uz-Cyrl-UZ" altLang="ru-RU" sz="1062" b="1" i="1" dirty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млн</a:t>
            </a:r>
            <a:r>
              <a:rPr lang="uz-Cyrl-UZ" altLang="ru-RU" sz="929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6461025" y="3956306"/>
            <a:ext cx="2111475" cy="255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Tx/>
              <a:buFontTx/>
              <a:buNone/>
            </a:pPr>
            <a:r>
              <a:rPr lang="uz-Cyrl-UZ" altLang="ru-RU" sz="1062" b="1" i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Кол-во отходов </a:t>
            </a:r>
            <a:r>
              <a:rPr lang="uz-Cyrl-UZ" altLang="ru-RU" sz="1062" b="1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125 </a:t>
            </a:r>
            <a:r>
              <a:rPr lang="uz-Cyrl-UZ" altLang="ru-RU" sz="1062" b="1" i="1" dirty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млн тн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6447168" y="4636324"/>
            <a:ext cx="2178992" cy="2557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Tx/>
              <a:buNone/>
            </a:pPr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Шлак - </a:t>
            </a:r>
            <a:r>
              <a:rPr lang="uz-Cyrl-UZ" altLang="ru-RU" sz="1062" b="1" i="1" dirty="0" smtClean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22,8 </a:t>
            </a:r>
            <a:r>
              <a:rPr lang="uz-Cyrl-UZ" altLang="ru-RU" sz="1062" b="1" i="1" dirty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млн</a:t>
            </a:r>
            <a:r>
              <a:rPr lang="uz-Cyrl-UZ" altLang="ru-RU" sz="929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8865855" y="2006267"/>
            <a:ext cx="2576629" cy="4945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51"/>
          </a:p>
        </p:txBody>
      </p:sp>
      <p:sp>
        <p:nvSpPr>
          <p:cNvPr id="71" name="Прямоугольник 70"/>
          <p:cNvSpPr/>
          <p:nvPr/>
        </p:nvSpPr>
        <p:spPr>
          <a:xfrm>
            <a:off x="8867921" y="2533476"/>
            <a:ext cx="2574563" cy="7629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62" b="1" i="1"/>
          </a:p>
        </p:txBody>
      </p:sp>
      <p:sp>
        <p:nvSpPr>
          <p:cNvPr id="72" name="Прямоугольник 71"/>
          <p:cNvSpPr/>
          <p:nvPr/>
        </p:nvSpPr>
        <p:spPr>
          <a:xfrm>
            <a:off x="8865855" y="3317905"/>
            <a:ext cx="2576629" cy="7305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z-Cyrl-UZ" sz="1451" dirty="0"/>
              <a:t>уларга </a:t>
            </a:r>
            <a:r>
              <a:rPr lang="uz-Cyrl-UZ" sz="1451" b="1" dirty="0"/>
              <a:t>132,8</a:t>
            </a:r>
            <a:r>
              <a:rPr lang="uz-Cyrl-UZ" sz="1451" dirty="0"/>
              <a:t> </a:t>
            </a:r>
            <a:r>
              <a:rPr lang="uz-Cyrl-UZ" sz="1451" b="1" dirty="0"/>
              <a:t>минг</a:t>
            </a:r>
            <a:r>
              <a:rPr lang="uz-Cyrl-UZ" sz="1451" dirty="0"/>
              <a:t> </a:t>
            </a:r>
            <a:r>
              <a:rPr lang="uz-Cyrl-UZ" sz="1451" b="1" dirty="0"/>
              <a:t>тонна</a:t>
            </a:r>
            <a:r>
              <a:rPr lang="uz-Cyrl-UZ" sz="1451" dirty="0"/>
              <a:t> кимёвий моддалар ва улар билан ифлосланган тупроқ ҳамда кимёвий моддалардан бўшаган </a:t>
            </a:r>
            <a:r>
              <a:rPr lang="uz-Cyrl-UZ" sz="1451" b="1" dirty="0"/>
              <a:t>73,3</a:t>
            </a:r>
            <a:r>
              <a:rPr lang="uz-Cyrl-UZ" sz="1451" dirty="0"/>
              <a:t> </a:t>
            </a:r>
            <a:r>
              <a:rPr lang="uz-Cyrl-UZ" sz="1451" b="1" dirty="0"/>
              <a:t>минг</a:t>
            </a:r>
            <a:r>
              <a:rPr lang="uz-Cyrl-UZ" sz="1451" dirty="0"/>
              <a:t> </a:t>
            </a:r>
            <a:r>
              <a:rPr lang="uz-Cyrl-UZ" sz="1451" b="1" dirty="0"/>
              <a:t>дона</a:t>
            </a:r>
            <a:r>
              <a:rPr lang="uz-Cyrl-UZ" sz="1451" dirty="0"/>
              <a:t> идишлар жойлаштирилган.</a:t>
            </a:r>
            <a:endParaRPr lang="ru-RU" sz="1451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8905056" y="2007933"/>
            <a:ext cx="2178992" cy="4598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Tx/>
              <a:buNone/>
            </a:pPr>
            <a:r>
              <a:rPr lang="uz-Cyrl-UZ" altLang="ru-RU" sz="1194" b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Общая площадь</a:t>
            </a:r>
            <a:endParaRPr lang="uz-Cyrl-UZ" altLang="ru-RU" sz="1194" b="1" dirty="0">
              <a:solidFill>
                <a:srgbClr val="0070C0"/>
              </a:solidFill>
              <a:latin typeface="Arial (Основной текст)"/>
              <a:ea typeface="Cambria" panose="02040503050406030204" pitchFamily="18" charset="0"/>
            </a:endParaRPr>
          </a:p>
          <a:p>
            <a:pPr algn="ctr"/>
            <a:r>
              <a:rPr lang="uz-Cyrl-UZ" altLang="ru-RU" sz="1194" b="1" dirty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67,5 га</a:t>
            </a:r>
            <a:endParaRPr lang="uz-Cyrl-UZ" altLang="ru-RU" sz="1194" b="1" dirty="0">
              <a:solidFill>
                <a:srgbClr val="00B050"/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8848560" y="2585534"/>
            <a:ext cx="2508153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Tx/>
              <a:buNone/>
            </a:pPr>
            <a:r>
              <a:rPr lang="uz-Cyrl-UZ" altLang="ru-RU" sz="1000" b="1" dirty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Ведомственная принадлежность 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8928504" y="2804022"/>
            <a:ext cx="2426757" cy="25577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FontTx/>
              <a:buNone/>
            </a:pPr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Министертсво экологии -</a:t>
            </a:r>
            <a:r>
              <a:rPr lang="uz-Cyrl-UZ" altLang="ru-RU" sz="1062" b="1" i="1" dirty="0" smtClean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14</a:t>
            </a:r>
            <a:endParaRPr lang="uz-Cyrl-UZ" altLang="ru-RU" sz="929" b="1" i="1" dirty="0">
              <a:solidFill>
                <a:schemeClr val="tx1">
                  <a:lumMod val="75000"/>
                  <a:lumOff val="25000"/>
                </a:schemeClr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8882982" y="3285516"/>
            <a:ext cx="2478610" cy="616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98826" algn="just">
              <a:lnSpc>
                <a:spcPct val="107000"/>
              </a:lnSpc>
              <a:spcAft>
                <a:spcPts val="265"/>
              </a:spcAft>
            </a:pPr>
            <a:r>
              <a:rPr lang="uz-Cyrl-UZ" sz="1062" b="1" i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132,8</a:t>
            </a:r>
            <a:r>
              <a:rPr lang="uz-Cyrl-UZ" sz="1062" b="1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z-Cyrl-UZ" sz="929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тыс. тн химических веществ и и загрязненный грунт и</a:t>
            </a:r>
            <a:r>
              <a:rPr lang="uz-Cyrl-UZ" sz="1062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z-Cyrl-UZ" sz="1062" b="1" i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73,3</a:t>
            </a:r>
            <a:r>
              <a:rPr lang="uz-Cyrl-UZ" sz="1062" b="1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z-Cyrl-UZ" sz="929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тара .</a:t>
            </a:r>
            <a:endParaRPr lang="ru-RU" sz="929" b="1" i="1" dirty="0">
              <a:solidFill>
                <a:schemeClr val="tx1">
                  <a:lumMod val="75000"/>
                  <a:lumOff val="25000"/>
                </a:schemeClr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8848560" y="4481230"/>
            <a:ext cx="2576629" cy="4945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62" b="1" i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9 полностью консервированы</a:t>
            </a:r>
            <a:endParaRPr lang="ru-RU" sz="1062" b="1" i="1" dirty="0">
              <a:solidFill>
                <a:schemeClr val="tx1"/>
              </a:solidFill>
            </a:endParaRPr>
          </a:p>
        </p:txBody>
      </p:sp>
      <p:grpSp>
        <p:nvGrpSpPr>
          <p:cNvPr id="79" name="Группа 78"/>
          <p:cNvGrpSpPr/>
          <p:nvPr/>
        </p:nvGrpSpPr>
        <p:grpSpPr>
          <a:xfrm>
            <a:off x="8882981" y="5297233"/>
            <a:ext cx="2559502" cy="1057057"/>
            <a:chOff x="1815610" y="6526909"/>
            <a:chExt cx="1750650" cy="1013782"/>
          </a:xfrm>
        </p:grpSpPr>
        <p:pic>
          <p:nvPicPr>
            <p:cNvPr id="80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46"/>
            <a:stretch/>
          </p:blipFill>
          <p:spPr bwMode="auto">
            <a:xfrm>
              <a:off x="1815610" y="6526909"/>
              <a:ext cx="1742623" cy="10062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81" name="Text Placeholder 17"/>
            <p:cNvSpPr txBox="1">
              <a:spLocks/>
            </p:cNvSpPr>
            <p:nvPr/>
          </p:nvSpPr>
          <p:spPr>
            <a:xfrm>
              <a:off x="1815610" y="6526909"/>
              <a:ext cx="1750650" cy="1013782"/>
            </a:xfrm>
            <a:prstGeom prst="rect">
              <a:avLst/>
            </a:prstGeom>
            <a:ln w="25400">
              <a:solidFill>
                <a:srgbClr val="0DD2D9"/>
              </a:solidFill>
            </a:ln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606924">
                <a:buNone/>
                <a:defRPr/>
              </a:pPr>
              <a:endParaRPr lang="en-US" sz="929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Arial Unicode MS"/>
                <a:cs typeface="Arial" pitchFamily="34" charset="0"/>
              </a:endParaRPr>
            </a:p>
          </p:txBody>
        </p:sp>
      </p:grpSp>
      <p:sp>
        <p:nvSpPr>
          <p:cNvPr id="77" name="Прямоугольник 76"/>
          <p:cNvSpPr/>
          <p:nvPr/>
        </p:nvSpPr>
        <p:spPr>
          <a:xfrm>
            <a:off x="997026" y="2265724"/>
            <a:ext cx="2420668" cy="6852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FontTx/>
              <a:buNone/>
            </a:pPr>
            <a:r>
              <a:rPr lang="uz-Cyrl-UZ" altLang="ru-RU" sz="995" i="1" dirty="0" smtClean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до 2019 года было </a:t>
            </a:r>
            <a:r>
              <a:rPr lang="uz-Cyrl-UZ" altLang="ru-RU" sz="995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2</a:t>
            </a:r>
            <a:r>
              <a:rPr lang="en-US" altLang="ru-RU" sz="995" i="1" dirty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43</a:t>
            </a:r>
            <a:r>
              <a:rPr lang="uz-Cyrl-UZ" altLang="ru-RU" sz="995" i="1" dirty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 </a:t>
            </a:r>
            <a:r>
              <a:rPr lang="uz-Cyrl-UZ" altLang="ru-RU" sz="995" i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полигона в </a:t>
            </a:r>
            <a:r>
              <a:rPr lang="uz-Cyrl-UZ" altLang="ru-RU" sz="995" i="1" dirty="0" smtClean="0">
                <a:solidFill>
                  <a:srgbClr val="FF0000"/>
                </a:solidFill>
                <a:latin typeface="Arial (Основной текст)"/>
                <a:ea typeface="Cambria" panose="02040503050406030204" pitchFamily="18" charset="0"/>
              </a:rPr>
              <a:t>2020-2023 годах </a:t>
            </a:r>
            <a:r>
              <a:rPr lang="uz-Cyrl-UZ" altLang="ru-RU" sz="995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47 </a:t>
            </a:r>
            <a:r>
              <a:rPr lang="uz-Cyrl-UZ" altLang="ru-RU" sz="995" i="1" dirty="0" smtClean="0">
                <a:solidFill>
                  <a:srgbClr val="0070C0"/>
                </a:solidFill>
                <a:latin typeface="Arial (Основной текст)"/>
                <a:ea typeface="Cambria" panose="02040503050406030204" pitchFamily="18" charset="0"/>
              </a:rPr>
              <a:t>полигонов были рекультивированы и закрыты</a:t>
            </a:r>
            <a:endParaRPr lang="uz-Cyrl-UZ" altLang="ru-RU" sz="995" i="1" dirty="0">
              <a:solidFill>
                <a:srgbClr val="C00000"/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736161" y="2948950"/>
            <a:ext cx="2333772" cy="235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altLang="ru-RU" sz="929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(Основной текст)"/>
                <a:ea typeface="Cambria" panose="02040503050406030204" pitchFamily="18" charset="0"/>
              </a:rPr>
              <a:t>Частный сектор </a:t>
            </a:r>
            <a:r>
              <a:rPr lang="uz-Cyrl-UZ" altLang="ru-RU" sz="929" b="1" i="1" dirty="0" smtClean="0">
                <a:solidFill>
                  <a:srgbClr val="C00000"/>
                </a:solidFill>
                <a:latin typeface="Arial (Основной текст)"/>
                <a:ea typeface="Cambria" panose="02040503050406030204" pitchFamily="18" charset="0"/>
              </a:rPr>
              <a:t>– 4</a:t>
            </a:r>
            <a:endParaRPr lang="uz-Cyrl-UZ" altLang="ru-RU" sz="929" b="1" i="1" dirty="0">
              <a:solidFill>
                <a:schemeClr val="tx1">
                  <a:lumMod val="75000"/>
                  <a:lumOff val="25000"/>
                </a:schemeClr>
              </a:solidFill>
              <a:latin typeface="Arial (Основной текст)"/>
              <a:ea typeface="Cambria" panose="02040503050406030204" pitchFamily="18" charset="0"/>
            </a:endParaRPr>
          </a:p>
        </p:txBody>
      </p:sp>
      <p:sp>
        <p:nvSpPr>
          <p:cNvPr id="89" name="object 7"/>
          <p:cNvSpPr txBox="1"/>
          <p:nvPr/>
        </p:nvSpPr>
        <p:spPr>
          <a:xfrm>
            <a:off x="983524" y="263207"/>
            <a:ext cx="2034981" cy="388830"/>
          </a:xfrm>
          <a:prstGeom prst="rect">
            <a:avLst/>
          </a:prstGeom>
        </p:spPr>
        <p:txBody>
          <a:bodyPr vert="horz" wrap="square" lIns="0" tIns="9213" rIns="0" bIns="0" rtlCol="0">
            <a:spAutoFit/>
          </a:bodyPr>
          <a:lstStyle/>
          <a:p>
            <a:pPr marL="10236" marR="4094">
              <a:lnSpc>
                <a:spcPct val="102400"/>
              </a:lnSpc>
              <a:spcBef>
                <a:spcPts val="73"/>
              </a:spcBef>
            </a:pPr>
            <a:r>
              <a:rPr sz="806" b="1" dirty="0">
                <a:solidFill>
                  <a:srgbClr val="FFFFFF"/>
                </a:solidFill>
                <a:latin typeface="Roboto Condensed"/>
                <a:cs typeface="Roboto Condensed"/>
              </a:rPr>
              <a:t>ЭКОЛОГИЯ,</a:t>
            </a:r>
            <a:r>
              <a:rPr sz="806" b="1" spc="185" dirty="0">
                <a:solidFill>
                  <a:srgbClr val="FFFFFF"/>
                </a:solidFill>
                <a:latin typeface="Roboto Condensed"/>
                <a:cs typeface="Roboto Condensed"/>
              </a:rPr>
              <a:t> </a:t>
            </a:r>
            <a:r>
              <a:rPr sz="806" b="1" dirty="0">
                <a:solidFill>
                  <a:srgbClr val="FFFFFF"/>
                </a:solidFill>
                <a:latin typeface="Roboto Condensed"/>
                <a:cs typeface="Roboto Condensed"/>
              </a:rPr>
              <a:t>АТРОФ-</a:t>
            </a:r>
            <a:r>
              <a:rPr sz="806" b="1" spc="-8" dirty="0">
                <a:solidFill>
                  <a:srgbClr val="FFFFFF"/>
                </a:solidFill>
                <a:latin typeface="Roboto Condensed"/>
                <a:cs typeface="Roboto Condensed"/>
              </a:rPr>
              <a:t>МУҲИТНИ </a:t>
            </a:r>
            <a:r>
              <a:rPr sz="806" b="1" dirty="0">
                <a:solidFill>
                  <a:srgbClr val="FFFFFF"/>
                </a:solidFill>
                <a:latin typeface="Roboto Condensed"/>
                <a:cs typeface="Roboto Condensed"/>
              </a:rPr>
              <a:t>МУҲОФАЗА</a:t>
            </a:r>
            <a:r>
              <a:rPr sz="806" b="1" spc="69" dirty="0">
                <a:solidFill>
                  <a:srgbClr val="FFFFFF"/>
                </a:solidFill>
                <a:latin typeface="Roboto Condensed"/>
                <a:cs typeface="Roboto Condensed"/>
              </a:rPr>
              <a:t> </a:t>
            </a:r>
            <a:r>
              <a:rPr sz="806" b="1" dirty="0">
                <a:solidFill>
                  <a:srgbClr val="FFFFFF"/>
                </a:solidFill>
                <a:latin typeface="Roboto Condensed"/>
                <a:cs typeface="Roboto Condensed"/>
              </a:rPr>
              <a:t>ҚИЛИШ</a:t>
            </a:r>
            <a:r>
              <a:rPr sz="806" b="1" spc="69" dirty="0">
                <a:solidFill>
                  <a:srgbClr val="FFFFFF"/>
                </a:solidFill>
                <a:latin typeface="Roboto Condensed"/>
                <a:cs typeface="Roboto Condensed"/>
              </a:rPr>
              <a:t> </a:t>
            </a:r>
            <a:r>
              <a:rPr sz="806" b="1" dirty="0">
                <a:solidFill>
                  <a:srgbClr val="FFFFFF"/>
                </a:solidFill>
                <a:latin typeface="Roboto Condensed"/>
                <a:cs typeface="Roboto Condensed"/>
              </a:rPr>
              <a:t>ВА</a:t>
            </a:r>
            <a:r>
              <a:rPr sz="806" b="1" spc="69" dirty="0">
                <a:solidFill>
                  <a:srgbClr val="FFFFFF"/>
                </a:solidFill>
                <a:latin typeface="Roboto Condensed"/>
                <a:cs typeface="Roboto Condensed"/>
              </a:rPr>
              <a:t> </a:t>
            </a:r>
            <a:r>
              <a:rPr sz="806" b="1" spc="-8" dirty="0">
                <a:solidFill>
                  <a:srgbClr val="FFFFFF"/>
                </a:solidFill>
                <a:latin typeface="Roboto Condensed"/>
                <a:cs typeface="Roboto Condensed"/>
              </a:rPr>
              <a:t>ИҚЛИМ </a:t>
            </a:r>
            <a:r>
              <a:rPr sz="806" b="1" dirty="0">
                <a:solidFill>
                  <a:srgbClr val="FFFFFF"/>
                </a:solidFill>
                <a:latin typeface="Roboto Condensed"/>
                <a:cs typeface="Roboto Condensed"/>
              </a:rPr>
              <a:t>ЎЗГАРИШИ</a:t>
            </a:r>
            <a:r>
              <a:rPr sz="806" b="1" spc="109" dirty="0">
                <a:solidFill>
                  <a:srgbClr val="FFFFFF"/>
                </a:solidFill>
                <a:latin typeface="Roboto Condensed"/>
                <a:cs typeface="Roboto Condensed"/>
              </a:rPr>
              <a:t> </a:t>
            </a:r>
            <a:r>
              <a:rPr sz="806" b="1" spc="-8" dirty="0">
                <a:solidFill>
                  <a:srgbClr val="FFFFFF"/>
                </a:solidFill>
                <a:latin typeface="Roboto Condensed"/>
                <a:cs typeface="Roboto Condensed"/>
              </a:rPr>
              <a:t>ВАЗИРЛИГИ</a:t>
            </a:r>
            <a:endParaRPr sz="806" dirty="0">
              <a:latin typeface="Roboto Condensed"/>
              <a:cs typeface="Roboto Condensed"/>
            </a:endParaRPr>
          </a:p>
        </p:txBody>
      </p:sp>
      <p:sp>
        <p:nvSpPr>
          <p:cNvPr id="91" name="object 16"/>
          <p:cNvSpPr txBox="1">
            <a:spLocks/>
          </p:cNvSpPr>
          <p:nvPr/>
        </p:nvSpPr>
        <p:spPr>
          <a:xfrm>
            <a:off x="1625600" y="212382"/>
            <a:ext cx="8867465" cy="470862"/>
          </a:xfrm>
          <a:prstGeom prst="rect">
            <a:avLst/>
          </a:prstGeom>
        </p:spPr>
        <p:txBody>
          <a:bodyPr vert="horz" wrap="square" lIns="0" tIns="131028" rIns="0" bIns="0" rtlCol="0">
            <a:spAutoFit/>
          </a:bodyPr>
          <a:lstStyle>
            <a:lvl1pPr algn="l" defTabSz="11294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3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236" algn="ctr">
              <a:lnSpc>
                <a:spcPct val="100000"/>
              </a:lnSpc>
              <a:spcBef>
                <a:spcPts val="81"/>
              </a:spcBef>
            </a:pPr>
            <a:r>
              <a:rPr lang="ru-RU" sz="22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Рекомендация 10.2. б)   ПОЛИГОНЫ ОТХОДОВ</a:t>
            </a:r>
            <a:endParaRPr lang="ru-RU" sz="2200" b="1" spc="-8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object 10"/>
          <p:cNvSpPr/>
          <p:nvPr/>
        </p:nvSpPr>
        <p:spPr>
          <a:xfrm>
            <a:off x="2779285" y="183222"/>
            <a:ext cx="24056" cy="563535"/>
          </a:xfrm>
          <a:custGeom>
            <a:avLst/>
            <a:gdLst/>
            <a:ahLst/>
            <a:cxnLst/>
            <a:rect l="l" t="t" r="r" b="b"/>
            <a:pathLst>
              <a:path w="29845" h="699135">
                <a:moveTo>
                  <a:pt x="29540" y="0"/>
                </a:moveTo>
                <a:lnTo>
                  <a:pt x="0" y="0"/>
                </a:lnTo>
                <a:lnTo>
                  <a:pt x="0" y="698880"/>
                </a:lnTo>
                <a:lnTo>
                  <a:pt x="29540" y="698880"/>
                </a:lnTo>
                <a:lnTo>
                  <a:pt x="2954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451"/>
          </a:p>
        </p:txBody>
      </p:sp>
    </p:spTree>
    <p:extLst>
      <p:ext uri="{BB962C8B-B14F-4D97-AF65-F5344CB8AC3E}">
        <p14:creationId xmlns:p14="http://schemas.microsoft.com/office/powerpoint/2010/main" val="328995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object 9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06403" y="5460745"/>
            <a:ext cx="6930045" cy="1382221"/>
          </a:xfrm>
          <a:prstGeom prst="rect">
            <a:avLst/>
          </a:prstGeom>
        </p:spPr>
      </p:pic>
      <p:pic>
        <p:nvPicPr>
          <p:cNvPr id="91" name="object 9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77934" y="4022328"/>
            <a:ext cx="6958514" cy="1544586"/>
          </a:xfrm>
          <a:prstGeom prst="rect">
            <a:avLst/>
          </a:prstGeom>
        </p:spPr>
      </p:pic>
      <p:pic>
        <p:nvPicPr>
          <p:cNvPr id="90" name="object 9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5635" y="4046747"/>
            <a:ext cx="5961867" cy="1495748"/>
          </a:xfrm>
          <a:prstGeom prst="rect">
            <a:avLst/>
          </a:prstGeom>
        </p:spPr>
      </p:pic>
      <p:pic>
        <p:nvPicPr>
          <p:cNvPr id="89" name="object 9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49919" y="5433625"/>
            <a:ext cx="5961867" cy="1409340"/>
          </a:xfrm>
          <a:prstGeom prst="rect">
            <a:avLst/>
          </a:prstGeom>
        </p:spPr>
      </p:pic>
      <p:pic>
        <p:nvPicPr>
          <p:cNvPr id="79" name="object 9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95432"/>
            <a:ext cx="6096962" cy="1605232"/>
          </a:xfrm>
          <a:prstGeom prst="rect">
            <a:avLst/>
          </a:prstGeom>
        </p:spPr>
      </p:pic>
      <p:pic>
        <p:nvPicPr>
          <p:cNvPr id="78" name="object 9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7967" y="2493815"/>
            <a:ext cx="6958514" cy="1544586"/>
          </a:xfrm>
          <a:prstGeom prst="rect">
            <a:avLst/>
          </a:prstGeom>
        </p:spPr>
      </p:pic>
      <p:pic>
        <p:nvPicPr>
          <p:cNvPr id="73" name="object 9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7968" y="1014204"/>
            <a:ext cx="6958514" cy="1490289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769817" y="187376"/>
            <a:ext cx="2208073" cy="605111"/>
          </a:xfrm>
          <a:prstGeom prst="rect">
            <a:avLst/>
          </a:prstGeom>
        </p:spPr>
        <p:txBody>
          <a:bodyPr vert="horz" wrap="square" lIns="0" tIns="9725" rIns="0" bIns="0" rtlCol="0">
            <a:spAutoFit/>
          </a:bodyPr>
          <a:lstStyle/>
          <a:p>
            <a:pPr marL="10236" marR="4094">
              <a:spcBef>
                <a:spcPts val="77"/>
              </a:spcBef>
            </a:pPr>
            <a:r>
              <a:rPr sz="967" b="1" dirty="0">
                <a:solidFill>
                  <a:srgbClr val="FFFFFA"/>
                </a:solidFill>
                <a:latin typeface="Roboto Condensed"/>
                <a:cs typeface="Roboto Condensed"/>
              </a:rPr>
              <a:t>ЎЗБЕКИСТОН</a:t>
            </a:r>
            <a:r>
              <a:rPr sz="967" b="1" spc="-4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967" b="1" dirty="0">
                <a:solidFill>
                  <a:srgbClr val="FFFFFA"/>
                </a:solidFill>
                <a:latin typeface="Roboto Condensed"/>
                <a:cs typeface="Roboto Condensed"/>
              </a:rPr>
              <a:t>РЕСПУБЛИКАСИ</a:t>
            </a:r>
            <a:r>
              <a:rPr sz="967" b="1" spc="-4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967" b="1" spc="-8" dirty="0">
                <a:solidFill>
                  <a:srgbClr val="FFFFFA"/>
                </a:solidFill>
                <a:latin typeface="Roboto Condensed"/>
                <a:cs typeface="Roboto Condensed"/>
              </a:rPr>
              <a:t>ЭКОЛОГИЯ, </a:t>
            </a:r>
            <a:r>
              <a:rPr sz="967" b="1" dirty="0">
                <a:solidFill>
                  <a:srgbClr val="FFFFFA"/>
                </a:solidFill>
                <a:latin typeface="Roboto Condensed"/>
                <a:cs typeface="Roboto Condensed"/>
              </a:rPr>
              <a:t>АТРОФ</a:t>
            </a:r>
            <a:r>
              <a:rPr sz="967" b="1" spc="-4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967" b="1" dirty="0">
                <a:solidFill>
                  <a:srgbClr val="FFFFFA"/>
                </a:solidFill>
                <a:latin typeface="Roboto Condensed"/>
                <a:cs typeface="Roboto Condensed"/>
              </a:rPr>
              <a:t>-</a:t>
            </a:r>
            <a:r>
              <a:rPr sz="967" b="1" spc="-4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967" b="1" dirty="0">
                <a:solidFill>
                  <a:srgbClr val="FFFFFA"/>
                </a:solidFill>
                <a:latin typeface="Roboto Condensed"/>
                <a:cs typeface="Roboto Condensed"/>
              </a:rPr>
              <a:t>МУҲИТНИ</a:t>
            </a:r>
            <a:r>
              <a:rPr sz="967" b="1" spc="-4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967" b="1" dirty="0">
                <a:solidFill>
                  <a:srgbClr val="FFFFFA"/>
                </a:solidFill>
                <a:latin typeface="Roboto Condensed"/>
                <a:cs typeface="Roboto Condensed"/>
              </a:rPr>
              <a:t>МУҲОФАЗА</a:t>
            </a:r>
            <a:r>
              <a:rPr sz="967" b="1" spc="-4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967" b="1" spc="-8" dirty="0">
                <a:solidFill>
                  <a:srgbClr val="FFFFFA"/>
                </a:solidFill>
                <a:latin typeface="Roboto Condensed"/>
                <a:cs typeface="Roboto Condensed"/>
              </a:rPr>
              <a:t>ҚИЛИШ </a:t>
            </a:r>
            <a:r>
              <a:rPr sz="967" b="1" dirty="0">
                <a:solidFill>
                  <a:srgbClr val="FFFFFA"/>
                </a:solidFill>
                <a:latin typeface="Roboto Condensed"/>
                <a:cs typeface="Roboto Condensed"/>
              </a:rPr>
              <a:t>ВА</a:t>
            </a:r>
            <a:r>
              <a:rPr sz="967" b="1" spc="-12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967" b="1" dirty="0">
                <a:solidFill>
                  <a:srgbClr val="FFFFFA"/>
                </a:solidFill>
                <a:latin typeface="Roboto Condensed"/>
                <a:cs typeface="Roboto Condensed"/>
              </a:rPr>
              <a:t>ИҚЛИМ</a:t>
            </a:r>
            <a:r>
              <a:rPr sz="967" b="1" spc="-12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967" b="1" dirty="0">
                <a:solidFill>
                  <a:srgbClr val="FFFFFA"/>
                </a:solidFill>
                <a:latin typeface="Roboto Condensed"/>
                <a:cs typeface="Roboto Condensed"/>
              </a:rPr>
              <a:t>ЎЗГАРИШИ</a:t>
            </a:r>
            <a:r>
              <a:rPr sz="967" b="1" spc="-8" dirty="0">
                <a:solidFill>
                  <a:srgbClr val="FFFFFA"/>
                </a:solidFill>
                <a:latin typeface="Roboto Condensed"/>
                <a:cs typeface="Roboto Condensed"/>
              </a:rPr>
              <a:t> ВАЗИРЛИГИ</a:t>
            </a:r>
            <a:endParaRPr sz="967">
              <a:latin typeface="Roboto Condensed"/>
              <a:cs typeface="Roboto Condense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53429" y="181722"/>
            <a:ext cx="10531850" cy="923536"/>
          </a:xfrm>
          <a:prstGeom prst="rect">
            <a:avLst/>
          </a:prstGeom>
        </p:spPr>
        <p:txBody>
          <a:bodyPr vert="horz" wrap="square" lIns="0" tIns="10237" rIns="0" bIns="0" rtlCol="0">
            <a:spAutoFit/>
          </a:bodyPr>
          <a:lstStyle/>
          <a:p>
            <a:pPr marL="10236" marR="4094">
              <a:spcBef>
                <a:spcPts val="81"/>
              </a:spcBef>
            </a:pPr>
            <a:r>
              <a:rPr sz="1451" b="1" dirty="0">
                <a:solidFill>
                  <a:srgbClr val="FFFFFA"/>
                </a:solidFill>
                <a:latin typeface="Roboto Condensed"/>
                <a:cs typeface="Roboto Condensed"/>
              </a:rPr>
              <a:t>ҚАТТИҚ</a:t>
            </a:r>
            <a:r>
              <a:rPr sz="1451" b="1" spc="-8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1451" b="1" dirty="0">
                <a:solidFill>
                  <a:srgbClr val="FFFFFA"/>
                </a:solidFill>
                <a:latin typeface="Roboto Condensed"/>
                <a:cs typeface="Roboto Condensed"/>
              </a:rPr>
              <a:t>МАИШИЙ</a:t>
            </a:r>
            <a:r>
              <a:rPr sz="1451" b="1" spc="-8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1451" b="1" dirty="0">
                <a:solidFill>
                  <a:srgbClr val="FFFFFA"/>
                </a:solidFill>
                <a:latin typeface="Roboto Condensed"/>
                <a:cs typeface="Roboto Condensed"/>
              </a:rPr>
              <a:t>ЧИҚИНДИЛАРИ</a:t>
            </a:r>
            <a:r>
              <a:rPr sz="1451" b="1" spc="-4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1451" b="1" spc="-8" dirty="0">
                <a:solidFill>
                  <a:srgbClr val="FFFFFA"/>
                </a:solidFill>
                <a:latin typeface="Roboto Condensed"/>
                <a:cs typeface="Roboto Condensed"/>
              </a:rPr>
              <a:t>ПОЛИГОНЛАРИНИ </a:t>
            </a:r>
            <a:r>
              <a:rPr sz="1451" b="1" dirty="0">
                <a:solidFill>
                  <a:srgbClr val="FFFFFA"/>
                </a:solidFill>
                <a:latin typeface="Roboto Condensed"/>
                <a:cs typeface="Roboto Condensed"/>
              </a:rPr>
              <a:t>РЕКУЛЬТИВАЦИЯ</a:t>
            </a:r>
            <a:r>
              <a:rPr sz="1451" b="1" spc="-36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1451" b="1" dirty="0">
                <a:solidFill>
                  <a:srgbClr val="FFFFFA"/>
                </a:solidFill>
                <a:latin typeface="Roboto Condensed"/>
                <a:cs typeface="Roboto Condensed"/>
              </a:rPr>
              <a:t>ҚИЛИШ,</a:t>
            </a:r>
            <a:r>
              <a:rPr sz="1451" b="1" spc="-32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1451" b="1" dirty="0">
                <a:solidFill>
                  <a:srgbClr val="FFFFFA"/>
                </a:solidFill>
                <a:latin typeface="Roboto Condensed"/>
                <a:cs typeface="Roboto Condensed"/>
              </a:rPr>
              <a:t>ТАРТИБГА</a:t>
            </a:r>
            <a:r>
              <a:rPr sz="1451" b="1" spc="-32" dirty="0">
                <a:solidFill>
                  <a:srgbClr val="FFFFFA"/>
                </a:solidFill>
                <a:latin typeface="Roboto Condensed"/>
                <a:cs typeface="Roboto Condensed"/>
              </a:rPr>
              <a:t> </a:t>
            </a:r>
            <a:r>
              <a:rPr sz="1451" b="1" spc="-8" dirty="0">
                <a:solidFill>
                  <a:srgbClr val="FFFFFA"/>
                </a:solidFill>
                <a:latin typeface="Roboto Condensed"/>
                <a:cs typeface="Roboto Condensed"/>
              </a:rPr>
              <a:t>КЕЛТИРИШ</a:t>
            </a:r>
            <a:r>
              <a:rPr lang="uz-Cyrl-UZ" sz="1451" b="1" spc="-8" dirty="0">
                <a:solidFill>
                  <a:srgbClr val="FFFFFA"/>
                </a:solidFill>
                <a:latin typeface="Roboto Condensed"/>
                <a:cs typeface="Roboto Condensed"/>
              </a:rPr>
              <a:t>, ҚАЙТА </a:t>
            </a:r>
            <a:r>
              <a:rPr lang="uz-Cyrl-UZ" sz="1451" b="1" spc="-8" dirty="0" smtClean="0">
                <a:solidFill>
                  <a:srgbClr val="FFFFFA"/>
                </a:solidFill>
                <a:latin typeface="Roboto Condensed"/>
                <a:cs typeface="Roboto Condensed"/>
              </a:rPr>
              <a:t>ЮКЛАШ</a:t>
            </a:r>
            <a:r>
              <a:rPr lang="ru-RU" sz="22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Рекомендация </a:t>
            </a:r>
            <a:r>
              <a:rPr lang="ru-RU" sz="22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10.2. б)   ПОЛИГОНЫ ОТХОДОВ</a:t>
            </a:r>
          </a:p>
          <a:p>
            <a:pPr marL="10236" marR="4094">
              <a:spcBef>
                <a:spcPts val="81"/>
              </a:spcBef>
            </a:pPr>
            <a:r>
              <a:rPr lang="uz-Cyrl-UZ" sz="2200" b="1" spc="-8" dirty="0" smtClean="0">
                <a:solidFill>
                  <a:srgbClr val="FFFF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ТИШ</a:t>
            </a:r>
            <a:endParaRPr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21972" y="1115362"/>
            <a:ext cx="10436811" cy="1276981"/>
            <a:chOff x="223446" y="1315031"/>
            <a:chExt cx="12948170" cy="1584254"/>
          </a:xfrm>
        </p:grpSpPr>
        <p:sp>
          <p:nvSpPr>
            <p:cNvPr id="14" name="object 14"/>
            <p:cNvSpPr/>
            <p:nvPr/>
          </p:nvSpPr>
          <p:spPr>
            <a:xfrm>
              <a:off x="223446" y="1315031"/>
              <a:ext cx="4225835" cy="1560195"/>
            </a:xfrm>
            <a:custGeom>
              <a:avLst/>
              <a:gdLst/>
              <a:ahLst/>
              <a:cxnLst/>
              <a:rect l="l" t="t" r="r" b="b"/>
              <a:pathLst>
                <a:path w="6129020" h="1560195">
                  <a:moveTo>
                    <a:pt x="6038380" y="0"/>
                  </a:moveTo>
                  <a:lnTo>
                    <a:pt x="90297" y="0"/>
                  </a:lnTo>
                  <a:lnTo>
                    <a:pt x="55147" y="7097"/>
                  </a:lnTo>
                  <a:lnTo>
                    <a:pt x="26446" y="26452"/>
                  </a:lnTo>
                  <a:lnTo>
                    <a:pt x="7095" y="55158"/>
                  </a:lnTo>
                  <a:lnTo>
                    <a:pt x="0" y="90309"/>
                  </a:lnTo>
                  <a:lnTo>
                    <a:pt x="0" y="1469466"/>
                  </a:lnTo>
                  <a:lnTo>
                    <a:pt x="7095" y="1504617"/>
                  </a:lnTo>
                  <a:lnTo>
                    <a:pt x="26446" y="1533323"/>
                  </a:lnTo>
                  <a:lnTo>
                    <a:pt x="55147" y="1552678"/>
                  </a:lnTo>
                  <a:lnTo>
                    <a:pt x="90297" y="1559775"/>
                  </a:lnTo>
                  <a:lnTo>
                    <a:pt x="6038380" y="1559775"/>
                  </a:lnTo>
                  <a:lnTo>
                    <a:pt x="6073531" y="1552678"/>
                  </a:lnTo>
                  <a:lnTo>
                    <a:pt x="6102237" y="1533323"/>
                  </a:lnTo>
                  <a:lnTo>
                    <a:pt x="6121592" y="1504617"/>
                  </a:lnTo>
                  <a:lnTo>
                    <a:pt x="6128689" y="1469466"/>
                  </a:lnTo>
                  <a:lnTo>
                    <a:pt x="6128689" y="90309"/>
                  </a:lnTo>
                  <a:lnTo>
                    <a:pt x="6121592" y="55158"/>
                  </a:lnTo>
                  <a:lnTo>
                    <a:pt x="6102237" y="26452"/>
                  </a:lnTo>
                  <a:lnTo>
                    <a:pt x="6073531" y="7097"/>
                  </a:lnTo>
                  <a:lnTo>
                    <a:pt x="6038380" y="0"/>
                  </a:lnTo>
                  <a:close/>
                </a:path>
              </a:pathLst>
            </a:custGeom>
            <a:solidFill>
              <a:srgbClr val="E9F4FA"/>
            </a:solidFill>
          </p:spPr>
          <p:txBody>
            <a:bodyPr wrap="square" lIns="0" tIns="0" rIns="0" bIns="0" rtlCol="0"/>
            <a:lstStyle/>
            <a:p>
              <a:r>
                <a:rPr lang="ru-RU" sz="1451" dirty="0" smtClean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ru-RU" sz="1400" b="1" dirty="0" smtClean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Рекультивация полигонов ТБО</a:t>
              </a:r>
              <a:endParaRPr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8832" y="1566131"/>
              <a:ext cx="1152140" cy="115518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80936" y="1669706"/>
              <a:ext cx="770890" cy="770890"/>
            </a:xfrm>
            <a:custGeom>
              <a:avLst/>
              <a:gdLst/>
              <a:ahLst/>
              <a:cxnLst/>
              <a:rect l="l" t="t" r="r" b="b"/>
              <a:pathLst>
                <a:path w="770890" h="770889">
                  <a:moveTo>
                    <a:pt x="770597" y="385292"/>
                  </a:moveTo>
                  <a:lnTo>
                    <a:pt x="767588" y="336969"/>
                  </a:lnTo>
                  <a:lnTo>
                    <a:pt x="758825" y="290423"/>
                  </a:lnTo>
                  <a:lnTo>
                    <a:pt x="744651" y="246037"/>
                  </a:lnTo>
                  <a:lnTo>
                    <a:pt x="725449" y="204165"/>
                  </a:lnTo>
                  <a:lnTo>
                    <a:pt x="701560" y="165163"/>
                  </a:lnTo>
                  <a:lnTo>
                    <a:pt x="673354" y="129400"/>
                  </a:lnTo>
                  <a:lnTo>
                    <a:pt x="641184" y="97231"/>
                  </a:lnTo>
                  <a:lnTo>
                    <a:pt x="605421" y="69024"/>
                  </a:lnTo>
                  <a:lnTo>
                    <a:pt x="566420" y="45135"/>
                  </a:lnTo>
                  <a:lnTo>
                    <a:pt x="524548" y="25933"/>
                  </a:lnTo>
                  <a:lnTo>
                    <a:pt x="480161" y="11772"/>
                  </a:lnTo>
                  <a:lnTo>
                    <a:pt x="433616" y="2997"/>
                  </a:lnTo>
                  <a:lnTo>
                    <a:pt x="385495" y="0"/>
                  </a:lnTo>
                  <a:lnTo>
                    <a:pt x="385292" y="0"/>
                  </a:lnTo>
                  <a:lnTo>
                    <a:pt x="385076" y="0"/>
                  </a:lnTo>
                  <a:lnTo>
                    <a:pt x="336956" y="2997"/>
                  </a:lnTo>
                  <a:lnTo>
                    <a:pt x="290410" y="11760"/>
                  </a:lnTo>
                  <a:lnTo>
                    <a:pt x="246024" y="25920"/>
                  </a:lnTo>
                  <a:lnTo>
                    <a:pt x="204152" y="45135"/>
                  </a:lnTo>
                  <a:lnTo>
                    <a:pt x="165150" y="69024"/>
                  </a:lnTo>
                  <a:lnTo>
                    <a:pt x="129400" y="97231"/>
                  </a:lnTo>
                  <a:lnTo>
                    <a:pt x="97231" y="129387"/>
                  </a:lnTo>
                  <a:lnTo>
                    <a:pt x="69024" y="165150"/>
                  </a:lnTo>
                  <a:lnTo>
                    <a:pt x="45135" y="204152"/>
                  </a:lnTo>
                  <a:lnTo>
                    <a:pt x="25920" y="246024"/>
                  </a:lnTo>
                  <a:lnTo>
                    <a:pt x="11760" y="290423"/>
                  </a:lnTo>
                  <a:lnTo>
                    <a:pt x="2997" y="336956"/>
                  </a:lnTo>
                  <a:lnTo>
                    <a:pt x="0" y="385292"/>
                  </a:lnTo>
                  <a:lnTo>
                    <a:pt x="2997" y="433641"/>
                  </a:lnTo>
                  <a:lnTo>
                    <a:pt x="11760" y="480174"/>
                  </a:lnTo>
                  <a:lnTo>
                    <a:pt x="25920" y="524560"/>
                  </a:lnTo>
                  <a:lnTo>
                    <a:pt x="45135" y="566432"/>
                  </a:lnTo>
                  <a:lnTo>
                    <a:pt x="69024" y="605434"/>
                  </a:lnTo>
                  <a:lnTo>
                    <a:pt x="97231" y="641184"/>
                  </a:lnTo>
                  <a:lnTo>
                    <a:pt x="129400" y="673354"/>
                  </a:lnTo>
                  <a:lnTo>
                    <a:pt x="165150" y="701560"/>
                  </a:lnTo>
                  <a:lnTo>
                    <a:pt x="204152" y="725449"/>
                  </a:lnTo>
                  <a:lnTo>
                    <a:pt x="246024" y="744651"/>
                  </a:lnTo>
                  <a:lnTo>
                    <a:pt x="290410" y="758812"/>
                  </a:lnTo>
                  <a:lnTo>
                    <a:pt x="336956" y="767575"/>
                  </a:lnTo>
                  <a:lnTo>
                    <a:pt x="385292" y="770572"/>
                  </a:lnTo>
                  <a:lnTo>
                    <a:pt x="433616" y="767575"/>
                  </a:lnTo>
                  <a:lnTo>
                    <a:pt x="480161" y="758812"/>
                  </a:lnTo>
                  <a:lnTo>
                    <a:pt x="524548" y="744651"/>
                  </a:lnTo>
                  <a:lnTo>
                    <a:pt x="566420" y="725449"/>
                  </a:lnTo>
                  <a:lnTo>
                    <a:pt x="605421" y="701560"/>
                  </a:lnTo>
                  <a:lnTo>
                    <a:pt x="641184" y="673354"/>
                  </a:lnTo>
                  <a:lnTo>
                    <a:pt x="673354" y="641184"/>
                  </a:lnTo>
                  <a:lnTo>
                    <a:pt x="701560" y="605434"/>
                  </a:lnTo>
                  <a:lnTo>
                    <a:pt x="725449" y="566432"/>
                  </a:lnTo>
                  <a:lnTo>
                    <a:pt x="744651" y="524560"/>
                  </a:lnTo>
                  <a:lnTo>
                    <a:pt x="758825" y="480174"/>
                  </a:lnTo>
                  <a:lnTo>
                    <a:pt x="767588" y="433641"/>
                  </a:lnTo>
                  <a:lnTo>
                    <a:pt x="770597" y="38530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451"/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0317" y="1886762"/>
              <a:ext cx="348372" cy="15613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4594" y="2038831"/>
              <a:ext cx="463283" cy="31126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925998" y="2009826"/>
              <a:ext cx="1334267" cy="414212"/>
            </a:xfrm>
            <a:custGeom>
              <a:avLst/>
              <a:gdLst/>
              <a:ahLst/>
              <a:cxnLst/>
              <a:rect l="l" t="t" r="r" b="b"/>
              <a:pathLst>
                <a:path w="1256029" h="249555">
                  <a:moveTo>
                    <a:pt x="1202512" y="0"/>
                  </a:moveTo>
                  <a:lnTo>
                    <a:pt x="52971" y="0"/>
                  </a:lnTo>
                  <a:lnTo>
                    <a:pt x="32355" y="4162"/>
                  </a:lnTo>
                  <a:lnTo>
                    <a:pt x="15517" y="15513"/>
                  </a:lnTo>
                  <a:lnTo>
                    <a:pt x="4163" y="32350"/>
                  </a:lnTo>
                  <a:lnTo>
                    <a:pt x="0" y="52971"/>
                  </a:lnTo>
                  <a:lnTo>
                    <a:pt x="0" y="196126"/>
                  </a:lnTo>
                  <a:lnTo>
                    <a:pt x="4163" y="216747"/>
                  </a:lnTo>
                  <a:lnTo>
                    <a:pt x="15517" y="233584"/>
                  </a:lnTo>
                  <a:lnTo>
                    <a:pt x="32355" y="244935"/>
                  </a:lnTo>
                  <a:lnTo>
                    <a:pt x="52971" y="249097"/>
                  </a:lnTo>
                  <a:lnTo>
                    <a:pt x="1202512" y="249097"/>
                  </a:lnTo>
                  <a:lnTo>
                    <a:pt x="1223128" y="244935"/>
                  </a:lnTo>
                  <a:lnTo>
                    <a:pt x="1239966" y="233584"/>
                  </a:lnTo>
                  <a:lnTo>
                    <a:pt x="1251320" y="216747"/>
                  </a:lnTo>
                  <a:lnTo>
                    <a:pt x="1255483" y="196126"/>
                  </a:lnTo>
                  <a:lnTo>
                    <a:pt x="1255483" y="52971"/>
                  </a:lnTo>
                  <a:lnTo>
                    <a:pt x="1251320" y="32350"/>
                  </a:lnTo>
                  <a:lnTo>
                    <a:pt x="1239966" y="15513"/>
                  </a:lnTo>
                  <a:lnTo>
                    <a:pt x="1223128" y="4162"/>
                  </a:lnTo>
                  <a:lnTo>
                    <a:pt x="1202512" y="0"/>
                  </a:lnTo>
                  <a:close/>
                </a:path>
              </a:pathLst>
            </a:custGeom>
            <a:solidFill>
              <a:srgbClr val="C1000A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ru-RU" sz="2000" b="1" dirty="0" smtClean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20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6962586" y="1339090"/>
              <a:ext cx="6209030" cy="1560195"/>
            </a:xfrm>
            <a:custGeom>
              <a:avLst/>
              <a:gdLst/>
              <a:ahLst/>
              <a:cxnLst/>
              <a:rect l="l" t="t" r="r" b="b"/>
              <a:pathLst>
                <a:path w="6209030" h="1560195">
                  <a:moveTo>
                    <a:pt x="6117590" y="0"/>
                  </a:moveTo>
                  <a:lnTo>
                    <a:pt x="90893" y="0"/>
                  </a:lnTo>
                  <a:lnTo>
                    <a:pt x="55517" y="7144"/>
                  </a:lnTo>
                  <a:lnTo>
                    <a:pt x="26625" y="26625"/>
                  </a:lnTo>
                  <a:lnTo>
                    <a:pt x="7144" y="55517"/>
                  </a:lnTo>
                  <a:lnTo>
                    <a:pt x="0" y="90893"/>
                  </a:lnTo>
                  <a:lnTo>
                    <a:pt x="0" y="1468881"/>
                  </a:lnTo>
                  <a:lnTo>
                    <a:pt x="7144" y="1504263"/>
                  </a:lnTo>
                  <a:lnTo>
                    <a:pt x="26625" y="1533155"/>
                  </a:lnTo>
                  <a:lnTo>
                    <a:pt x="55517" y="1552633"/>
                  </a:lnTo>
                  <a:lnTo>
                    <a:pt x="90893" y="1559775"/>
                  </a:lnTo>
                  <a:lnTo>
                    <a:pt x="6117590" y="1559775"/>
                  </a:lnTo>
                  <a:lnTo>
                    <a:pt x="6152971" y="1552633"/>
                  </a:lnTo>
                  <a:lnTo>
                    <a:pt x="6181863" y="1533155"/>
                  </a:lnTo>
                  <a:lnTo>
                    <a:pt x="6201341" y="1504263"/>
                  </a:lnTo>
                  <a:lnTo>
                    <a:pt x="6208483" y="1468881"/>
                  </a:lnTo>
                  <a:lnTo>
                    <a:pt x="6208483" y="90893"/>
                  </a:lnTo>
                  <a:lnTo>
                    <a:pt x="6201341" y="55517"/>
                  </a:lnTo>
                  <a:lnTo>
                    <a:pt x="6181863" y="26625"/>
                  </a:lnTo>
                  <a:lnTo>
                    <a:pt x="6152971" y="7144"/>
                  </a:lnTo>
                  <a:lnTo>
                    <a:pt x="6117590" y="0"/>
                  </a:lnTo>
                  <a:close/>
                </a:path>
              </a:pathLst>
            </a:custGeom>
            <a:solidFill>
              <a:srgbClr val="E9F4FA"/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ru-RU" sz="1400" b="1" dirty="0" smtClean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Инженерная коммуникация полигонов</a:t>
              </a:r>
              <a:endParaRPr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30736" y="1581370"/>
              <a:ext cx="1152140" cy="115213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7234288" y="1684082"/>
              <a:ext cx="768985" cy="768985"/>
            </a:xfrm>
            <a:custGeom>
              <a:avLst/>
              <a:gdLst/>
              <a:ahLst/>
              <a:cxnLst/>
              <a:rect l="l" t="t" r="r" b="b"/>
              <a:pathLst>
                <a:path w="768984" h="768985">
                  <a:moveTo>
                    <a:pt x="768553" y="384086"/>
                  </a:moveTo>
                  <a:lnTo>
                    <a:pt x="765568" y="336080"/>
                  </a:lnTo>
                  <a:lnTo>
                    <a:pt x="756818" y="289661"/>
                  </a:lnTo>
                  <a:lnTo>
                    <a:pt x="742696" y="245389"/>
                  </a:lnTo>
                  <a:lnTo>
                    <a:pt x="723531" y="203631"/>
                  </a:lnTo>
                  <a:lnTo>
                    <a:pt x="699706" y="164731"/>
                  </a:lnTo>
                  <a:lnTo>
                    <a:pt x="671576" y="129057"/>
                  </a:lnTo>
                  <a:lnTo>
                    <a:pt x="639483" y="96977"/>
                  </a:lnTo>
                  <a:lnTo>
                    <a:pt x="603821" y="68846"/>
                  </a:lnTo>
                  <a:lnTo>
                    <a:pt x="564921" y="45021"/>
                  </a:lnTo>
                  <a:lnTo>
                    <a:pt x="523163" y="25869"/>
                  </a:lnTo>
                  <a:lnTo>
                    <a:pt x="478891" y="11734"/>
                  </a:lnTo>
                  <a:lnTo>
                    <a:pt x="432473" y="2997"/>
                  </a:lnTo>
                  <a:lnTo>
                    <a:pt x="384276" y="0"/>
                  </a:lnTo>
                  <a:lnTo>
                    <a:pt x="336067" y="2997"/>
                  </a:lnTo>
                  <a:lnTo>
                    <a:pt x="289648" y="11734"/>
                  </a:lnTo>
                  <a:lnTo>
                    <a:pt x="245376" y="25869"/>
                  </a:lnTo>
                  <a:lnTo>
                    <a:pt x="203619" y="45021"/>
                  </a:lnTo>
                  <a:lnTo>
                    <a:pt x="164719" y="68846"/>
                  </a:lnTo>
                  <a:lnTo>
                    <a:pt x="129057" y="96977"/>
                  </a:lnTo>
                  <a:lnTo>
                    <a:pt x="96977" y="129057"/>
                  </a:lnTo>
                  <a:lnTo>
                    <a:pt x="68834" y="164731"/>
                  </a:lnTo>
                  <a:lnTo>
                    <a:pt x="45021" y="203619"/>
                  </a:lnTo>
                  <a:lnTo>
                    <a:pt x="25857" y="245389"/>
                  </a:lnTo>
                  <a:lnTo>
                    <a:pt x="11734" y="289661"/>
                  </a:lnTo>
                  <a:lnTo>
                    <a:pt x="2984" y="336080"/>
                  </a:lnTo>
                  <a:lnTo>
                    <a:pt x="0" y="384086"/>
                  </a:lnTo>
                  <a:lnTo>
                    <a:pt x="0" y="384289"/>
                  </a:lnTo>
                  <a:lnTo>
                    <a:pt x="0" y="384505"/>
                  </a:lnTo>
                  <a:lnTo>
                    <a:pt x="2984" y="432498"/>
                  </a:lnTo>
                  <a:lnTo>
                    <a:pt x="11734" y="478917"/>
                  </a:lnTo>
                  <a:lnTo>
                    <a:pt x="25857" y="523189"/>
                  </a:lnTo>
                  <a:lnTo>
                    <a:pt x="45021" y="564946"/>
                  </a:lnTo>
                  <a:lnTo>
                    <a:pt x="68834" y="603834"/>
                  </a:lnTo>
                  <a:lnTo>
                    <a:pt x="96977" y="639508"/>
                  </a:lnTo>
                  <a:lnTo>
                    <a:pt x="129057" y="671576"/>
                  </a:lnTo>
                  <a:lnTo>
                    <a:pt x="164719" y="699706"/>
                  </a:lnTo>
                  <a:lnTo>
                    <a:pt x="203619" y="723531"/>
                  </a:lnTo>
                  <a:lnTo>
                    <a:pt x="245376" y="742683"/>
                  </a:lnTo>
                  <a:lnTo>
                    <a:pt x="289648" y="756818"/>
                  </a:lnTo>
                  <a:lnTo>
                    <a:pt x="336067" y="765556"/>
                  </a:lnTo>
                  <a:lnTo>
                    <a:pt x="384276" y="768540"/>
                  </a:lnTo>
                  <a:lnTo>
                    <a:pt x="432473" y="765556"/>
                  </a:lnTo>
                  <a:lnTo>
                    <a:pt x="478891" y="756818"/>
                  </a:lnTo>
                  <a:lnTo>
                    <a:pt x="523163" y="742683"/>
                  </a:lnTo>
                  <a:lnTo>
                    <a:pt x="564921" y="723531"/>
                  </a:lnTo>
                  <a:lnTo>
                    <a:pt x="603821" y="699706"/>
                  </a:lnTo>
                  <a:lnTo>
                    <a:pt x="639483" y="671576"/>
                  </a:lnTo>
                  <a:lnTo>
                    <a:pt x="671576" y="639508"/>
                  </a:lnTo>
                  <a:lnTo>
                    <a:pt x="699706" y="603834"/>
                  </a:lnTo>
                  <a:lnTo>
                    <a:pt x="723531" y="564946"/>
                  </a:lnTo>
                  <a:lnTo>
                    <a:pt x="742696" y="523189"/>
                  </a:lnTo>
                  <a:lnTo>
                    <a:pt x="756818" y="478917"/>
                  </a:lnTo>
                  <a:lnTo>
                    <a:pt x="765568" y="432498"/>
                  </a:lnTo>
                  <a:lnTo>
                    <a:pt x="768553" y="384505"/>
                  </a:lnTo>
                  <a:lnTo>
                    <a:pt x="768553" y="384289"/>
                  </a:lnTo>
                  <a:lnTo>
                    <a:pt x="768553" y="3840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451"/>
            </a:p>
          </p:txBody>
        </p:sp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75918" y="2072055"/>
              <a:ext cx="14795" cy="1479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88427" y="2210599"/>
              <a:ext cx="14782" cy="1479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531062" y="2153894"/>
              <a:ext cx="69024" cy="7198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396441" y="1873186"/>
              <a:ext cx="444245" cy="39115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504430" y="1919134"/>
              <a:ext cx="103542" cy="8042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41589" y="2159329"/>
              <a:ext cx="14782" cy="14782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38047" y="2194826"/>
              <a:ext cx="14782" cy="1479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21371" y="2202217"/>
              <a:ext cx="14782" cy="1479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754404" y="2072055"/>
              <a:ext cx="14795" cy="14795"/>
            </a:xfrm>
            <a:prstGeom prst="rect">
              <a:avLst/>
            </a:prstGeom>
          </p:spPr>
        </p:pic>
      </p:grpSp>
      <p:grpSp>
        <p:nvGrpSpPr>
          <p:cNvPr id="34" name="object 34"/>
          <p:cNvGrpSpPr/>
          <p:nvPr/>
        </p:nvGrpSpPr>
        <p:grpSpPr>
          <a:xfrm>
            <a:off x="234207" y="3984104"/>
            <a:ext cx="5458754" cy="1299537"/>
            <a:chOff x="277893" y="4680611"/>
            <a:chExt cx="6772267" cy="1612239"/>
          </a:xfrm>
        </p:grpSpPr>
        <p:sp>
          <p:nvSpPr>
            <p:cNvPr id="35" name="object 35"/>
            <p:cNvSpPr/>
            <p:nvPr/>
          </p:nvSpPr>
          <p:spPr>
            <a:xfrm>
              <a:off x="277893" y="4680611"/>
              <a:ext cx="6772267" cy="1612239"/>
            </a:xfrm>
            <a:custGeom>
              <a:avLst/>
              <a:gdLst/>
              <a:ahLst/>
              <a:cxnLst/>
              <a:rect l="l" t="t" r="r" b="b"/>
              <a:pathLst>
                <a:path w="5384800" h="1624964">
                  <a:moveTo>
                    <a:pt x="5298249" y="0"/>
                  </a:moveTo>
                  <a:lnTo>
                    <a:pt x="86385" y="0"/>
                  </a:lnTo>
                  <a:lnTo>
                    <a:pt x="52758" y="6787"/>
                  </a:lnTo>
                  <a:lnTo>
                    <a:pt x="25299" y="25299"/>
                  </a:lnTo>
                  <a:lnTo>
                    <a:pt x="6787" y="52758"/>
                  </a:lnTo>
                  <a:lnTo>
                    <a:pt x="0" y="86385"/>
                  </a:lnTo>
                  <a:lnTo>
                    <a:pt x="0" y="1538427"/>
                  </a:lnTo>
                  <a:lnTo>
                    <a:pt x="6787" y="1572056"/>
                  </a:lnTo>
                  <a:lnTo>
                    <a:pt x="25299" y="1599518"/>
                  </a:lnTo>
                  <a:lnTo>
                    <a:pt x="52758" y="1618035"/>
                  </a:lnTo>
                  <a:lnTo>
                    <a:pt x="86385" y="1624825"/>
                  </a:lnTo>
                  <a:lnTo>
                    <a:pt x="5298249" y="1624825"/>
                  </a:lnTo>
                  <a:lnTo>
                    <a:pt x="5331878" y="1618035"/>
                  </a:lnTo>
                  <a:lnTo>
                    <a:pt x="5359341" y="1599518"/>
                  </a:lnTo>
                  <a:lnTo>
                    <a:pt x="5377857" y="1572056"/>
                  </a:lnTo>
                  <a:lnTo>
                    <a:pt x="5384647" y="1538427"/>
                  </a:lnTo>
                  <a:lnTo>
                    <a:pt x="5384647" y="86385"/>
                  </a:lnTo>
                  <a:lnTo>
                    <a:pt x="5377857" y="52758"/>
                  </a:lnTo>
                  <a:lnTo>
                    <a:pt x="5359341" y="25299"/>
                  </a:lnTo>
                  <a:lnTo>
                    <a:pt x="5331878" y="6787"/>
                  </a:lnTo>
                  <a:lnTo>
                    <a:pt x="5298249" y="0"/>
                  </a:lnTo>
                  <a:close/>
                </a:path>
              </a:pathLst>
            </a:custGeom>
            <a:solidFill>
              <a:srgbClr val="E9F4FA"/>
            </a:solidFill>
          </p:spPr>
          <p:txBody>
            <a:bodyPr wrap="square" lIns="0" tIns="0" rIns="0" bIns="0" rtlCol="0"/>
            <a:lstStyle/>
            <a:p>
              <a:pPr algn="just"/>
              <a:r>
                <a:rPr lang="ru-RU" sz="1400" b="1" dirty="0" smtClean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           Строительство </a:t>
              </a:r>
              <a:endPara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just"/>
              <a:r>
                <a:rPr lang="ru-RU" sz="1400" b="1" dirty="0" smtClean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  </a:t>
              </a:r>
              <a:r>
                <a:rPr lang="ru-RU" sz="14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r>
                <a:rPr lang="ru-RU" sz="1400" b="1" dirty="0" smtClean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современных полигонов </a:t>
              </a:r>
              <a:endPara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just"/>
              <a:r>
                <a:rPr lang="ru-RU" sz="1400" b="1" dirty="0" smtClean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      на площади в </a:t>
              </a:r>
              <a:r>
                <a:rPr lang="ru-RU" sz="1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 га</a:t>
              </a:r>
              <a:endParaRPr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6" name="object 3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24552" y="4909064"/>
              <a:ext cx="1152140" cy="1155186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427139" y="5103900"/>
              <a:ext cx="768985" cy="768985"/>
            </a:xfrm>
            <a:custGeom>
              <a:avLst/>
              <a:gdLst/>
              <a:ahLst/>
              <a:cxnLst/>
              <a:rect l="l" t="t" r="r" b="b"/>
              <a:pathLst>
                <a:path w="768985" h="768985">
                  <a:moveTo>
                    <a:pt x="768553" y="384086"/>
                  </a:moveTo>
                  <a:lnTo>
                    <a:pt x="765568" y="336080"/>
                  </a:lnTo>
                  <a:lnTo>
                    <a:pt x="758202" y="297014"/>
                  </a:lnTo>
                  <a:lnTo>
                    <a:pt x="756818" y="289661"/>
                  </a:lnTo>
                  <a:lnTo>
                    <a:pt x="752297" y="275526"/>
                  </a:lnTo>
                  <a:lnTo>
                    <a:pt x="742696" y="245389"/>
                  </a:lnTo>
                  <a:lnTo>
                    <a:pt x="732320" y="222783"/>
                  </a:lnTo>
                  <a:lnTo>
                    <a:pt x="723531" y="203631"/>
                  </a:lnTo>
                  <a:lnTo>
                    <a:pt x="699706" y="164731"/>
                  </a:lnTo>
                  <a:lnTo>
                    <a:pt x="671576" y="129057"/>
                  </a:lnTo>
                  <a:lnTo>
                    <a:pt x="639495" y="96977"/>
                  </a:lnTo>
                  <a:lnTo>
                    <a:pt x="603821" y="68846"/>
                  </a:lnTo>
                  <a:lnTo>
                    <a:pt x="564934" y="45021"/>
                  </a:lnTo>
                  <a:lnTo>
                    <a:pt x="551789" y="39001"/>
                  </a:lnTo>
                  <a:lnTo>
                    <a:pt x="523163" y="25869"/>
                  </a:lnTo>
                  <a:lnTo>
                    <a:pt x="478891" y="11734"/>
                  </a:lnTo>
                  <a:lnTo>
                    <a:pt x="432473" y="2997"/>
                  </a:lnTo>
                  <a:lnTo>
                    <a:pt x="384276" y="0"/>
                  </a:lnTo>
                  <a:lnTo>
                    <a:pt x="336067" y="2997"/>
                  </a:lnTo>
                  <a:lnTo>
                    <a:pt x="289648" y="11734"/>
                  </a:lnTo>
                  <a:lnTo>
                    <a:pt x="245389" y="25857"/>
                  </a:lnTo>
                  <a:lnTo>
                    <a:pt x="203619" y="45021"/>
                  </a:lnTo>
                  <a:lnTo>
                    <a:pt x="164731" y="68846"/>
                  </a:lnTo>
                  <a:lnTo>
                    <a:pt x="129057" y="96977"/>
                  </a:lnTo>
                  <a:lnTo>
                    <a:pt x="96977" y="129057"/>
                  </a:lnTo>
                  <a:lnTo>
                    <a:pt x="68846" y="164719"/>
                  </a:lnTo>
                  <a:lnTo>
                    <a:pt x="45021" y="203619"/>
                  </a:lnTo>
                  <a:lnTo>
                    <a:pt x="25869" y="245376"/>
                  </a:lnTo>
                  <a:lnTo>
                    <a:pt x="11734" y="289648"/>
                  </a:lnTo>
                  <a:lnTo>
                    <a:pt x="2997" y="336080"/>
                  </a:lnTo>
                  <a:lnTo>
                    <a:pt x="12" y="384086"/>
                  </a:lnTo>
                  <a:lnTo>
                    <a:pt x="0" y="384289"/>
                  </a:lnTo>
                  <a:lnTo>
                    <a:pt x="2997" y="432498"/>
                  </a:lnTo>
                  <a:lnTo>
                    <a:pt x="11734" y="478904"/>
                  </a:lnTo>
                  <a:lnTo>
                    <a:pt x="25869" y="523176"/>
                  </a:lnTo>
                  <a:lnTo>
                    <a:pt x="45021" y="564934"/>
                  </a:lnTo>
                  <a:lnTo>
                    <a:pt x="68846" y="603834"/>
                  </a:lnTo>
                  <a:lnTo>
                    <a:pt x="96977" y="639495"/>
                  </a:lnTo>
                  <a:lnTo>
                    <a:pt x="129057" y="671576"/>
                  </a:lnTo>
                  <a:lnTo>
                    <a:pt x="164731" y="699706"/>
                  </a:lnTo>
                  <a:lnTo>
                    <a:pt x="203619" y="723531"/>
                  </a:lnTo>
                  <a:lnTo>
                    <a:pt x="245389" y="742683"/>
                  </a:lnTo>
                  <a:lnTo>
                    <a:pt x="289648" y="756818"/>
                  </a:lnTo>
                  <a:lnTo>
                    <a:pt x="336067" y="765556"/>
                  </a:lnTo>
                  <a:lnTo>
                    <a:pt x="384060" y="768527"/>
                  </a:lnTo>
                  <a:lnTo>
                    <a:pt x="384276" y="768540"/>
                  </a:lnTo>
                  <a:lnTo>
                    <a:pt x="384479" y="768527"/>
                  </a:lnTo>
                  <a:lnTo>
                    <a:pt x="384708" y="768515"/>
                  </a:lnTo>
                  <a:lnTo>
                    <a:pt x="432473" y="765556"/>
                  </a:lnTo>
                  <a:lnTo>
                    <a:pt x="478891" y="756818"/>
                  </a:lnTo>
                  <a:lnTo>
                    <a:pt x="523163" y="742683"/>
                  </a:lnTo>
                  <a:lnTo>
                    <a:pt x="564934" y="723531"/>
                  </a:lnTo>
                  <a:lnTo>
                    <a:pt x="603821" y="699706"/>
                  </a:lnTo>
                  <a:lnTo>
                    <a:pt x="639495" y="671576"/>
                  </a:lnTo>
                  <a:lnTo>
                    <a:pt x="671576" y="639495"/>
                  </a:lnTo>
                  <a:lnTo>
                    <a:pt x="699706" y="603834"/>
                  </a:lnTo>
                  <a:lnTo>
                    <a:pt x="723531" y="564934"/>
                  </a:lnTo>
                  <a:lnTo>
                    <a:pt x="742696" y="523176"/>
                  </a:lnTo>
                  <a:lnTo>
                    <a:pt x="756818" y="478917"/>
                  </a:lnTo>
                  <a:lnTo>
                    <a:pt x="765568" y="432498"/>
                  </a:lnTo>
                  <a:lnTo>
                    <a:pt x="768553" y="384505"/>
                  </a:lnTo>
                  <a:lnTo>
                    <a:pt x="768553" y="384289"/>
                  </a:lnTo>
                  <a:lnTo>
                    <a:pt x="768553" y="3840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451"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511452" y="4018037"/>
            <a:ext cx="11473889" cy="1311843"/>
            <a:chOff x="593623" y="3188407"/>
            <a:chExt cx="14234794" cy="1627505"/>
          </a:xfrm>
        </p:grpSpPr>
        <p:pic>
          <p:nvPicPr>
            <p:cNvPr id="42" name="object 4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93623" y="3790886"/>
              <a:ext cx="435597" cy="435597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7140009" y="3188407"/>
              <a:ext cx="7688580" cy="1627505"/>
            </a:xfrm>
            <a:custGeom>
              <a:avLst/>
              <a:gdLst/>
              <a:ahLst/>
              <a:cxnLst/>
              <a:rect l="l" t="t" r="r" b="b"/>
              <a:pathLst>
                <a:path w="7688580" h="1627504">
                  <a:moveTo>
                    <a:pt x="7602385" y="0"/>
                  </a:moveTo>
                  <a:lnTo>
                    <a:pt x="85636" y="0"/>
                  </a:lnTo>
                  <a:lnTo>
                    <a:pt x="52302" y="6730"/>
                  </a:lnTo>
                  <a:lnTo>
                    <a:pt x="25082" y="25084"/>
                  </a:lnTo>
                  <a:lnTo>
                    <a:pt x="6729" y="52308"/>
                  </a:lnTo>
                  <a:lnTo>
                    <a:pt x="0" y="85648"/>
                  </a:lnTo>
                  <a:lnTo>
                    <a:pt x="0" y="1541602"/>
                  </a:lnTo>
                  <a:lnTo>
                    <a:pt x="6729" y="1574942"/>
                  </a:lnTo>
                  <a:lnTo>
                    <a:pt x="25082" y="1602166"/>
                  </a:lnTo>
                  <a:lnTo>
                    <a:pt x="52302" y="1620520"/>
                  </a:lnTo>
                  <a:lnTo>
                    <a:pt x="85636" y="1627251"/>
                  </a:lnTo>
                  <a:lnTo>
                    <a:pt x="7602385" y="1627251"/>
                  </a:lnTo>
                  <a:lnTo>
                    <a:pt x="7635720" y="1620520"/>
                  </a:lnTo>
                  <a:lnTo>
                    <a:pt x="7662945" y="1602166"/>
                  </a:lnTo>
                  <a:lnTo>
                    <a:pt x="7681302" y="1574942"/>
                  </a:lnTo>
                  <a:lnTo>
                    <a:pt x="7688033" y="1541602"/>
                  </a:lnTo>
                  <a:lnTo>
                    <a:pt x="7688033" y="85648"/>
                  </a:lnTo>
                  <a:lnTo>
                    <a:pt x="7681302" y="52308"/>
                  </a:lnTo>
                  <a:lnTo>
                    <a:pt x="7662945" y="25084"/>
                  </a:lnTo>
                  <a:lnTo>
                    <a:pt x="7635720" y="6730"/>
                  </a:lnTo>
                  <a:lnTo>
                    <a:pt x="7602385" y="0"/>
                  </a:lnTo>
                  <a:close/>
                </a:path>
              </a:pathLst>
            </a:custGeom>
            <a:solidFill>
              <a:srgbClr val="E9F4FA"/>
            </a:solidFill>
          </p:spPr>
          <p:txBody>
            <a:bodyPr wrap="square" lIns="0" tIns="0" rIns="0" bIns="0" rtlCol="0"/>
            <a:lstStyle/>
            <a:p>
              <a:endParaRPr sz="1451"/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7109329" y="4356262"/>
            <a:ext cx="4435083" cy="416893"/>
          </a:xfrm>
          <a:prstGeom prst="rect">
            <a:avLst/>
          </a:prstGeom>
        </p:spPr>
        <p:txBody>
          <a:bodyPr vert="horz" wrap="square" lIns="0" tIns="14843" rIns="0" bIns="0" rtlCol="0">
            <a:spAutoFit/>
          </a:bodyPr>
          <a:lstStyle/>
          <a:p>
            <a:pPr marL="10236" marR="4094">
              <a:lnSpc>
                <a:spcPct val="97700"/>
              </a:lnSpc>
              <a:spcBef>
                <a:spcPts val="117"/>
              </a:spcBef>
            </a:pPr>
            <a:r>
              <a:rPr lang="uz-Cyrl-UZ" sz="129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Строительстов перегрузочных станций </a:t>
            </a:r>
          </a:p>
          <a:p>
            <a:pPr marL="10236" marR="4094">
              <a:lnSpc>
                <a:spcPct val="97700"/>
              </a:lnSpc>
              <a:spcBef>
                <a:spcPts val="117"/>
              </a:spcBef>
            </a:pPr>
            <a:r>
              <a:rPr lang="uz-Cyrl-UZ" sz="129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uz-Cyrl-UZ" sz="1290" b="1" dirty="0" smtClean="0">
                <a:solidFill>
                  <a:srgbClr val="FF0000"/>
                </a:solidFill>
                <a:latin typeface="Roboto Condensed"/>
                <a:cs typeface="Roboto Condensed"/>
              </a:rPr>
              <a:t>1</a:t>
            </a:r>
            <a:r>
              <a:rPr lang="en-US" sz="1290" b="1" dirty="0">
                <a:solidFill>
                  <a:srgbClr val="FF0000"/>
                </a:solidFill>
                <a:latin typeface="Roboto Condensed"/>
                <a:cs typeface="Roboto Condensed"/>
              </a:rPr>
              <a:t>2</a:t>
            </a:r>
            <a:r>
              <a:rPr lang="uz-Cyrl-UZ" sz="1290" b="1" dirty="0">
                <a:solidFill>
                  <a:srgbClr val="FF0000"/>
                </a:solidFill>
                <a:latin typeface="Roboto Condensed"/>
                <a:cs typeface="Roboto Condensed"/>
              </a:rPr>
              <a:t> </a:t>
            </a:r>
            <a:r>
              <a:rPr lang="uz-Cyrl-UZ" sz="1290" b="1" dirty="0" smtClean="0">
                <a:solidFill>
                  <a:schemeClr val="accent5"/>
                </a:solidFill>
                <a:latin typeface="Roboto Condensed"/>
                <a:cs typeface="Roboto Condensed"/>
              </a:rPr>
              <a:t>районах Ташкентской области</a:t>
            </a:r>
            <a:endParaRPr sz="1290" dirty="0">
              <a:solidFill>
                <a:schemeClr val="accent5"/>
              </a:solidFill>
              <a:latin typeface="Roboto Condensed"/>
              <a:cs typeface="Roboto Condensed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3849370" y="3987249"/>
            <a:ext cx="2968867" cy="1432711"/>
            <a:chOff x="4625280" y="3188408"/>
            <a:chExt cx="3978885" cy="1757949"/>
          </a:xfrm>
        </p:grpSpPr>
        <p:sp>
          <p:nvSpPr>
            <p:cNvPr id="64" name="object 64"/>
            <p:cNvSpPr/>
            <p:nvPr/>
          </p:nvSpPr>
          <p:spPr>
            <a:xfrm>
              <a:off x="7138585" y="3188408"/>
              <a:ext cx="1465580" cy="1581785"/>
            </a:xfrm>
            <a:custGeom>
              <a:avLst/>
              <a:gdLst/>
              <a:ahLst/>
              <a:cxnLst/>
              <a:rect l="l" t="t" r="r" b="b"/>
              <a:pathLst>
                <a:path w="1465579" h="1581785">
                  <a:moveTo>
                    <a:pt x="1303299" y="0"/>
                  </a:moveTo>
                  <a:lnTo>
                    <a:pt x="92748" y="0"/>
                  </a:lnTo>
                  <a:lnTo>
                    <a:pt x="56648" y="7820"/>
                  </a:lnTo>
                  <a:lnTo>
                    <a:pt x="27166" y="29146"/>
                  </a:lnTo>
                  <a:lnTo>
                    <a:pt x="7289" y="60779"/>
                  </a:lnTo>
                  <a:lnTo>
                    <a:pt x="0" y="99517"/>
                  </a:lnTo>
                  <a:lnTo>
                    <a:pt x="0" y="1491386"/>
                  </a:lnTo>
                  <a:lnTo>
                    <a:pt x="8352" y="1526301"/>
                  </a:lnTo>
                  <a:lnTo>
                    <a:pt x="31094" y="1554895"/>
                  </a:lnTo>
                  <a:lnTo>
                    <a:pt x="64749" y="1574218"/>
                  </a:lnTo>
                  <a:lnTo>
                    <a:pt x="105841" y="1581315"/>
                  </a:lnTo>
                  <a:lnTo>
                    <a:pt x="1303299" y="1581315"/>
                  </a:lnTo>
                  <a:lnTo>
                    <a:pt x="1465097" y="790663"/>
                  </a:lnTo>
                  <a:lnTo>
                    <a:pt x="1303299" y="0"/>
                  </a:lnTo>
                  <a:close/>
                </a:path>
              </a:pathLst>
            </a:custGeom>
            <a:solidFill>
              <a:srgbClr val="499CD3"/>
            </a:solidFill>
          </p:spPr>
          <p:txBody>
            <a:bodyPr wrap="square" lIns="0" tIns="0" rIns="0" bIns="0" rtlCol="0"/>
            <a:lstStyle/>
            <a:p>
              <a:endParaRPr sz="1451"/>
            </a:p>
          </p:txBody>
        </p:sp>
        <p:sp>
          <p:nvSpPr>
            <p:cNvPr id="65" name="object 65"/>
            <p:cNvSpPr/>
            <p:nvPr/>
          </p:nvSpPr>
          <p:spPr>
            <a:xfrm>
              <a:off x="7570940" y="3725138"/>
              <a:ext cx="467995" cy="355600"/>
            </a:xfrm>
            <a:custGeom>
              <a:avLst/>
              <a:gdLst/>
              <a:ahLst/>
              <a:cxnLst/>
              <a:rect l="l" t="t" r="r" b="b"/>
              <a:pathLst>
                <a:path w="467995" h="355600">
                  <a:moveTo>
                    <a:pt x="112280" y="0"/>
                  </a:moveTo>
                  <a:lnTo>
                    <a:pt x="93573" y="0"/>
                  </a:lnTo>
                  <a:lnTo>
                    <a:pt x="93573" y="18707"/>
                  </a:lnTo>
                  <a:lnTo>
                    <a:pt x="112280" y="18719"/>
                  </a:lnTo>
                  <a:lnTo>
                    <a:pt x="112280" y="0"/>
                  </a:lnTo>
                  <a:close/>
                </a:path>
                <a:path w="467995" h="355600">
                  <a:moveTo>
                    <a:pt x="261975" y="93116"/>
                  </a:moveTo>
                  <a:lnTo>
                    <a:pt x="12" y="93116"/>
                  </a:lnTo>
                  <a:lnTo>
                    <a:pt x="0" y="112166"/>
                  </a:lnTo>
                  <a:lnTo>
                    <a:pt x="0" y="168046"/>
                  </a:lnTo>
                  <a:lnTo>
                    <a:pt x="0" y="187096"/>
                  </a:lnTo>
                  <a:lnTo>
                    <a:pt x="261975" y="187096"/>
                  </a:lnTo>
                  <a:lnTo>
                    <a:pt x="261975" y="168402"/>
                  </a:lnTo>
                  <a:lnTo>
                    <a:pt x="261975" y="168046"/>
                  </a:lnTo>
                  <a:lnTo>
                    <a:pt x="261975" y="112268"/>
                  </a:lnTo>
                  <a:lnTo>
                    <a:pt x="243268" y="112268"/>
                  </a:lnTo>
                  <a:lnTo>
                    <a:pt x="243268" y="168046"/>
                  </a:lnTo>
                  <a:lnTo>
                    <a:pt x="18719" y="168046"/>
                  </a:lnTo>
                  <a:lnTo>
                    <a:pt x="18719" y="112166"/>
                  </a:lnTo>
                  <a:lnTo>
                    <a:pt x="261975" y="112166"/>
                  </a:lnTo>
                  <a:lnTo>
                    <a:pt x="261975" y="93116"/>
                  </a:lnTo>
                  <a:close/>
                </a:path>
                <a:path w="467995" h="355600">
                  <a:moveTo>
                    <a:pt x="336829" y="37426"/>
                  </a:moveTo>
                  <a:lnTo>
                    <a:pt x="93573" y="37426"/>
                  </a:lnTo>
                  <a:lnTo>
                    <a:pt x="93573" y="56134"/>
                  </a:lnTo>
                  <a:lnTo>
                    <a:pt x="336829" y="56146"/>
                  </a:lnTo>
                  <a:lnTo>
                    <a:pt x="336829" y="37426"/>
                  </a:lnTo>
                  <a:close/>
                </a:path>
                <a:path w="467995" h="355600">
                  <a:moveTo>
                    <a:pt x="336829" y="0"/>
                  </a:moveTo>
                  <a:lnTo>
                    <a:pt x="130987" y="0"/>
                  </a:lnTo>
                  <a:lnTo>
                    <a:pt x="130987" y="18707"/>
                  </a:lnTo>
                  <a:lnTo>
                    <a:pt x="336829" y="18719"/>
                  </a:lnTo>
                  <a:lnTo>
                    <a:pt x="336829" y="0"/>
                  </a:lnTo>
                  <a:close/>
                </a:path>
                <a:path w="467995" h="355600">
                  <a:moveTo>
                    <a:pt x="467817" y="299389"/>
                  </a:moveTo>
                  <a:lnTo>
                    <a:pt x="458990" y="300570"/>
                  </a:lnTo>
                  <a:lnTo>
                    <a:pt x="452107" y="303530"/>
                  </a:lnTo>
                  <a:lnTo>
                    <a:pt x="446735" y="307454"/>
                  </a:lnTo>
                  <a:lnTo>
                    <a:pt x="442480" y="311492"/>
                  </a:lnTo>
                  <a:lnTo>
                    <a:pt x="441185" y="312788"/>
                  </a:lnTo>
                  <a:lnTo>
                    <a:pt x="435648" y="318109"/>
                  </a:lnTo>
                  <a:lnTo>
                    <a:pt x="425145" y="318109"/>
                  </a:lnTo>
                  <a:lnTo>
                    <a:pt x="419900" y="313067"/>
                  </a:lnTo>
                  <a:lnTo>
                    <a:pt x="418350" y="311492"/>
                  </a:lnTo>
                  <a:lnTo>
                    <a:pt x="414096" y="307454"/>
                  </a:lnTo>
                  <a:lnTo>
                    <a:pt x="408736" y="303530"/>
                  </a:lnTo>
                  <a:lnTo>
                    <a:pt x="401853" y="300570"/>
                  </a:lnTo>
                  <a:lnTo>
                    <a:pt x="400799" y="300443"/>
                  </a:lnTo>
                  <a:lnTo>
                    <a:pt x="393026" y="299402"/>
                  </a:lnTo>
                  <a:lnTo>
                    <a:pt x="383108" y="301713"/>
                  </a:lnTo>
                  <a:lnTo>
                    <a:pt x="375691" y="307555"/>
                  </a:lnTo>
                  <a:lnTo>
                    <a:pt x="370166" y="315302"/>
                  </a:lnTo>
                  <a:lnTo>
                    <a:pt x="365937" y="323278"/>
                  </a:lnTo>
                  <a:lnTo>
                    <a:pt x="364744" y="325666"/>
                  </a:lnTo>
                  <a:lnTo>
                    <a:pt x="359041" y="336550"/>
                  </a:lnTo>
                  <a:lnTo>
                    <a:pt x="358902" y="336816"/>
                  </a:lnTo>
                  <a:lnTo>
                    <a:pt x="352259" y="336816"/>
                  </a:lnTo>
                  <a:lnTo>
                    <a:pt x="349186" y="331216"/>
                  </a:lnTo>
                  <a:lnTo>
                    <a:pt x="345211" y="323291"/>
                  </a:lnTo>
                  <a:lnTo>
                    <a:pt x="340969" y="315302"/>
                  </a:lnTo>
                  <a:lnTo>
                    <a:pt x="335445" y="307555"/>
                  </a:lnTo>
                  <a:lnTo>
                    <a:pt x="328028" y="301713"/>
                  </a:lnTo>
                  <a:lnTo>
                    <a:pt x="318122" y="299402"/>
                  </a:lnTo>
                  <a:lnTo>
                    <a:pt x="318122" y="318109"/>
                  </a:lnTo>
                  <a:lnTo>
                    <a:pt x="321424" y="318109"/>
                  </a:lnTo>
                  <a:lnTo>
                    <a:pt x="322897" y="320789"/>
                  </a:lnTo>
                  <a:lnTo>
                    <a:pt x="324510" y="323735"/>
                  </a:lnTo>
                  <a:lnTo>
                    <a:pt x="324891" y="324497"/>
                  </a:lnTo>
                  <a:lnTo>
                    <a:pt x="328472" y="331660"/>
                  </a:lnTo>
                  <a:lnTo>
                    <a:pt x="355574" y="355536"/>
                  </a:lnTo>
                  <a:lnTo>
                    <a:pt x="365480" y="353225"/>
                  </a:lnTo>
                  <a:lnTo>
                    <a:pt x="369620" y="349948"/>
                  </a:lnTo>
                  <a:lnTo>
                    <a:pt x="372910" y="347370"/>
                  </a:lnTo>
                  <a:lnTo>
                    <a:pt x="378434" y="339636"/>
                  </a:lnTo>
                  <a:lnTo>
                    <a:pt x="379933" y="336816"/>
                  </a:lnTo>
                  <a:lnTo>
                    <a:pt x="382676" y="331647"/>
                  </a:lnTo>
                  <a:lnTo>
                    <a:pt x="383857" y="329260"/>
                  </a:lnTo>
                  <a:lnTo>
                    <a:pt x="389699" y="318109"/>
                  </a:lnTo>
                  <a:lnTo>
                    <a:pt x="398284" y="318109"/>
                  </a:lnTo>
                  <a:lnTo>
                    <a:pt x="403987" y="323621"/>
                  </a:lnTo>
                  <a:lnTo>
                    <a:pt x="405104" y="324726"/>
                  </a:lnTo>
                  <a:lnTo>
                    <a:pt x="409346" y="328777"/>
                  </a:lnTo>
                  <a:lnTo>
                    <a:pt x="410781" y="329831"/>
                  </a:lnTo>
                  <a:lnTo>
                    <a:pt x="414693" y="332689"/>
                  </a:lnTo>
                  <a:lnTo>
                    <a:pt x="421563" y="335648"/>
                  </a:lnTo>
                  <a:lnTo>
                    <a:pt x="430390" y="336829"/>
                  </a:lnTo>
                  <a:lnTo>
                    <a:pt x="439204" y="335648"/>
                  </a:lnTo>
                  <a:lnTo>
                    <a:pt x="446100" y="332689"/>
                  </a:lnTo>
                  <a:lnTo>
                    <a:pt x="450011" y="329844"/>
                  </a:lnTo>
                  <a:lnTo>
                    <a:pt x="451459" y="328777"/>
                  </a:lnTo>
                  <a:lnTo>
                    <a:pt x="455726" y="324713"/>
                  </a:lnTo>
                  <a:lnTo>
                    <a:pt x="456755" y="323697"/>
                  </a:lnTo>
                  <a:lnTo>
                    <a:pt x="462559" y="318109"/>
                  </a:lnTo>
                  <a:lnTo>
                    <a:pt x="467817" y="318109"/>
                  </a:lnTo>
                  <a:lnTo>
                    <a:pt x="467817" y="2994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451"/>
            </a:p>
          </p:txBody>
        </p:sp>
        <p:pic>
          <p:nvPicPr>
            <p:cNvPr id="66" name="object 6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570939" y="3930967"/>
              <a:ext cx="224548" cy="243265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7533513" y="3687711"/>
              <a:ext cx="580390" cy="582930"/>
            </a:xfrm>
            <a:custGeom>
              <a:avLst/>
              <a:gdLst/>
              <a:ahLst/>
              <a:cxnLst/>
              <a:rect l="l" t="t" r="r" b="b"/>
              <a:pathLst>
                <a:path w="580390" h="582929">
                  <a:moveTo>
                    <a:pt x="580085" y="327469"/>
                  </a:moveTo>
                  <a:lnTo>
                    <a:pt x="573366" y="283311"/>
                  </a:lnTo>
                  <a:lnTo>
                    <a:pt x="561263" y="258191"/>
                  </a:lnTo>
                  <a:lnTo>
                    <a:pt x="561263" y="328028"/>
                  </a:lnTo>
                  <a:lnTo>
                    <a:pt x="551065" y="378409"/>
                  </a:lnTo>
                  <a:lnTo>
                    <a:pt x="522973" y="420052"/>
                  </a:lnTo>
                  <a:lnTo>
                    <a:pt x="519785" y="422211"/>
                  </a:lnTo>
                  <a:lnTo>
                    <a:pt x="519785" y="525462"/>
                  </a:lnTo>
                  <a:lnTo>
                    <a:pt x="493077" y="512089"/>
                  </a:lnTo>
                  <a:lnTo>
                    <a:pt x="472122" y="540029"/>
                  </a:lnTo>
                  <a:lnTo>
                    <a:pt x="456323" y="476834"/>
                  </a:lnTo>
                  <a:lnTo>
                    <a:pt x="456095" y="475957"/>
                  </a:lnTo>
                  <a:lnTo>
                    <a:pt x="468947" y="472224"/>
                  </a:lnTo>
                  <a:lnTo>
                    <a:pt x="481609" y="468414"/>
                  </a:lnTo>
                  <a:lnTo>
                    <a:pt x="493763" y="463334"/>
                  </a:lnTo>
                  <a:lnTo>
                    <a:pt x="502297" y="459524"/>
                  </a:lnTo>
                  <a:lnTo>
                    <a:pt x="505358" y="456984"/>
                  </a:lnTo>
                  <a:lnTo>
                    <a:pt x="519785" y="525462"/>
                  </a:lnTo>
                  <a:lnTo>
                    <a:pt x="519785" y="422211"/>
                  </a:lnTo>
                  <a:lnTo>
                    <a:pt x="481330" y="448144"/>
                  </a:lnTo>
                  <a:lnTo>
                    <a:pt x="430390" y="458457"/>
                  </a:lnTo>
                  <a:lnTo>
                    <a:pt x="422427" y="456844"/>
                  </a:lnTo>
                  <a:lnTo>
                    <a:pt x="404660" y="453250"/>
                  </a:lnTo>
                  <a:lnTo>
                    <a:pt x="404660" y="475957"/>
                  </a:lnTo>
                  <a:lnTo>
                    <a:pt x="388645" y="540029"/>
                  </a:lnTo>
                  <a:lnTo>
                    <a:pt x="385470" y="535800"/>
                  </a:lnTo>
                  <a:lnTo>
                    <a:pt x="377812" y="525589"/>
                  </a:lnTo>
                  <a:lnTo>
                    <a:pt x="367690" y="512089"/>
                  </a:lnTo>
                  <a:lnTo>
                    <a:pt x="340969" y="525449"/>
                  </a:lnTo>
                  <a:lnTo>
                    <a:pt x="345059" y="505244"/>
                  </a:lnTo>
                  <a:lnTo>
                    <a:pt x="355422" y="456984"/>
                  </a:lnTo>
                  <a:lnTo>
                    <a:pt x="367004" y="463334"/>
                  </a:lnTo>
                  <a:lnTo>
                    <a:pt x="379171" y="468414"/>
                  </a:lnTo>
                  <a:lnTo>
                    <a:pt x="391833" y="472224"/>
                  </a:lnTo>
                  <a:lnTo>
                    <a:pt x="404660" y="475957"/>
                  </a:lnTo>
                  <a:lnTo>
                    <a:pt x="404660" y="453250"/>
                  </a:lnTo>
                  <a:lnTo>
                    <a:pt x="379450" y="448144"/>
                  </a:lnTo>
                  <a:lnTo>
                    <a:pt x="337807" y="420052"/>
                  </a:lnTo>
                  <a:lnTo>
                    <a:pt x="309714" y="378409"/>
                  </a:lnTo>
                  <a:lnTo>
                    <a:pt x="299516" y="328066"/>
                  </a:lnTo>
                  <a:lnTo>
                    <a:pt x="306336" y="286804"/>
                  </a:lnTo>
                  <a:lnTo>
                    <a:pt x="325615" y="249974"/>
                  </a:lnTo>
                  <a:lnTo>
                    <a:pt x="355206" y="220764"/>
                  </a:lnTo>
                  <a:lnTo>
                    <a:pt x="392963" y="202984"/>
                  </a:lnTo>
                  <a:lnTo>
                    <a:pt x="392963" y="221767"/>
                  </a:lnTo>
                  <a:lnTo>
                    <a:pt x="362534" y="238239"/>
                  </a:lnTo>
                  <a:lnTo>
                    <a:pt x="338886" y="262699"/>
                  </a:lnTo>
                  <a:lnTo>
                    <a:pt x="323557" y="293116"/>
                  </a:lnTo>
                  <a:lnTo>
                    <a:pt x="318109" y="327469"/>
                  </a:lnTo>
                  <a:lnTo>
                    <a:pt x="318223" y="328053"/>
                  </a:lnTo>
                  <a:lnTo>
                    <a:pt x="318122" y="328714"/>
                  </a:lnTo>
                  <a:lnTo>
                    <a:pt x="326948" y="371894"/>
                  </a:lnTo>
                  <a:lnTo>
                    <a:pt x="351040" y="407454"/>
                  </a:lnTo>
                  <a:lnTo>
                    <a:pt x="386727" y="431584"/>
                  </a:lnTo>
                  <a:lnTo>
                    <a:pt x="430403" y="440474"/>
                  </a:lnTo>
                  <a:lnTo>
                    <a:pt x="474052" y="431584"/>
                  </a:lnTo>
                  <a:lnTo>
                    <a:pt x="488696" y="421424"/>
                  </a:lnTo>
                  <a:lnTo>
                    <a:pt x="509739" y="407454"/>
                  </a:lnTo>
                  <a:lnTo>
                    <a:pt x="533819" y="371894"/>
                  </a:lnTo>
                  <a:lnTo>
                    <a:pt x="542645" y="328714"/>
                  </a:lnTo>
                  <a:lnTo>
                    <a:pt x="542544" y="327990"/>
                  </a:lnTo>
                  <a:lnTo>
                    <a:pt x="542658" y="327469"/>
                  </a:lnTo>
                  <a:lnTo>
                    <a:pt x="538772" y="298094"/>
                  </a:lnTo>
                  <a:lnTo>
                    <a:pt x="527621" y="271322"/>
                  </a:lnTo>
                  <a:lnTo>
                    <a:pt x="523849" y="266420"/>
                  </a:lnTo>
                  <a:lnTo>
                    <a:pt x="523849" y="327875"/>
                  </a:lnTo>
                  <a:lnTo>
                    <a:pt x="516572" y="363855"/>
                  </a:lnTo>
                  <a:lnTo>
                    <a:pt x="496506" y="393598"/>
                  </a:lnTo>
                  <a:lnTo>
                    <a:pt x="466775" y="413664"/>
                  </a:lnTo>
                  <a:lnTo>
                    <a:pt x="430390" y="421030"/>
                  </a:lnTo>
                  <a:lnTo>
                    <a:pt x="394004" y="413664"/>
                  </a:lnTo>
                  <a:lnTo>
                    <a:pt x="364248" y="393598"/>
                  </a:lnTo>
                  <a:lnTo>
                    <a:pt x="344182" y="363855"/>
                  </a:lnTo>
                  <a:lnTo>
                    <a:pt x="336918" y="328028"/>
                  </a:lnTo>
                  <a:lnTo>
                    <a:pt x="340868" y="300774"/>
                  </a:lnTo>
                  <a:lnTo>
                    <a:pt x="352298" y="276644"/>
                  </a:lnTo>
                  <a:lnTo>
                    <a:pt x="370027" y="256324"/>
                  </a:lnTo>
                  <a:lnTo>
                    <a:pt x="392963" y="242354"/>
                  </a:lnTo>
                  <a:lnTo>
                    <a:pt x="392963" y="254838"/>
                  </a:lnTo>
                  <a:lnTo>
                    <a:pt x="392963" y="255054"/>
                  </a:lnTo>
                  <a:lnTo>
                    <a:pt x="417830" y="304584"/>
                  </a:lnTo>
                  <a:lnTo>
                    <a:pt x="439750" y="318554"/>
                  </a:lnTo>
                  <a:lnTo>
                    <a:pt x="446506" y="317284"/>
                  </a:lnTo>
                  <a:lnTo>
                    <a:pt x="452628" y="314744"/>
                  </a:lnTo>
                  <a:lnTo>
                    <a:pt x="457771" y="310934"/>
                  </a:lnTo>
                  <a:lnTo>
                    <a:pt x="461657" y="304584"/>
                  </a:lnTo>
                  <a:lnTo>
                    <a:pt x="464350" y="299504"/>
                  </a:lnTo>
                  <a:lnTo>
                    <a:pt x="482942" y="262674"/>
                  </a:lnTo>
                  <a:lnTo>
                    <a:pt x="486524" y="255054"/>
                  </a:lnTo>
                  <a:lnTo>
                    <a:pt x="486524" y="254838"/>
                  </a:lnTo>
                  <a:lnTo>
                    <a:pt x="486524" y="253784"/>
                  </a:lnTo>
                  <a:lnTo>
                    <a:pt x="502208" y="267754"/>
                  </a:lnTo>
                  <a:lnTo>
                    <a:pt x="513994" y="286804"/>
                  </a:lnTo>
                  <a:lnTo>
                    <a:pt x="521385" y="305854"/>
                  </a:lnTo>
                  <a:lnTo>
                    <a:pt x="523849" y="327875"/>
                  </a:lnTo>
                  <a:lnTo>
                    <a:pt x="523849" y="266420"/>
                  </a:lnTo>
                  <a:lnTo>
                    <a:pt x="513461" y="252907"/>
                  </a:lnTo>
                  <a:lnTo>
                    <a:pt x="509955" y="248348"/>
                  </a:lnTo>
                  <a:lnTo>
                    <a:pt x="503339" y="243268"/>
                  </a:lnTo>
                  <a:lnTo>
                    <a:pt x="486524" y="230378"/>
                  </a:lnTo>
                  <a:lnTo>
                    <a:pt x="486524" y="210604"/>
                  </a:lnTo>
                  <a:lnTo>
                    <a:pt x="517309" y="230924"/>
                  </a:lnTo>
                  <a:lnTo>
                    <a:pt x="540918" y="257594"/>
                  </a:lnTo>
                  <a:lnTo>
                    <a:pt x="556044" y="291884"/>
                  </a:lnTo>
                  <a:lnTo>
                    <a:pt x="561263" y="328028"/>
                  </a:lnTo>
                  <a:lnTo>
                    <a:pt x="561263" y="258191"/>
                  </a:lnTo>
                  <a:lnTo>
                    <a:pt x="554380" y="243903"/>
                  </a:lnTo>
                  <a:lnTo>
                    <a:pt x="524852" y="211645"/>
                  </a:lnTo>
                  <a:lnTo>
                    <a:pt x="521004" y="209359"/>
                  </a:lnTo>
                  <a:lnTo>
                    <a:pt x="486524" y="188950"/>
                  </a:lnTo>
                  <a:lnTo>
                    <a:pt x="486524" y="144564"/>
                  </a:lnTo>
                  <a:lnTo>
                    <a:pt x="505231" y="163601"/>
                  </a:lnTo>
                  <a:lnTo>
                    <a:pt x="505231" y="177774"/>
                  </a:lnTo>
                  <a:lnTo>
                    <a:pt x="505244" y="178854"/>
                  </a:lnTo>
                  <a:lnTo>
                    <a:pt x="523951" y="178854"/>
                  </a:lnTo>
                  <a:lnTo>
                    <a:pt x="523951" y="155994"/>
                  </a:lnTo>
                  <a:lnTo>
                    <a:pt x="523938" y="155181"/>
                  </a:lnTo>
                  <a:lnTo>
                    <a:pt x="512978" y="144221"/>
                  </a:lnTo>
                  <a:lnTo>
                    <a:pt x="509308" y="140563"/>
                  </a:lnTo>
                  <a:lnTo>
                    <a:pt x="512978" y="136944"/>
                  </a:lnTo>
                  <a:lnTo>
                    <a:pt x="523951" y="125514"/>
                  </a:lnTo>
                  <a:lnTo>
                    <a:pt x="523951" y="65824"/>
                  </a:lnTo>
                  <a:lnTo>
                    <a:pt x="523938" y="65493"/>
                  </a:lnTo>
                  <a:lnTo>
                    <a:pt x="505231" y="39331"/>
                  </a:lnTo>
                  <a:lnTo>
                    <a:pt x="505231" y="60744"/>
                  </a:lnTo>
                  <a:lnTo>
                    <a:pt x="505231" y="117754"/>
                  </a:lnTo>
                  <a:lnTo>
                    <a:pt x="486524" y="136474"/>
                  </a:lnTo>
                  <a:lnTo>
                    <a:pt x="486524" y="112814"/>
                  </a:lnTo>
                  <a:lnTo>
                    <a:pt x="486524" y="112280"/>
                  </a:lnTo>
                  <a:lnTo>
                    <a:pt x="486524" y="93764"/>
                  </a:lnTo>
                  <a:lnTo>
                    <a:pt x="486524" y="93560"/>
                  </a:lnTo>
                  <a:lnTo>
                    <a:pt x="486524" y="56934"/>
                  </a:lnTo>
                  <a:lnTo>
                    <a:pt x="501040" y="56934"/>
                  </a:lnTo>
                  <a:lnTo>
                    <a:pt x="505231" y="60744"/>
                  </a:lnTo>
                  <a:lnTo>
                    <a:pt x="505231" y="39331"/>
                  </a:lnTo>
                  <a:lnTo>
                    <a:pt x="495884" y="37426"/>
                  </a:lnTo>
                  <a:lnTo>
                    <a:pt x="485571" y="37426"/>
                  </a:lnTo>
                  <a:lnTo>
                    <a:pt x="479755" y="22580"/>
                  </a:lnTo>
                  <a:lnTo>
                    <a:pt x="476415" y="18719"/>
                  </a:lnTo>
                  <a:lnTo>
                    <a:pt x="469493" y="10718"/>
                  </a:lnTo>
                  <a:lnTo>
                    <a:pt x="467804" y="9753"/>
                  </a:lnTo>
                  <a:lnTo>
                    <a:pt x="467804" y="47980"/>
                  </a:lnTo>
                  <a:lnTo>
                    <a:pt x="467804" y="93560"/>
                  </a:lnTo>
                  <a:lnTo>
                    <a:pt x="467804" y="112814"/>
                  </a:lnTo>
                  <a:lnTo>
                    <a:pt x="467804" y="243268"/>
                  </a:lnTo>
                  <a:lnTo>
                    <a:pt x="461670" y="243268"/>
                  </a:lnTo>
                  <a:lnTo>
                    <a:pt x="461670" y="262674"/>
                  </a:lnTo>
                  <a:lnTo>
                    <a:pt x="443865" y="298284"/>
                  </a:lnTo>
                  <a:lnTo>
                    <a:pt x="441845" y="299504"/>
                  </a:lnTo>
                  <a:lnTo>
                    <a:pt x="437654" y="299504"/>
                  </a:lnTo>
                  <a:lnTo>
                    <a:pt x="435597" y="298259"/>
                  </a:lnTo>
                  <a:lnTo>
                    <a:pt x="434581" y="296202"/>
                  </a:lnTo>
                  <a:lnTo>
                    <a:pt x="417804" y="262674"/>
                  </a:lnTo>
                  <a:lnTo>
                    <a:pt x="461670" y="262674"/>
                  </a:lnTo>
                  <a:lnTo>
                    <a:pt x="461670" y="243268"/>
                  </a:lnTo>
                  <a:lnTo>
                    <a:pt x="411670" y="243268"/>
                  </a:lnTo>
                  <a:lnTo>
                    <a:pt x="411670" y="242354"/>
                  </a:lnTo>
                  <a:lnTo>
                    <a:pt x="411670" y="241884"/>
                  </a:lnTo>
                  <a:lnTo>
                    <a:pt x="411670" y="202984"/>
                  </a:lnTo>
                  <a:lnTo>
                    <a:pt x="411670" y="201917"/>
                  </a:lnTo>
                  <a:lnTo>
                    <a:pt x="411670" y="112814"/>
                  </a:lnTo>
                  <a:lnTo>
                    <a:pt x="467804" y="112814"/>
                  </a:lnTo>
                  <a:lnTo>
                    <a:pt x="467804" y="93560"/>
                  </a:lnTo>
                  <a:lnTo>
                    <a:pt x="411670" y="93560"/>
                  </a:lnTo>
                  <a:lnTo>
                    <a:pt x="411670" y="48044"/>
                  </a:lnTo>
                  <a:lnTo>
                    <a:pt x="413880" y="36614"/>
                  </a:lnTo>
                  <a:lnTo>
                    <a:pt x="419900" y="27724"/>
                  </a:lnTo>
                  <a:lnTo>
                    <a:pt x="428828" y="21374"/>
                  </a:lnTo>
                  <a:lnTo>
                    <a:pt x="439750" y="18834"/>
                  </a:lnTo>
                  <a:lnTo>
                    <a:pt x="450659" y="21374"/>
                  </a:lnTo>
                  <a:lnTo>
                    <a:pt x="459574" y="27724"/>
                  </a:lnTo>
                  <a:lnTo>
                    <a:pt x="465594" y="36614"/>
                  </a:lnTo>
                  <a:lnTo>
                    <a:pt x="467804" y="47980"/>
                  </a:lnTo>
                  <a:lnTo>
                    <a:pt x="467804" y="9753"/>
                  </a:lnTo>
                  <a:lnTo>
                    <a:pt x="455815" y="2857"/>
                  </a:lnTo>
                  <a:lnTo>
                    <a:pt x="439737" y="0"/>
                  </a:lnTo>
                  <a:lnTo>
                    <a:pt x="402488" y="0"/>
                  </a:lnTo>
                  <a:lnTo>
                    <a:pt x="402488" y="18834"/>
                  </a:lnTo>
                  <a:lnTo>
                    <a:pt x="398564" y="24930"/>
                  </a:lnTo>
                  <a:lnTo>
                    <a:pt x="395541" y="31724"/>
                  </a:lnTo>
                  <a:lnTo>
                    <a:pt x="393623" y="39039"/>
                  </a:lnTo>
                  <a:lnTo>
                    <a:pt x="393065" y="45656"/>
                  </a:lnTo>
                  <a:lnTo>
                    <a:pt x="393052" y="46621"/>
                  </a:lnTo>
                  <a:lnTo>
                    <a:pt x="393052" y="46774"/>
                  </a:lnTo>
                  <a:lnTo>
                    <a:pt x="392963" y="182460"/>
                  </a:lnTo>
                  <a:lnTo>
                    <a:pt x="392963" y="182638"/>
                  </a:lnTo>
                  <a:lnTo>
                    <a:pt x="347802" y="202793"/>
                  </a:lnTo>
                  <a:lnTo>
                    <a:pt x="312267" y="235775"/>
                  </a:lnTo>
                  <a:lnTo>
                    <a:pt x="289026" y="278409"/>
                  </a:lnTo>
                  <a:lnTo>
                    <a:pt x="280682" y="327469"/>
                  </a:lnTo>
                  <a:lnTo>
                    <a:pt x="280771" y="328256"/>
                  </a:lnTo>
                  <a:lnTo>
                    <a:pt x="280695" y="328714"/>
                  </a:lnTo>
                  <a:lnTo>
                    <a:pt x="284797" y="363004"/>
                  </a:lnTo>
                  <a:lnTo>
                    <a:pt x="296494" y="394754"/>
                  </a:lnTo>
                  <a:lnTo>
                    <a:pt x="314782" y="422694"/>
                  </a:lnTo>
                  <a:lnTo>
                    <a:pt x="338010" y="444881"/>
                  </a:lnTo>
                  <a:lnTo>
                    <a:pt x="338709" y="445554"/>
                  </a:lnTo>
                  <a:lnTo>
                    <a:pt x="325907" y="505231"/>
                  </a:lnTo>
                  <a:lnTo>
                    <a:pt x="18719" y="505231"/>
                  </a:lnTo>
                  <a:lnTo>
                    <a:pt x="18719" y="112814"/>
                  </a:lnTo>
                  <a:lnTo>
                    <a:pt x="112280" y="112814"/>
                  </a:lnTo>
                  <a:lnTo>
                    <a:pt x="112280" y="93764"/>
                  </a:lnTo>
                  <a:lnTo>
                    <a:pt x="112280" y="32804"/>
                  </a:lnTo>
                  <a:lnTo>
                    <a:pt x="112280" y="18834"/>
                  </a:lnTo>
                  <a:lnTo>
                    <a:pt x="402488" y="18834"/>
                  </a:lnTo>
                  <a:lnTo>
                    <a:pt x="402488" y="0"/>
                  </a:lnTo>
                  <a:lnTo>
                    <a:pt x="99047" y="0"/>
                  </a:lnTo>
                  <a:lnTo>
                    <a:pt x="93560" y="5486"/>
                  </a:lnTo>
                  <a:lnTo>
                    <a:pt x="93560" y="32804"/>
                  </a:lnTo>
                  <a:lnTo>
                    <a:pt x="93560" y="93560"/>
                  </a:lnTo>
                  <a:lnTo>
                    <a:pt x="32156" y="93560"/>
                  </a:lnTo>
                  <a:lnTo>
                    <a:pt x="93560" y="32804"/>
                  </a:lnTo>
                  <a:lnTo>
                    <a:pt x="93560" y="5486"/>
                  </a:lnTo>
                  <a:lnTo>
                    <a:pt x="0" y="99047"/>
                  </a:lnTo>
                  <a:lnTo>
                    <a:pt x="0" y="523951"/>
                  </a:lnTo>
                  <a:lnTo>
                    <a:pt x="12" y="524294"/>
                  </a:lnTo>
                  <a:lnTo>
                    <a:pt x="321830" y="524294"/>
                  </a:lnTo>
                  <a:lnTo>
                    <a:pt x="314236" y="559727"/>
                  </a:lnTo>
                  <a:lnTo>
                    <a:pt x="314248" y="559854"/>
                  </a:lnTo>
                  <a:lnTo>
                    <a:pt x="362102" y="536994"/>
                  </a:lnTo>
                  <a:lnTo>
                    <a:pt x="396773" y="582066"/>
                  </a:lnTo>
                  <a:lnTo>
                    <a:pt x="397268" y="582714"/>
                  </a:lnTo>
                  <a:lnTo>
                    <a:pt x="407949" y="540804"/>
                  </a:lnTo>
                  <a:lnTo>
                    <a:pt x="423748" y="477304"/>
                  </a:lnTo>
                  <a:lnTo>
                    <a:pt x="437045" y="477304"/>
                  </a:lnTo>
                  <a:lnTo>
                    <a:pt x="463499" y="582714"/>
                  </a:lnTo>
                  <a:lnTo>
                    <a:pt x="495490" y="540804"/>
                  </a:lnTo>
                  <a:lnTo>
                    <a:pt x="498678" y="536994"/>
                  </a:lnTo>
                  <a:lnTo>
                    <a:pt x="546531" y="559854"/>
                  </a:lnTo>
                  <a:lnTo>
                    <a:pt x="546493" y="559714"/>
                  </a:lnTo>
                  <a:lnTo>
                    <a:pt x="541401" y="535800"/>
                  </a:lnTo>
                  <a:lnTo>
                    <a:pt x="539216" y="525589"/>
                  </a:lnTo>
                  <a:lnTo>
                    <a:pt x="524484" y="456844"/>
                  </a:lnTo>
                  <a:lnTo>
                    <a:pt x="522058" y="445554"/>
                  </a:lnTo>
                  <a:lnTo>
                    <a:pt x="545985" y="422694"/>
                  </a:lnTo>
                  <a:lnTo>
                    <a:pt x="564286" y="394754"/>
                  </a:lnTo>
                  <a:lnTo>
                    <a:pt x="575983" y="363004"/>
                  </a:lnTo>
                  <a:lnTo>
                    <a:pt x="580085" y="328714"/>
                  </a:lnTo>
                  <a:lnTo>
                    <a:pt x="579996" y="328168"/>
                  </a:lnTo>
                  <a:lnTo>
                    <a:pt x="580085" y="32746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451"/>
            </a:p>
          </p:txBody>
        </p:sp>
        <p:pic>
          <p:nvPicPr>
            <p:cNvPr id="68" name="object 6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625280" y="3205955"/>
              <a:ext cx="2602988" cy="1740402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729073" y="3240111"/>
              <a:ext cx="2218956" cy="1571180"/>
            </a:xfrm>
            <a:prstGeom prst="rect">
              <a:avLst/>
            </a:prstGeom>
          </p:spPr>
        </p:pic>
      </p:grpSp>
      <p:grpSp>
        <p:nvGrpSpPr>
          <p:cNvPr id="80" name="object 80"/>
          <p:cNvGrpSpPr/>
          <p:nvPr/>
        </p:nvGrpSpPr>
        <p:grpSpPr>
          <a:xfrm>
            <a:off x="3728470" y="1041553"/>
            <a:ext cx="8224044" cy="1427861"/>
            <a:chOff x="4625633" y="1273523"/>
            <a:chExt cx="10202955" cy="1771440"/>
          </a:xfrm>
        </p:grpSpPr>
        <p:pic>
          <p:nvPicPr>
            <p:cNvPr id="81" name="object 8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443400" y="1273523"/>
              <a:ext cx="2385188" cy="1746499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2692727" y="1315031"/>
              <a:ext cx="2124693" cy="1545816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625633" y="1301508"/>
              <a:ext cx="2602990" cy="1743455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729073" y="1405368"/>
              <a:ext cx="2218956" cy="1469858"/>
            </a:xfrm>
            <a:prstGeom prst="rect">
              <a:avLst/>
            </a:prstGeom>
          </p:spPr>
        </p:pic>
      </p:grpSp>
      <p:sp>
        <p:nvSpPr>
          <p:cNvPr id="58" name="object 7"/>
          <p:cNvSpPr/>
          <p:nvPr/>
        </p:nvSpPr>
        <p:spPr>
          <a:xfrm>
            <a:off x="210171" y="2483557"/>
            <a:ext cx="5390256" cy="1152603"/>
          </a:xfrm>
          <a:custGeom>
            <a:avLst/>
            <a:gdLst/>
            <a:ahLst/>
            <a:cxnLst/>
            <a:rect l="l" t="t" r="r" b="b"/>
            <a:pathLst>
              <a:path w="5414645" h="1790700">
                <a:moveTo>
                  <a:pt x="5306402" y="0"/>
                </a:moveTo>
                <a:lnTo>
                  <a:pt x="108000" y="0"/>
                </a:lnTo>
                <a:lnTo>
                  <a:pt x="65965" y="8486"/>
                </a:lnTo>
                <a:lnTo>
                  <a:pt x="31635" y="31630"/>
                </a:lnTo>
                <a:lnTo>
                  <a:pt x="8488" y="65960"/>
                </a:lnTo>
                <a:lnTo>
                  <a:pt x="0" y="108000"/>
                </a:lnTo>
                <a:lnTo>
                  <a:pt x="0" y="1682114"/>
                </a:lnTo>
                <a:lnTo>
                  <a:pt x="8488" y="1724155"/>
                </a:lnTo>
                <a:lnTo>
                  <a:pt x="31635" y="1758484"/>
                </a:lnTo>
                <a:lnTo>
                  <a:pt x="65965" y="1781629"/>
                </a:lnTo>
                <a:lnTo>
                  <a:pt x="108000" y="1790115"/>
                </a:lnTo>
                <a:lnTo>
                  <a:pt x="5306402" y="1790115"/>
                </a:lnTo>
                <a:lnTo>
                  <a:pt x="5348443" y="1781629"/>
                </a:lnTo>
                <a:lnTo>
                  <a:pt x="5382772" y="1758484"/>
                </a:lnTo>
                <a:lnTo>
                  <a:pt x="5405917" y="1724155"/>
                </a:lnTo>
                <a:lnTo>
                  <a:pt x="5414403" y="1682114"/>
                </a:lnTo>
                <a:lnTo>
                  <a:pt x="5414403" y="108000"/>
                </a:lnTo>
                <a:lnTo>
                  <a:pt x="5405917" y="65960"/>
                </a:lnTo>
                <a:lnTo>
                  <a:pt x="5382772" y="31630"/>
                </a:lnTo>
                <a:lnTo>
                  <a:pt x="5348443" y="8486"/>
                </a:lnTo>
                <a:lnTo>
                  <a:pt x="53064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451"/>
          </a:p>
        </p:txBody>
      </p:sp>
      <p:pic>
        <p:nvPicPr>
          <p:cNvPr id="59" name="object 9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1" y="2469413"/>
            <a:ext cx="5961867" cy="1512130"/>
          </a:xfrm>
          <a:prstGeom prst="rect">
            <a:avLst/>
          </a:prstGeom>
        </p:spPr>
      </p:pic>
      <p:sp>
        <p:nvSpPr>
          <p:cNvPr id="61" name="object 35"/>
          <p:cNvSpPr/>
          <p:nvPr/>
        </p:nvSpPr>
        <p:spPr>
          <a:xfrm>
            <a:off x="180108" y="2562147"/>
            <a:ext cx="5420319" cy="1233658"/>
          </a:xfrm>
          <a:custGeom>
            <a:avLst/>
            <a:gdLst/>
            <a:ahLst/>
            <a:cxnLst/>
            <a:rect l="l" t="t" r="r" b="b"/>
            <a:pathLst>
              <a:path w="5384800" h="1624964">
                <a:moveTo>
                  <a:pt x="5298249" y="0"/>
                </a:moveTo>
                <a:lnTo>
                  <a:pt x="86385" y="0"/>
                </a:lnTo>
                <a:lnTo>
                  <a:pt x="52758" y="6787"/>
                </a:lnTo>
                <a:lnTo>
                  <a:pt x="25299" y="25299"/>
                </a:lnTo>
                <a:lnTo>
                  <a:pt x="6787" y="52758"/>
                </a:lnTo>
                <a:lnTo>
                  <a:pt x="0" y="86385"/>
                </a:lnTo>
                <a:lnTo>
                  <a:pt x="0" y="1538427"/>
                </a:lnTo>
                <a:lnTo>
                  <a:pt x="6787" y="1572056"/>
                </a:lnTo>
                <a:lnTo>
                  <a:pt x="25299" y="1599518"/>
                </a:lnTo>
                <a:lnTo>
                  <a:pt x="52758" y="1618035"/>
                </a:lnTo>
                <a:lnTo>
                  <a:pt x="86385" y="1624825"/>
                </a:lnTo>
                <a:lnTo>
                  <a:pt x="5298249" y="1624825"/>
                </a:lnTo>
                <a:lnTo>
                  <a:pt x="5331878" y="1618035"/>
                </a:lnTo>
                <a:lnTo>
                  <a:pt x="5359341" y="1599518"/>
                </a:lnTo>
                <a:lnTo>
                  <a:pt x="5377857" y="1572056"/>
                </a:lnTo>
                <a:lnTo>
                  <a:pt x="5384647" y="1538427"/>
                </a:lnTo>
                <a:lnTo>
                  <a:pt x="5384647" y="86385"/>
                </a:lnTo>
                <a:lnTo>
                  <a:pt x="5377857" y="52758"/>
                </a:lnTo>
                <a:lnTo>
                  <a:pt x="5359341" y="25299"/>
                </a:lnTo>
                <a:lnTo>
                  <a:pt x="5331878" y="6787"/>
                </a:lnTo>
                <a:lnTo>
                  <a:pt x="5298249" y="0"/>
                </a:lnTo>
                <a:close/>
              </a:path>
            </a:pathLst>
          </a:custGeom>
          <a:solidFill>
            <a:srgbClr val="E9F4FA"/>
          </a:solidFill>
        </p:spPr>
        <p:txBody>
          <a:bodyPr wrap="square" lIns="0" tIns="0" rIns="0" bIns="0" rtlCol="0"/>
          <a:lstStyle/>
          <a:p>
            <a:r>
              <a:rPr lang="en-US" sz="1451" dirty="0"/>
              <a:t>	</a:t>
            </a:r>
          </a:p>
          <a:p>
            <a:pPr algn="ctr"/>
            <a:r>
              <a:rPr lang="ru-RU" sz="1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Площади </a:t>
            </a:r>
            <a:r>
              <a:rPr lang="ru-RU" sz="1400" b="1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рекультивируемых</a:t>
            </a:r>
            <a:r>
              <a: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полигонов </a:t>
            </a:r>
            <a:r>
              <a:rPr lang="en-US" sz="1400" b="1" spc="-8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 </a:t>
            </a:r>
            <a:r>
              <a:rPr lang="uz-Cyrl-UZ" sz="1400" b="1" spc="-8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 </a:t>
            </a:r>
            <a:endParaRPr lang="uz-Cyrl-UZ" sz="1400" b="1" spc="-8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uz-Cyrl-UZ" sz="1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Покрытие </a:t>
            </a:r>
            <a:r>
              <a:rPr lang="uz-Cyrl-UZ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слоем почвенного грунта в </a:t>
            </a:r>
            <a:r>
              <a:rPr lang="uz-Cyrl-UZ" sz="1400" b="1" spc="-8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400" b="1" spc="-8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spc="-8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метр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object 35"/>
          <p:cNvSpPr/>
          <p:nvPr/>
        </p:nvSpPr>
        <p:spPr>
          <a:xfrm>
            <a:off x="5708776" y="2547279"/>
            <a:ext cx="6243739" cy="1278161"/>
          </a:xfrm>
          <a:custGeom>
            <a:avLst/>
            <a:gdLst/>
            <a:ahLst/>
            <a:cxnLst/>
            <a:rect l="l" t="t" r="r" b="b"/>
            <a:pathLst>
              <a:path w="5384800" h="1624964">
                <a:moveTo>
                  <a:pt x="5298249" y="0"/>
                </a:moveTo>
                <a:lnTo>
                  <a:pt x="86385" y="0"/>
                </a:lnTo>
                <a:lnTo>
                  <a:pt x="52758" y="6787"/>
                </a:lnTo>
                <a:lnTo>
                  <a:pt x="25299" y="25299"/>
                </a:lnTo>
                <a:lnTo>
                  <a:pt x="6787" y="52758"/>
                </a:lnTo>
                <a:lnTo>
                  <a:pt x="0" y="86385"/>
                </a:lnTo>
                <a:lnTo>
                  <a:pt x="0" y="1538427"/>
                </a:lnTo>
                <a:lnTo>
                  <a:pt x="6787" y="1572056"/>
                </a:lnTo>
                <a:lnTo>
                  <a:pt x="25299" y="1599518"/>
                </a:lnTo>
                <a:lnTo>
                  <a:pt x="52758" y="1618035"/>
                </a:lnTo>
                <a:lnTo>
                  <a:pt x="86385" y="1624825"/>
                </a:lnTo>
                <a:lnTo>
                  <a:pt x="5298249" y="1624825"/>
                </a:lnTo>
                <a:lnTo>
                  <a:pt x="5331878" y="1618035"/>
                </a:lnTo>
                <a:lnTo>
                  <a:pt x="5359341" y="1599518"/>
                </a:lnTo>
                <a:lnTo>
                  <a:pt x="5377857" y="1572056"/>
                </a:lnTo>
                <a:lnTo>
                  <a:pt x="5384647" y="1538427"/>
                </a:lnTo>
                <a:lnTo>
                  <a:pt x="5384647" y="86385"/>
                </a:lnTo>
                <a:lnTo>
                  <a:pt x="5377857" y="52758"/>
                </a:lnTo>
                <a:lnTo>
                  <a:pt x="5359341" y="25299"/>
                </a:lnTo>
                <a:lnTo>
                  <a:pt x="5331878" y="6787"/>
                </a:lnTo>
                <a:lnTo>
                  <a:pt x="5298249" y="0"/>
                </a:lnTo>
                <a:close/>
              </a:path>
            </a:pathLst>
          </a:custGeom>
          <a:solidFill>
            <a:srgbClr val="E9F4FA"/>
          </a:solidFill>
        </p:spPr>
        <p:txBody>
          <a:bodyPr wrap="square" lIns="0" tIns="0" rIns="0" bIns="0" rtlCol="0"/>
          <a:lstStyle/>
          <a:p>
            <a:r>
              <a:rPr lang="uz-Cyrl-UZ" sz="1451" dirty="0"/>
              <a:t>	</a:t>
            </a:r>
            <a:r>
              <a:rPr lang="uz-Cyrl-UZ" sz="1400" b="1" spc="-8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400" b="1" spc="-8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spc="-8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км </a:t>
            </a:r>
            <a:r>
              <a:rPr lang="uz-Cyrl-UZ" sz="1400" b="1" spc="-8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spc="-8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ограждений</a:t>
            </a:r>
            <a:r>
              <a:rPr lang="en-US" sz="1400" b="1" spc="-8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uz-Cyrl-UZ" sz="1400" b="1" spc="-8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z-Cyrl-UZ" sz="1400" b="1" spc="-8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uz-Cyrl-UZ" sz="1400" b="1" spc="-8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км </a:t>
            </a:r>
            <a:r>
              <a:rPr lang="uz-Cyrl-UZ" sz="1400" b="1" spc="-8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spc="-8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дорог</a:t>
            </a:r>
            <a:r>
              <a:rPr lang="en-US" sz="1400" b="1" spc="-8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uz-Cyrl-UZ" sz="1400" b="1" spc="-8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z-Cyrl-UZ" sz="1400" b="1" spc="-8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uz-Cyrl-UZ" sz="1400" b="1" spc="-8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6,5 км</a:t>
            </a:r>
            <a:r>
              <a:rPr lang="uz-Cyrl-UZ" sz="1400" b="1" spc="-8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400" b="1" spc="-8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проведены электросети;</a:t>
            </a:r>
            <a:endParaRPr lang="uz-Cyrl-UZ" sz="1400" b="1" spc="-8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z-Cyrl-UZ" sz="1400" b="1" spc="-8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uz-Cyrl-UZ" sz="1400" b="1" spc="-8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</a:t>
            </a:r>
            <a:r>
              <a:rPr lang="uz-Cyrl-UZ" sz="1400" b="1" spc="-8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</a:t>
            </a:r>
            <a:r>
              <a:rPr lang="uz-Cyrl-UZ" sz="1400" b="1" spc="-8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uz-Cyrl-UZ" sz="1400" b="1" spc="-8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онлайн слежения</a:t>
            </a:r>
            <a:r>
              <a:rPr lang="en-US" sz="1400" b="1" spc="-8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uz-Cyrl-UZ" sz="1400" b="1" spc="-8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uz-Cyrl-UZ" sz="1400" b="1" spc="-8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uz-Cyrl-UZ" sz="1400" b="1" spc="-8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км </a:t>
            </a:r>
            <a:r>
              <a:rPr lang="uz-Cyrl-UZ" sz="1400" b="1" spc="-8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из 15 рядов </a:t>
            </a:r>
            <a:r>
              <a:rPr lang="uz-Cyrl-UZ" sz="1400" b="1" spc="-8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посадка деревьев</a:t>
            </a:r>
            <a:endParaRPr lang="en-US" sz="140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sz="1451" dirty="0"/>
          </a:p>
        </p:txBody>
      </p:sp>
      <p:sp>
        <p:nvSpPr>
          <p:cNvPr id="88" name="object 35"/>
          <p:cNvSpPr/>
          <p:nvPr/>
        </p:nvSpPr>
        <p:spPr>
          <a:xfrm>
            <a:off x="180108" y="5542495"/>
            <a:ext cx="5338823" cy="1074200"/>
          </a:xfrm>
          <a:custGeom>
            <a:avLst/>
            <a:gdLst/>
            <a:ahLst/>
            <a:cxnLst/>
            <a:rect l="l" t="t" r="r" b="b"/>
            <a:pathLst>
              <a:path w="5384800" h="1624964">
                <a:moveTo>
                  <a:pt x="5298249" y="0"/>
                </a:moveTo>
                <a:lnTo>
                  <a:pt x="86385" y="0"/>
                </a:lnTo>
                <a:lnTo>
                  <a:pt x="52758" y="6787"/>
                </a:lnTo>
                <a:lnTo>
                  <a:pt x="25299" y="25299"/>
                </a:lnTo>
                <a:lnTo>
                  <a:pt x="6787" y="52758"/>
                </a:lnTo>
                <a:lnTo>
                  <a:pt x="0" y="86385"/>
                </a:lnTo>
                <a:lnTo>
                  <a:pt x="0" y="1538427"/>
                </a:lnTo>
                <a:lnTo>
                  <a:pt x="6787" y="1572056"/>
                </a:lnTo>
                <a:lnTo>
                  <a:pt x="25299" y="1599518"/>
                </a:lnTo>
                <a:lnTo>
                  <a:pt x="52758" y="1618035"/>
                </a:lnTo>
                <a:lnTo>
                  <a:pt x="86385" y="1624825"/>
                </a:lnTo>
                <a:lnTo>
                  <a:pt x="5298249" y="1624825"/>
                </a:lnTo>
                <a:lnTo>
                  <a:pt x="5331878" y="1618035"/>
                </a:lnTo>
                <a:lnTo>
                  <a:pt x="5359341" y="1599518"/>
                </a:lnTo>
                <a:lnTo>
                  <a:pt x="5377857" y="1572056"/>
                </a:lnTo>
                <a:lnTo>
                  <a:pt x="5384647" y="1538427"/>
                </a:lnTo>
                <a:lnTo>
                  <a:pt x="5384647" y="86385"/>
                </a:lnTo>
                <a:lnTo>
                  <a:pt x="5377857" y="52758"/>
                </a:lnTo>
                <a:lnTo>
                  <a:pt x="5359341" y="25299"/>
                </a:lnTo>
                <a:lnTo>
                  <a:pt x="5331878" y="6787"/>
                </a:lnTo>
                <a:lnTo>
                  <a:pt x="5298249" y="0"/>
                </a:lnTo>
                <a:close/>
              </a:path>
            </a:pathLst>
          </a:custGeom>
          <a:solidFill>
            <a:srgbClr val="E9F4FA"/>
          </a:solidFill>
        </p:spPr>
        <p:txBody>
          <a:bodyPr wrap="square" lIns="0" tIns="0" rIns="0" bIns="0" rtlCol="0"/>
          <a:lstStyle/>
          <a:p>
            <a:r>
              <a:rPr lang="en-US" sz="1451" dirty="0"/>
              <a:t>	</a:t>
            </a:r>
            <a:r>
              <a: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Новые полигоны </a:t>
            </a:r>
            <a:r>
              <a:rPr lang="ru-RU" sz="1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в:</a:t>
            </a:r>
          </a:p>
          <a:p>
            <a:r>
              <a: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Сырдарьинской </a:t>
            </a:r>
            <a:r>
              <a: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га, </a:t>
            </a:r>
            <a:endParaRPr lang="ru-RU" sz="14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Ташкентской </a:t>
            </a:r>
            <a:r>
              <a: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га</a:t>
            </a:r>
            <a:r>
              <a: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ru-RU" sz="1400" b="1" dirty="0" smtClean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Ферганской </a:t>
            </a:r>
            <a:r>
              <a:rPr lang="ru-RU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га</a:t>
            </a:r>
            <a:endParaRPr lang="en-US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sz="1451" dirty="0"/>
          </a:p>
        </p:txBody>
      </p:sp>
      <p:sp>
        <p:nvSpPr>
          <p:cNvPr id="92" name="object 35"/>
          <p:cNvSpPr/>
          <p:nvPr/>
        </p:nvSpPr>
        <p:spPr>
          <a:xfrm>
            <a:off x="5754024" y="5529187"/>
            <a:ext cx="6198492" cy="1087508"/>
          </a:xfrm>
          <a:custGeom>
            <a:avLst/>
            <a:gdLst/>
            <a:ahLst/>
            <a:cxnLst/>
            <a:rect l="l" t="t" r="r" b="b"/>
            <a:pathLst>
              <a:path w="5384800" h="1624964">
                <a:moveTo>
                  <a:pt x="5298249" y="0"/>
                </a:moveTo>
                <a:lnTo>
                  <a:pt x="86385" y="0"/>
                </a:lnTo>
                <a:lnTo>
                  <a:pt x="52758" y="6787"/>
                </a:lnTo>
                <a:lnTo>
                  <a:pt x="25299" y="25299"/>
                </a:lnTo>
                <a:lnTo>
                  <a:pt x="6787" y="52758"/>
                </a:lnTo>
                <a:lnTo>
                  <a:pt x="0" y="86385"/>
                </a:lnTo>
                <a:lnTo>
                  <a:pt x="0" y="1538427"/>
                </a:lnTo>
                <a:lnTo>
                  <a:pt x="6787" y="1572056"/>
                </a:lnTo>
                <a:lnTo>
                  <a:pt x="25299" y="1599518"/>
                </a:lnTo>
                <a:lnTo>
                  <a:pt x="52758" y="1618035"/>
                </a:lnTo>
                <a:lnTo>
                  <a:pt x="86385" y="1624825"/>
                </a:lnTo>
                <a:lnTo>
                  <a:pt x="5298249" y="1624825"/>
                </a:lnTo>
                <a:lnTo>
                  <a:pt x="5331878" y="1618035"/>
                </a:lnTo>
                <a:lnTo>
                  <a:pt x="5359341" y="1599518"/>
                </a:lnTo>
                <a:lnTo>
                  <a:pt x="5377857" y="1572056"/>
                </a:lnTo>
                <a:lnTo>
                  <a:pt x="5384647" y="1538427"/>
                </a:lnTo>
                <a:lnTo>
                  <a:pt x="5384647" y="86385"/>
                </a:lnTo>
                <a:lnTo>
                  <a:pt x="5377857" y="52758"/>
                </a:lnTo>
                <a:lnTo>
                  <a:pt x="5359341" y="25299"/>
                </a:lnTo>
                <a:lnTo>
                  <a:pt x="5331878" y="6787"/>
                </a:lnTo>
                <a:lnTo>
                  <a:pt x="5298249" y="0"/>
                </a:lnTo>
                <a:close/>
              </a:path>
            </a:pathLst>
          </a:custGeom>
          <a:solidFill>
            <a:srgbClr val="E9F4FA"/>
          </a:solidFill>
        </p:spPr>
        <p:txBody>
          <a:bodyPr wrap="square" lIns="0" tIns="0" rIns="0" bIns="0" rtlCol="0"/>
          <a:lstStyle/>
          <a:p>
            <a:r>
              <a:rPr lang="en-US" sz="1451" dirty="0"/>
              <a:t>	</a:t>
            </a:r>
            <a:r>
              <a:rPr lang="en-US" sz="1290" b="1" spc="-8" dirty="0" smtClean="0">
                <a:solidFill>
                  <a:srgbClr val="FF0000"/>
                </a:solidFill>
                <a:latin typeface="Roboto Condensed"/>
                <a:cs typeface="Roboto Condensed"/>
              </a:rPr>
              <a:t>12</a:t>
            </a:r>
            <a:r>
              <a:rPr lang="uz-Cyrl-UZ" sz="1290" b="1" spc="-8" dirty="0" smtClean="0">
                <a:solidFill>
                  <a:srgbClr val="FF0000"/>
                </a:solidFill>
                <a:latin typeface="Roboto Condensed"/>
                <a:cs typeface="Roboto Condensed"/>
              </a:rPr>
              <a:t> </a:t>
            </a:r>
            <a:r>
              <a:rPr lang="uz-Cyrl-UZ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перегрузочных станций</a:t>
            </a:r>
            <a:r>
              <a:rPr lang="en-US" sz="1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uz-Cyrl-UZ" sz="14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236" marR="4094">
              <a:lnSpc>
                <a:spcPct val="96900"/>
              </a:lnSpc>
              <a:spcBef>
                <a:spcPts val="129"/>
              </a:spcBef>
            </a:pPr>
            <a:r>
              <a:rPr lang="uz-Cyrl-UZ" sz="1290" b="1" spc="-8" dirty="0" smtClean="0">
                <a:latin typeface="Roboto Condensed"/>
                <a:cs typeface="Roboto Condensed"/>
              </a:rPr>
              <a:t>	</a:t>
            </a:r>
            <a:r>
              <a:rPr lang="uz-Cyrl-UZ" sz="1290" b="1" spc="-8" dirty="0" smtClean="0">
                <a:solidFill>
                  <a:srgbClr val="FF0000"/>
                </a:solidFill>
                <a:latin typeface="Roboto Condensed"/>
                <a:cs typeface="Roboto Condensed"/>
              </a:rPr>
              <a:t>12 </a:t>
            </a:r>
            <a:r>
              <a:rPr lang="uz-Cyrl-UZ" sz="1400" b="1" spc="-8" dirty="0" smtClean="0">
                <a:solidFill>
                  <a:schemeClr val="accent5"/>
                </a:solidFill>
                <a:latin typeface="Roboto Condensed"/>
                <a:cs typeface="Roboto Condensed"/>
              </a:rPr>
              <a:t>спецтехники</a:t>
            </a:r>
            <a:r>
              <a:rPr lang="en-US" sz="1400" b="1" spc="-8" dirty="0" smtClean="0">
                <a:solidFill>
                  <a:schemeClr val="accent5"/>
                </a:solidFill>
                <a:latin typeface="Roboto Condensed"/>
                <a:cs typeface="Roboto Condensed"/>
              </a:rPr>
              <a:t>;</a:t>
            </a:r>
            <a:endParaRPr lang="uz-Cyrl-UZ" sz="1400" b="1" spc="-8" dirty="0" smtClean="0">
              <a:solidFill>
                <a:schemeClr val="accent5"/>
              </a:solidFill>
              <a:latin typeface="Roboto Condensed"/>
              <a:cs typeface="Roboto Condensed"/>
            </a:endParaRPr>
          </a:p>
          <a:p>
            <a:pPr marL="10236" marR="4094">
              <a:lnSpc>
                <a:spcPct val="96900"/>
              </a:lnSpc>
              <a:spcBef>
                <a:spcPts val="129"/>
              </a:spcBef>
            </a:pPr>
            <a:r>
              <a:rPr lang="uz-Cyrl-UZ" sz="1290" b="1" spc="-8" dirty="0">
                <a:latin typeface="Roboto Condensed"/>
                <a:cs typeface="Roboto Condensed"/>
              </a:rPr>
              <a:t>	</a:t>
            </a:r>
            <a:r>
              <a:rPr lang="uz-Cyrl-UZ" sz="1290" b="1" spc="-8" dirty="0">
                <a:solidFill>
                  <a:srgbClr val="FF0000"/>
                </a:solidFill>
                <a:latin typeface="Roboto Condensed"/>
                <a:cs typeface="Roboto Condensed"/>
              </a:rPr>
              <a:t>24 та </a:t>
            </a:r>
            <a:r>
              <a:rPr lang="uz-Cyrl-UZ" sz="1400" b="1" spc="-8" dirty="0" smtClean="0">
                <a:solidFill>
                  <a:schemeClr val="accent5"/>
                </a:solidFill>
                <a:latin typeface="Roboto Condensed"/>
                <a:cs typeface="Roboto Condensed"/>
              </a:rPr>
              <a:t>контейнера с объемом </a:t>
            </a:r>
            <a:r>
              <a:rPr lang="uz-Cyrl-UZ" sz="1290" b="1" spc="-8" dirty="0" smtClean="0">
                <a:solidFill>
                  <a:srgbClr val="FF0000"/>
                </a:solidFill>
                <a:latin typeface="Roboto Condensed"/>
                <a:cs typeface="Roboto Condensed"/>
              </a:rPr>
              <a:t>27 м3</a:t>
            </a:r>
            <a:r>
              <a:rPr lang="en-US" sz="1290" b="1" spc="-8" dirty="0" smtClean="0">
                <a:latin typeface="Roboto Condensed"/>
                <a:cs typeface="Roboto Condensed"/>
              </a:rPr>
              <a:t>;</a:t>
            </a:r>
            <a:endParaRPr lang="uz-Cyrl-UZ" sz="1290" b="1" spc="-8" dirty="0">
              <a:latin typeface="Roboto Condensed"/>
              <a:cs typeface="Roboto Condensed"/>
            </a:endParaRPr>
          </a:p>
          <a:p>
            <a:pPr marL="10236" marR="4094">
              <a:lnSpc>
                <a:spcPct val="96900"/>
              </a:lnSpc>
              <a:spcBef>
                <a:spcPts val="129"/>
              </a:spcBef>
            </a:pPr>
            <a:r>
              <a:rPr lang="uz-Cyrl-UZ" sz="1290" b="1" spc="-8" dirty="0">
                <a:latin typeface="Roboto Condensed"/>
                <a:cs typeface="Roboto Condensed"/>
              </a:rPr>
              <a:t>	</a:t>
            </a:r>
            <a:r>
              <a:rPr lang="uz-Cyrl-UZ" sz="1290" b="1" spc="-8" dirty="0">
                <a:solidFill>
                  <a:srgbClr val="FF0000"/>
                </a:solidFill>
                <a:latin typeface="Roboto Condensed"/>
                <a:cs typeface="Roboto Condensed"/>
              </a:rPr>
              <a:t>12 та </a:t>
            </a:r>
            <a:r>
              <a:rPr lang="uz-Cyrl-UZ" sz="1400" b="1" spc="-8" dirty="0" smtClean="0">
                <a:solidFill>
                  <a:schemeClr val="accent5"/>
                </a:solidFill>
                <a:latin typeface="Roboto Condensed"/>
                <a:cs typeface="Roboto Condensed"/>
              </a:rPr>
              <a:t>прессоустановок</a:t>
            </a:r>
            <a:r>
              <a:rPr lang="en-US" sz="1400" b="1" spc="-8" dirty="0" smtClean="0">
                <a:solidFill>
                  <a:schemeClr val="accent5"/>
                </a:solidFill>
                <a:latin typeface="Roboto Condensed"/>
                <a:cs typeface="Roboto Condensed"/>
              </a:rPr>
              <a:t>.</a:t>
            </a:r>
            <a:endParaRPr lang="en-US" sz="1400" b="1" spc="-8" dirty="0">
              <a:solidFill>
                <a:schemeClr val="accent5"/>
              </a:solidFill>
              <a:latin typeface="Roboto Condensed"/>
              <a:cs typeface="Roboto Condensed"/>
            </a:endParaRPr>
          </a:p>
          <a:p>
            <a:r>
              <a:rPr lang="uz-Cyrl-UZ" sz="1451" dirty="0"/>
              <a:t> </a:t>
            </a:r>
            <a:endParaRPr sz="1451" dirty="0"/>
          </a:p>
        </p:txBody>
      </p:sp>
      <p:sp>
        <p:nvSpPr>
          <p:cNvPr id="70" name="object 20"/>
          <p:cNvSpPr/>
          <p:nvPr/>
        </p:nvSpPr>
        <p:spPr>
          <a:xfrm>
            <a:off x="7514890" y="1665854"/>
            <a:ext cx="1075480" cy="333874"/>
          </a:xfrm>
          <a:custGeom>
            <a:avLst/>
            <a:gdLst/>
            <a:ahLst/>
            <a:cxnLst/>
            <a:rect l="l" t="t" r="r" b="b"/>
            <a:pathLst>
              <a:path w="1256029" h="249555">
                <a:moveTo>
                  <a:pt x="1202512" y="0"/>
                </a:moveTo>
                <a:lnTo>
                  <a:pt x="52971" y="0"/>
                </a:lnTo>
                <a:lnTo>
                  <a:pt x="32355" y="4162"/>
                </a:lnTo>
                <a:lnTo>
                  <a:pt x="15517" y="15513"/>
                </a:lnTo>
                <a:lnTo>
                  <a:pt x="4163" y="32350"/>
                </a:lnTo>
                <a:lnTo>
                  <a:pt x="0" y="52971"/>
                </a:lnTo>
                <a:lnTo>
                  <a:pt x="0" y="196126"/>
                </a:lnTo>
                <a:lnTo>
                  <a:pt x="4163" y="216747"/>
                </a:lnTo>
                <a:lnTo>
                  <a:pt x="15517" y="233584"/>
                </a:lnTo>
                <a:lnTo>
                  <a:pt x="32355" y="244935"/>
                </a:lnTo>
                <a:lnTo>
                  <a:pt x="52971" y="249097"/>
                </a:lnTo>
                <a:lnTo>
                  <a:pt x="1202512" y="249097"/>
                </a:lnTo>
                <a:lnTo>
                  <a:pt x="1223128" y="244935"/>
                </a:lnTo>
                <a:lnTo>
                  <a:pt x="1239966" y="233584"/>
                </a:lnTo>
                <a:lnTo>
                  <a:pt x="1251320" y="216747"/>
                </a:lnTo>
                <a:lnTo>
                  <a:pt x="1255483" y="196126"/>
                </a:lnTo>
                <a:lnTo>
                  <a:pt x="1255483" y="52971"/>
                </a:lnTo>
                <a:lnTo>
                  <a:pt x="1251320" y="32350"/>
                </a:lnTo>
                <a:lnTo>
                  <a:pt x="1239966" y="15513"/>
                </a:lnTo>
                <a:lnTo>
                  <a:pt x="1223128" y="4162"/>
                </a:lnTo>
                <a:lnTo>
                  <a:pt x="1202512" y="0"/>
                </a:lnTo>
                <a:close/>
              </a:path>
            </a:pathLst>
          </a:custGeom>
          <a:solidFill>
            <a:srgbClr val="C1000A"/>
          </a:solidFill>
        </p:spPr>
        <p:txBody>
          <a:bodyPr wrap="square" lIns="0" tIns="0" rIns="0" bIns="0" rtlCol="0"/>
          <a:lstStyle/>
          <a:p>
            <a:pPr algn="ctr"/>
            <a:r>
              <a:rPr lang="ru-RU" sz="20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sz="20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737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63" y="6151473"/>
            <a:ext cx="785251" cy="589525"/>
          </a:xfrm>
          <a:prstGeom prst="rect">
            <a:avLst/>
          </a:prstGeom>
        </p:spPr>
      </p:pic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86F9CC9A-6C11-44A9-9440-295DF0949F79}"/>
              </a:ext>
            </a:extLst>
          </p:cNvPr>
          <p:cNvSpPr/>
          <p:nvPr/>
        </p:nvSpPr>
        <p:spPr>
          <a:xfrm>
            <a:off x="933676" y="83022"/>
            <a:ext cx="10018120" cy="56446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53347" tIns="26674" rIns="53347" bIns="26674" rtlCol="0" anchor="ctr"/>
          <a:lstStyle/>
          <a:p>
            <a:pPr algn="ctr"/>
            <a:r>
              <a:rPr lang="uz-Cyrl-UZ" altLang="ru-RU" sz="1400" b="1" dirty="0" smtClean="0">
                <a:solidFill>
                  <a:schemeClr val="accent5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ПРОЕКТ ПРОИЗВОДСТВА ЭЛЕКТРОЭНЕРГИИ ЗА СЧЕТ ПРЕОБРАЗОВАНИЯ СВАЛОЧНОГО ГАЗА</a:t>
            </a:r>
            <a:br>
              <a:rPr lang="uz-Cyrl-UZ" altLang="ru-RU" sz="1400" b="1" dirty="0" smtClean="0">
                <a:solidFill>
                  <a:schemeClr val="accent5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</a:br>
            <a:r>
              <a:rPr lang="uz-Cyrl-UZ" altLang="ru-RU" sz="1400" b="1" dirty="0" smtClean="0">
                <a:solidFill>
                  <a:schemeClr val="accent5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НА ПОЛИГОНАХ ТБО “АХАНГАРАН” И “МАЙДАНТАЛ”</a:t>
            </a:r>
            <a:endParaRPr lang="ru-RU" altLang="ru-RU" sz="1400" b="1" dirty="0">
              <a:solidFill>
                <a:schemeClr val="accent5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93" name="圆角矩形 9"/>
          <p:cNvSpPr/>
          <p:nvPr/>
        </p:nvSpPr>
        <p:spPr bwMode="auto">
          <a:xfrm flipH="1">
            <a:off x="187894" y="642747"/>
            <a:ext cx="3327664" cy="291973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9187" algn="ctr">
              <a:spcBef>
                <a:spcPts val="73"/>
              </a:spcBef>
            </a:pPr>
            <a:r>
              <a:rPr lang="uz-Cyrl-UZ" sz="1062" b="1" dirty="0" smtClean="0">
                <a:ln w="0"/>
                <a:solidFill>
                  <a:srgbClr val="002060"/>
                </a:solidFill>
                <a:ea typeface="Cambria" panose="02040503050406030204" pitchFamily="18" charset="0"/>
                <a:cs typeface="Roboto Condensed"/>
              </a:rPr>
              <a:t>В рамках проекта</a:t>
            </a:r>
            <a:endParaRPr lang="ru-RU" sz="1062" b="1" dirty="0">
              <a:ln w="0"/>
              <a:solidFill>
                <a:srgbClr val="002060"/>
              </a:solidFill>
              <a:ea typeface="Cambria" panose="02040503050406030204" pitchFamily="18" charset="0"/>
              <a:cs typeface="Roboto Condensed"/>
            </a:endParaRPr>
          </a:p>
        </p:txBody>
      </p:sp>
      <p:sp>
        <p:nvSpPr>
          <p:cNvPr id="97" name="圆角矩形 9"/>
          <p:cNvSpPr/>
          <p:nvPr/>
        </p:nvSpPr>
        <p:spPr bwMode="auto">
          <a:xfrm flipH="1">
            <a:off x="8513356" y="636072"/>
            <a:ext cx="3496332" cy="281210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9187" algn="ctr">
              <a:spcBef>
                <a:spcPts val="73"/>
              </a:spcBef>
            </a:pPr>
            <a:r>
              <a:rPr lang="uz-Cyrl-UZ" sz="1062" b="1" dirty="0" smtClean="0">
                <a:ln w="0"/>
                <a:solidFill>
                  <a:srgbClr val="002060"/>
                </a:solidFill>
                <a:ea typeface="Cambria" panose="02040503050406030204" pitchFamily="18" charset="0"/>
                <a:cs typeface="Roboto Condensed"/>
              </a:rPr>
              <a:t>Ожидаемые резульаты</a:t>
            </a:r>
            <a:endParaRPr lang="uz-Cyrl-UZ" sz="1062" b="1" dirty="0">
              <a:ln w="0"/>
              <a:solidFill>
                <a:srgbClr val="002060"/>
              </a:solidFill>
              <a:ea typeface="Cambria" panose="02040503050406030204" pitchFamily="18" charset="0"/>
              <a:cs typeface="Roboto Condensed"/>
            </a:endParaRPr>
          </a:p>
        </p:txBody>
      </p:sp>
      <p:sp>
        <p:nvSpPr>
          <p:cNvPr id="98" name="圆角矩形 9"/>
          <p:cNvSpPr/>
          <p:nvPr/>
        </p:nvSpPr>
        <p:spPr bwMode="auto">
          <a:xfrm flipH="1">
            <a:off x="3691487" y="634181"/>
            <a:ext cx="4517508" cy="282475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9187" algn="ctr">
              <a:spcBef>
                <a:spcPts val="73"/>
              </a:spcBef>
            </a:pPr>
            <a:r>
              <a:rPr lang="uz-Cyrl-UZ" sz="1062" b="1" dirty="0" smtClean="0">
                <a:ln w="0"/>
                <a:solidFill>
                  <a:srgbClr val="002060"/>
                </a:solidFill>
                <a:ea typeface="Cambria" panose="02040503050406030204" pitchFamily="18" charset="0"/>
                <a:cs typeface="Roboto Condensed"/>
              </a:rPr>
              <a:t>Деятельность</a:t>
            </a:r>
            <a:endParaRPr lang="uz-Cyrl-UZ" sz="1062" b="1" dirty="0">
              <a:ln w="0"/>
              <a:solidFill>
                <a:srgbClr val="002060"/>
              </a:solidFill>
              <a:ea typeface="Cambria" panose="02040503050406030204" pitchFamily="18" charset="0"/>
              <a:cs typeface="Roboto Condensed"/>
            </a:endParaRPr>
          </a:p>
        </p:txBody>
      </p:sp>
      <p:pic>
        <p:nvPicPr>
          <p:cNvPr id="122" name="그림 4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746"/>
          <a:stretch/>
        </p:blipFill>
        <p:spPr>
          <a:xfrm>
            <a:off x="10871829" y="1269305"/>
            <a:ext cx="1137860" cy="725338"/>
          </a:xfrm>
          <a:prstGeom prst="roundRect">
            <a:avLst/>
          </a:prstGeom>
        </p:spPr>
      </p:pic>
      <p:sp>
        <p:nvSpPr>
          <p:cNvPr id="129" name="Прямоугольник 128"/>
          <p:cNvSpPr/>
          <p:nvPr/>
        </p:nvSpPr>
        <p:spPr>
          <a:xfrm>
            <a:off x="8425628" y="1289952"/>
            <a:ext cx="2350566" cy="617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8697" algn="just">
              <a:spcAft>
                <a:spcPts val="1706"/>
              </a:spcAft>
            </a:pPr>
            <a:r>
              <a:rPr lang="uz-Cyrl-UZ" sz="1137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Единственная в ЦА станция по производству альтернативной электроэнергии из свалочного газа</a:t>
            </a:r>
            <a:endParaRPr lang="en-US" sz="1137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8425627" y="3206548"/>
            <a:ext cx="2396354" cy="490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8697" algn="just">
              <a:spcAft>
                <a:spcPts val="1706"/>
              </a:spcAft>
            </a:pPr>
            <a:r>
              <a:rPr lang="uz-Cyrl-UZ" sz="1137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Производство электроэнергии </a:t>
            </a:r>
            <a:r>
              <a:rPr lang="uz-Cyrl-UZ" sz="1423" b="1" dirty="0" smtClean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16</a:t>
            </a:r>
            <a:r>
              <a:rPr lang="uz-Cyrl-UZ" sz="1137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uz-Cyrl-UZ" sz="1135" b="1" dirty="0" smtClean="0">
                <a:solidFill>
                  <a:srgbClr val="4D7AB0"/>
                </a:solidFill>
                <a:ea typeface="Cambria" panose="02040503050406030204" pitchFamily="18" charset="0"/>
              </a:rPr>
              <a:t>МВт/час</a:t>
            </a:r>
            <a:endParaRPr lang="ru-RU" sz="1137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8425628" y="2319885"/>
            <a:ext cx="2396103" cy="616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8697" algn="just">
              <a:spcAft>
                <a:spcPts val="1706"/>
              </a:spcAft>
            </a:pPr>
            <a:r>
              <a:rPr lang="uz-Cyrl-UZ" sz="1135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Внедрение современных технологий Кореи, Германии и Турции</a:t>
            </a:r>
            <a:endParaRPr lang="ru-RU" sz="1135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35" name="그림 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057" y="2104314"/>
            <a:ext cx="1138632" cy="724777"/>
          </a:xfrm>
          <a:prstGeom prst="roundRect">
            <a:avLst/>
          </a:prstGeom>
        </p:spPr>
      </p:pic>
      <p:pic>
        <p:nvPicPr>
          <p:cNvPr id="136" name="Picture 116" descr="P5300007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057" y="3017801"/>
            <a:ext cx="1138632" cy="714417"/>
          </a:xfrm>
          <a:prstGeom prst="round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057" y="3932175"/>
            <a:ext cx="1161680" cy="753285"/>
          </a:xfrm>
          <a:prstGeom prst="roundRect">
            <a:avLst/>
          </a:prstGeom>
        </p:spPr>
      </p:pic>
      <p:sp>
        <p:nvSpPr>
          <p:cNvPr id="179" name="Прямоугольник 178"/>
          <p:cNvSpPr/>
          <p:nvPr/>
        </p:nvSpPr>
        <p:spPr>
          <a:xfrm>
            <a:off x="4826308" y="6159938"/>
            <a:ext cx="1555090" cy="454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929" dirty="0" err="1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Рекультивировано</a:t>
            </a:r>
            <a:endParaRPr lang="ru-RU" altLang="ru-RU" sz="929" dirty="0" smtClean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altLang="ru-RU" sz="1423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40</a:t>
            </a:r>
            <a:r>
              <a:rPr lang="ru-RU" altLang="ru-RU" sz="1000" b="1" dirty="0" smtClean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ru-RU" altLang="ru-RU" sz="1451" b="1" dirty="0">
                <a:solidFill>
                  <a:srgbClr val="0070C0"/>
                </a:solidFill>
                <a:ea typeface="Cambria" panose="02040503050406030204" pitchFamily="18" charset="0"/>
              </a:rPr>
              <a:t>га </a:t>
            </a:r>
          </a:p>
        </p:txBody>
      </p:sp>
      <p:sp>
        <p:nvSpPr>
          <p:cNvPr id="181" name="Прямоугольник 180"/>
          <p:cNvSpPr/>
          <p:nvPr/>
        </p:nvSpPr>
        <p:spPr>
          <a:xfrm>
            <a:off x="4929897" y="5703547"/>
            <a:ext cx="1471285" cy="45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929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Засыпано грунта</a:t>
            </a:r>
          </a:p>
          <a:p>
            <a:pPr algn="ctr"/>
            <a:r>
              <a:rPr lang="ru-RU" altLang="ru-RU" sz="1423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150</a:t>
            </a:r>
            <a:r>
              <a:rPr lang="ru-RU" altLang="ru-RU" sz="929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ru-RU" altLang="ru-RU" sz="1451" b="1" dirty="0" err="1" smtClean="0">
                <a:solidFill>
                  <a:srgbClr val="0070C0"/>
                </a:solidFill>
                <a:ea typeface="Cambria" panose="02040503050406030204" pitchFamily="18" charset="0"/>
              </a:rPr>
              <a:t>тыс</a:t>
            </a:r>
            <a:r>
              <a:rPr lang="ru-RU" altLang="ru-RU" sz="1451" b="1" dirty="0" smtClean="0">
                <a:solidFill>
                  <a:srgbClr val="0070C0"/>
                </a:solidFill>
                <a:ea typeface="Cambria" panose="02040503050406030204" pitchFamily="18" charset="0"/>
              </a:rPr>
              <a:t> м3</a:t>
            </a:r>
            <a:endParaRPr lang="ru-RU" altLang="ru-RU" sz="929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8461030" y="4095546"/>
            <a:ext cx="2380521" cy="675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8697" algn="ctr">
              <a:spcAft>
                <a:spcPts val="1706"/>
              </a:spcAft>
            </a:pPr>
            <a:r>
              <a:rPr lang="uz-Cyrl-UZ" sz="1137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Уменьшение образования </a:t>
            </a:r>
            <a:r>
              <a:rPr lang="uz-Cyrl-UZ" sz="1327" b="1" dirty="0" smtClean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ПАРНИКОВЫХ ГАЗОВ                           53</a:t>
            </a:r>
            <a:r>
              <a:rPr lang="uz-Cyrl-UZ" sz="1281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uz-Cyrl-UZ" sz="1135" b="1" dirty="0" smtClean="0">
                <a:solidFill>
                  <a:srgbClr val="4D7AB0"/>
                </a:solidFill>
                <a:ea typeface="Cambria" panose="02040503050406030204" pitchFamily="18" charset="0"/>
              </a:rPr>
              <a:t>тыс. тонн ежегодно</a:t>
            </a:r>
            <a:endParaRPr lang="ru-RU" sz="1137" strike="sngStrike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64268" y="1130040"/>
            <a:ext cx="3026756" cy="790973"/>
            <a:chOff x="367726" y="1567882"/>
            <a:chExt cx="4201398" cy="1112239"/>
          </a:xfrm>
        </p:grpSpPr>
        <p:sp>
          <p:nvSpPr>
            <p:cNvPr id="83" name="Прямоугольник 82">
              <a:extLst>
                <a:ext uri="{FF2B5EF4-FFF2-40B4-BE49-F238E27FC236}">
                  <a16:creationId xmlns="" xmlns:a16="http://schemas.microsoft.com/office/drawing/2014/main" id="{B61C2837-EE7F-4A22-9D71-2BBC6220F0C4}"/>
                </a:ext>
              </a:extLst>
            </p:cNvPr>
            <p:cNvSpPr/>
            <p:nvPr/>
          </p:nvSpPr>
          <p:spPr>
            <a:xfrm>
              <a:off x="367726" y="2334975"/>
              <a:ext cx="4095989" cy="3451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endParaRPr lang="uz-Cyrl-UZ" altLang="ru-RU" sz="995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478271" y="1645017"/>
              <a:ext cx="1782755" cy="56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altLang="ru-RU" sz="1000" b="1" dirty="0" smtClean="0">
                  <a:solidFill>
                    <a:srgbClr val="4D7AB0"/>
                  </a:solidFill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Срок реализации</a:t>
              </a:r>
            </a:p>
            <a:p>
              <a:pPr algn="ctr"/>
              <a:r>
                <a:rPr lang="ru-RU" altLang="ru-RU" sz="10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20</a:t>
              </a:r>
              <a:r>
                <a:rPr lang="ru-RU" altLang="ru-RU" sz="1000" b="1" dirty="0" smtClean="0">
                  <a:solidFill>
                    <a:srgbClr val="002060"/>
                  </a:solidFill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ru-RU" altLang="ru-RU" sz="1000" b="1" dirty="0">
                  <a:solidFill>
                    <a:srgbClr val="4D7AB0"/>
                  </a:solidFill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лет </a:t>
              </a:r>
              <a:r>
                <a:rPr lang="ru-RU" altLang="ru-RU" sz="1000" b="1" dirty="0" smtClean="0">
                  <a:solidFill>
                    <a:srgbClr val="4D7AB0"/>
                  </a:solidFill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endParaRPr lang="ru-RU" altLang="ru-RU" sz="1000" b="1" dirty="0">
                <a:solidFill>
                  <a:srgbClr val="4D7AB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4951" y="1638223"/>
              <a:ext cx="1014173" cy="370854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354" y="1567882"/>
              <a:ext cx="865567" cy="504347"/>
            </a:xfrm>
            <a:prstGeom prst="rect">
              <a:avLst/>
            </a:prstGeom>
          </p:spPr>
        </p:pic>
      </p:grpSp>
      <p:cxnSp>
        <p:nvCxnSpPr>
          <p:cNvPr id="6" name="Прямая соединительная линия 5"/>
          <p:cNvCxnSpPr/>
          <p:nvPr/>
        </p:nvCxnSpPr>
        <p:spPr>
          <a:xfrm>
            <a:off x="8349990" y="988910"/>
            <a:ext cx="0" cy="3930276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圆角矩形 9"/>
          <p:cNvSpPr/>
          <p:nvPr/>
        </p:nvSpPr>
        <p:spPr bwMode="auto">
          <a:xfrm flipH="1">
            <a:off x="7411385" y="4987638"/>
            <a:ext cx="4621352" cy="336827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9187" algn="ctr">
              <a:spcBef>
                <a:spcPts val="73"/>
              </a:spcBef>
            </a:pPr>
            <a:r>
              <a:rPr lang="uz-Cyrl-UZ" sz="1327" b="1" dirty="0" smtClean="0">
                <a:ln w="0"/>
                <a:solidFill>
                  <a:schemeClr val="bg1"/>
                </a:solidFill>
                <a:ea typeface="Cambria" panose="02040503050406030204" pitchFamily="18" charset="0"/>
                <a:cs typeface="Roboto Condensed"/>
              </a:rPr>
              <a:t>Предстоит</a:t>
            </a:r>
            <a:endParaRPr lang="uz-Cyrl-UZ" sz="1327" b="1" dirty="0">
              <a:ln w="0"/>
              <a:solidFill>
                <a:schemeClr val="bg1"/>
              </a:solidFill>
              <a:ea typeface="Cambria" panose="02040503050406030204" pitchFamily="18" charset="0"/>
              <a:cs typeface="Roboto Condensed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7486769" y="5395292"/>
            <a:ext cx="4678502" cy="7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398"/>
              </a:spcAft>
            </a:pPr>
            <a:r>
              <a:rPr lang="uz-Cyrl-UZ" sz="1261" dirty="0">
                <a:solidFill>
                  <a:srgbClr val="002060"/>
                </a:solidFill>
                <a:ea typeface="Cambria" panose="02040503050406030204" pitchFamily="18" charset="0"/>
                <a:cs typeface="Calibri" panose="020F0502020204030204" pitchFamily="34" charset="0"/>
              </a:rPr>
              <a:t>Строительсто зданий и </a:t>
            </a:r>
            <a:r>
              <a:rPr lang="uz-Cyrl-UZ" sz="1261" dirty="0" smtClean="0">
                <a:solidFill>
                  <a:srgbClr val="002060"/>
                </a:solidFill>
                <a:ea typeface="Cambria" panose="02040503050406030204" pitchFamily="18" charset="0"/>
                <a:cs typeface="Calibri" panose="020F0502020204030204" pitchFamily="34" charset="0"/>
              </a:rPr>
              <a:t>сооружений</a:t>
            </a:r>
          </a:p>
          <a:p>
            <a:pPr algn="just">
              <a:spcAft>
                <a:spcPts val="398"/>
              </a:spcAft>
            </a:pPr>
            <a:r>
              <a:rPr lang="uz-Cyrl-UZ" sz="1261" dirty="0" smtClean="0">
                <a:solidFill>
                  <a:srgbClr val="002060"/>
                </a:solidFill>
                <a:ea typeface="Cambria" panose="02040503050406030204" pitchFamily="18" charset="0"/>
                <a:cs typeface="Calibri" panose="020F0502020204030204" pitchFamily="34" charset="0"/>
              </a:rPr>
              <a:t>Выделение </a:t>
            </a:r>
            <a:r>
              <a:rPr lang="uz-Cyrl-UZ" sz="1261" dirty="0">
                <a:solidFill>
                  <a:srgbClr val="002060"/>
                </a:solidFill>
                <a:ea typeface="Cambria" panose="02040503050406030204" pitchFamily="18" charset="0"/>
                <a:cs typeface="Calibri" panose="020F0502020204030204" pitchFamily="34" charset="0"/>
              </a:rPr>
              <a:t>земельных площадей для проведения воздушных </a:t>
            </a:r>
            <a:r>
              <a:rPr lang="uz-Cyrl-UZ" sz="1261" dirty="0" smtClean="0">
                <a:solidFill>
                  <a:srgbClr val="002060"/>
                </a:solidFill>
                <a:ea typeface="Cambria" panose="02040503050406030204" pitchFamily="18" charset="0"/>
                <a:cs typeface="Calibri" panose="020F0502020204030204" pitchFamily="34" charset="0"/>
              </a:rPr>
              <a:t>электросетей и др. </a:t>
            </a:r>
            <a:endParaRPr lang="uz-Cyrl-UZ" sz="1352" dirty="0">
              <a:solidFill>
                <a:srgbClr val="002060"/>
              </a:solidFill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78" name="Google Shape;142;p14"/>
          <p:cNvSpPr/>
          <p:nvPr/>
        </p:nvSpPr>
        <p:spPr>
          <a:xfrm>
            <a:off x="2752961" y="139200"/>
            <a:ext cx="12649" cy="337308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107077" tIns="107077" rIns="107077" bIns="107077" anchor="ctr" anchorCtr="0">
            <a:noAutofit/>
          </a:bodyPr>
          <a:lstStyle/>
          <a:p>
            <a:endParaRPr sz="2708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51578" y="2317874"/>
            <a:ext cx="3331498" cy="1705581"/>
            <a:chOff x="248687" y="4617672"/>
            <a:chExt cx="4684639" cy="2236222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340376" y="4678711"/>
              <a:ext cx="1363489" cy="17890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altLang="ru-RU" sz="1423" b="1" dirty="0">
                  <a:solidFill>
                    <a:srgbClr val="C0000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2</a:t>
              </a:r>
              <a:r>
                <a:rPr lang="uz-Cyrl-UZ" altLang="ru-RU" sz="1423" b="1" dirty="0">
                  <a:solidFill>
                    <a:srgbClr val="00206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uz-Cyrl-UZ" altLang="ru-RU" sz="1451" b="1" dirty="0" smtClean="0">
                  <a:solidFill>
                    <a:srgbClr val="4D7AB0"/>
                  </a:solidFill>
                  <a:ea typeface="Cambria" panose="02040503050406030204" pitchFamily="18" charset="0"/>
                </a:rPr>
                <a:t>года</a:t>
              </a:r>
              <a:endParaRPr lang="uz-Cyrl-UZ" altLang="ru-RU" sz="1451" b="1" dirty="0">
                <a:solidFill>
                  <a:srgbClr val="4D7AB0"/>
                </a:solidFill>
                <a:ea typeface="Cambria" panose="02040503050406030204" pitchFamily="18" charset="0"/>
              </a:endParaRPr>
            </a:p>
            <a:p>
              <a:pPr algn="ctr"/>
              <a:r>
                <a:rPr lang="ru-RU" altLang="ru-RU" sz="783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строительство</a:t>
              </a:r>
              <a:endParaRPr lang="ru-RU" altLang="ru-RU" sz="783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  <a:p>
              <a:pPr algn="ctr"/>
              <a:endParaRPr lang="uz-Cyrl-UZ" altLang="ru-RU" sz="783" b="1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  <a:p>
              <a:pPr algn="ctr"/>
              <a:endParaRPr lang="uz-Cyrl-UZ" altLang="ru-RU" sz="783" b="1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  <a:p>
              <a:pPr algn="ctr"/>
              <a:endParaRPr lang="uz-Cyrl-UZ" altLang="ru-RU" sz="783" b="1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  <a:p>
              <a:pPr algn="ctr"/>
              <a:r>
                <a:rPr lang="uz-Cyrl-UZ" altLang="ru-RU" sz="1423" b="1" dirty="0" smtClean="0">
                  <a:solidFill>
                    <a:srgbClr val="C0000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55</a:t>
              </a:r>
              <a:r>
                <a:rPr lang="uz-Cyrl-UZ" altLang="ru-RU" sz="1352" b="1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lang="uz-Cyrl-UZ" altLang="ru-RU" sz="1451" b="1" dirty="0">
                  <a:solidFill>
                    <a:srgbClr val="4D7AB0"/>
                  </a:solidFill>
                  <a:ea typeface="Cambria" panose="02040503050406030204" pitchFamily="18" charset="0"/>
                </a:rPr>
                <a:t>млн долл </a:t>
              </a:r>
              <a:r>
                <a:rPr lang="uz-Cyrl-UZ" altLang="ru-RU" sz="783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инвестиции</a:t>
              </a:r>
              <a:endParaRPr lang="uz-Cyrl-UZ" altLang="ru-RU" sz="783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3514808" y="5230533"/>
              <a:ext cx="1355638" cy="16233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altLang="ru-RU" sz="1423" b="1" dirty="0" smtClean="0">
                  <a:solidFill>
                    <a:srgbClr val="C0000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1 </a:t>
              </a:r>
              <a:r>
                <a:rPr lang="uz-Cyrl-UZ" sz="1451" b="1" dirty="0">
                  <a:solidFill>
                    <a:srgbClr val="4D7AB0"/>
                  </a:solidFill>
                  <a:ea typeface="Cambria" panose="02040503050406030204" pitchFamily="18" charset="0"/>
                </a:rPr>
                <a:t>МВт/соат </a:t>
              </a:r>
              <a:endParaRPr lang="uz-Cyrl-UZ" altLang="ru-RU" sz="1451" b="1" dirty="0">
                <a:solidFill>
                  <a:srgbClr val="4D7AB0"/>
                </a:solidFill>
                <a:ea typeface="Cambria" panose="02040503050406030204" pitchFamily="18" charset="0"/>
              </a:endParaRPr>
            </a:p>
            <a:p>
              <a:pPr algn="ctr"/>
              <a:r>
                <a:rPr lang="ru-RU" altLang="ru-RU" sz="783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Производство электроэнергии</a:t>
              </a:r>
              <a:endParaRPr lang="ru-RU" altLang="ru-RU" sz="783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  <a:p>
              <a:pPr algn="ctr"/>
              <a:endParaRPr lang="ru-RU" altLang="ru-RU" sz="640" b="1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  <a:p>
              <a:pPr algn="ctr"/>
              <a:r>
                <a:rPr lang="en-US" altLang="ru-RU" sz="1423" b="1" dirty="0">
                  <a:solidFill>
                    <a:srgbClr val="C0000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1</a:t>
              </a:r>
              <a:r>
                <a:rPr lang="ru-RU" altLang="ru-RU" sz="1423" b="1" dirty="0" smtClean="0">
                  <a:solidFill>
                    <a:srgbClr val="C0000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0</a:t>
              </a:r>
            </a:p>
            <a:p>
              <a:pPr algn="ctr"/>
              <a:r>
                <a:rPr lang="ru-RU" altLang="ru-RU" sz="783" dirty="0">
                  <a:solidFill>
                    <a:srgbClr val="00206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Рабочих мест</a:t>
              </a:r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248687" y="4617672"/>
              <a:ext cx="1519539" cy="2160745"/>
            </a:xfrm>
            <a:prstGeom prst="rect">
              <a:avLst/>
            </a:prstGeom>
            <a:noFill/>
            <a:ln w="1270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/>
              <a:endParaRPr lang="ru-RU" sz="128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1874752" y="4627986"/>
              <a:ext cx="1470716" cy="2149657"/>
            </a:xfrm>
            <a:prstGeom prst="rect">
              <a:avLst/>
            </a:prstGeom>
            <a:noFill/>
            <a:ln w="1270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/>
              <a:endParaRPr lang="ru-RU" sz="128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3450528" y="4627986"/>
              <a:ext cx="1482798" cy="2160745"/>
            </a:xfrm>
            <a:prstGeom prst="rect">
              <a:avLst/>
            </a:prstGeom>
            <a:noFill/>
            <a:ln w="12700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/>
              <a:endParaRPr lang="ru-RU" sz="128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1901821" y="5219365"/>
              <a:ext cx="1393626" cy="1553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altLang="ru-RU" sz="1423" b="1" dirty="0">
                  <a:solidFill>
                    <a:srgbClr val="C0000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1</a:t>
              </a:r>
              <a:r>
                <a:rPr lang="en-US" altLang="ru-RU" sz="1423" b="1" dirty="0">
                  <a:solidFill>
                    <a:srgbClr val="C0000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5 </a:t>
              </a:r>
              <a:r>
                <a:rPr lang="uz-Cyrl-UZ" sz="1451" b="1" dirty="0" smtClean="0">
                  <a:solidFill>
                    <a:srgbClr val="4D7AB0"/>
                  </a:solidFill>
                  <a:ea typeface="Cambria" panose="02040503050406030204" pitchFamily="18" charset="0"/>
                </a:rPr>
                <a:t>МВт/час </a:t>
              </a:r>
              <a:endParaRPr lang="uz-Cyrl-UZ" altLang="ru-RU" sz="1451" b="1" dirty="0">
                <a:solidFill>
                  <a:srgbClr val="4D7AB0"/>
                </a:solidFill>
                <a:ea typeface="Cambria" panose="02040503050406030204" pitchFamily="18" charset="0"/>
              </a:endParaRPr>
            </a:p>
            <a:p>
              <a:pPr algn="ctr"/>
              <a:r>
                <a:rPr lang="ru-RU" altLang="ru-RU" sz="783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Производство электроэнергии</a:t>
              </a:r>
              <a:endParaRPr lang="ru-RU" altLang="ru-RU" sz="783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  <a:p>
              <a:pPr algn="ctr"/>
              <a:endParaRPr lang="ru-RU" altLang="ru-RU" sz="427" b="1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  <a:p>
              <a:pPr algn="ctr"/>
              <a:r>
                <a:rPr lang="en-US" altLang="ru-RU" sz="1423" b="1" dirty="0">
                  <a:solidFill>
                    <a:srgbClr val="C0000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3</a:t>
              </a:r>
              <a:r>
                <a:rPr lang="ru-RU" altLang="ru-RU" sz="1423" b="1" dirty="0">
                  <a:solidFill>
                    <a:srgbClr val="C0000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0 </a:t>
              </a:r>
              <a:r>
                <a:rPr lang="ru-RU" altLang="ru-RU" sz="1451" b="1" dirty="0" smtClean="0">
                  <a:solidFill>
                    <a:srgbClr val="4D7AB0"/>
                  </a:solidFill>
                  <a:ea typeface="Cambria" panose="02040503050406030204" pitchFamily="18" charset="0"/>
                </a:rPr>
                <a:t> </a:t>
              </a:r>
            </a:p>
            <a:p>
              <a:pPr algn="ctr"/>
              <a:r>
                <a:rPr lang="ru-RU" altLang="ru-RU" sz="783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рабочих </a:t>
              </a:r>
              <a:r>
                <a:rPr lang="ru-RU" altLang="ru-RU" sz="783" dirty="0">
                  <a:solidFill>
                    <a:srgbClr val="00206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мест </a:t>
              </a:r>
            </a:p>
          </p:txBody>
        </p:sp>
        <p:sp>
          <p:nvSpPr>
            <p:cNvPr id="89" name="Прямоугольник 88">
              <a:extLst>
                <a:ext uri="{FF2B5EF4-FFF2-40B4-BE49-F238E27FC236}">
                  <a16:creationId xmlns="" xmlns:a16="http://schemas.microsoft.com/office/drawing/2014/main" id="{B61C2837-EE7F-4A22-9D71-2BBC6220F0C4}"/>
                </a:ext>
              </a:extLst>
            </p:cNvPr>
            <p:cNvSpPr/>
            <p:nvPr/>
          </p:nvSpPr>
          <p:spPr>
            <a:xfrm>
              <a:off x="1971613" y="4676005"/>
              <a:ext cx="1307717" cy="465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altLang="ru-RU" sz="854" b="1" dirty="0" smtClean="0">
                  <a:ln/>
                  <a:solidFill>
                    <a:srgbClr val="228099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Полигон “АХАНГАРАН”</a:t>
              </a:r>
              <a:endParaRPr lang="uz-Cyrl-UZ" altLang="ru-RU" sz="854" b="1" dirty="0">
                <a:ln/>
                <a:solidFill>
                  <a:srgbClr val="228099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90" name="Прямоугольник 89">
              <a:extLst>
                <a:ext uri="{FF2B5EF4-FFF2-40B4-BE49-F238E27FC236}">
                  <a16:creationId xmlns="" xmlns:a16="http://schemas.microsoft.com/office/drawing/2014/main" id="{B61C2837-EE7F-4A22-9D71-2BBC6220F0C4}"/>
                </a:ext>
              </a:extLst>
            </p:cNvPr>
            <p:cNvSpPr/>
            <p:nvPr/>
          </p:nvSpPr>
          <p:spPr>
            <a:xfrm>
              <a:off x="3531715" y="4677165"/>
              <a:ext cx="1307717" cy="465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z-Cyrl-UZ" altLang="ru-RU" sz="854" b="1" dirty="0" smtClean="0">
                  <a:ln/>
                  <a:solidFill>
                    <a:srgbClr val="0070C0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Полигон "</a:t>
              </a:r>
              <a:r>
                <a:rPr lang="uz-Cyrl-UZ" altLang="ru-RU" sz="854" b="1" dirty="0" smtClean="0">
                  <a:ln/>
                  <a:solidFill>
                    <a:srgbClr val="228099"/>
                  </a:solidFill>
                  <a:latin typeface="Calibri" panose="020F0502020204030204" pitchFamily="34" charset="0"/>
                  <a:ea typeface="Cambria" panose="02040503050406030204" pitchFamily="18" charset="0"/>
                  <a:cs typeface="Calibri" panose="020F0502020204030204" pitchFamily="34" charset="0"/>
                </a:rPr>
                <a:t>Майдантал”</a:t>
              </a:r>
              <a:endParaRPr lang="uz-Cyrl-UZ" altLang="ru-RU" sz="854" b="1" dirty="0">
                <a:ln/>
                <a:solidFill>
                  <a:srgbClr val="228099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061114437"/>
              </p:ext>
            </p:extLst>
          </p:nvPr>
        </p:nvGraphicFramePr>
        <p:xfrm>
          <a:off x="2529599" y="5013092"/>
          <a:ext cx="2122818" cy="2144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151406643"/>
              </p:ext>
            </p:extLst>
          </p:nvPr>
        </p:nvGraphicFramePr>
        <p:xfrm>
          <a:off x="316676" y="5009155"/>
          <a:ext cx="1935453" cy="2144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pSp>
        <p:nvGrpSpPr>
          <p:cNvPr id="185" name="Группа 184"/>
          <p:cNvGrpSpPr/>
          <p:nvPr/>
        </p:nvGrpSpPr>
        <p:grpSpPr>
          <a:xfrm>
            <a:off x="3671558" y="1034406"/>
            <a:ext cx="4582796" cy="3779046"/>
            <a:chOff x="5125232" y="1535003"/>
            <a:chExt cx="6444171" cy="5313965"/>
          </a:xfrm>
        </p:grpSpPr>
        <p:pic>
          <p:nvPicPr>
            <p:cNvPr id="186" name="Picture 54" descr="IMAG0024"/>
            <p:cNvPicPr>
              <a:picLocks noChangeAspect="1" noChangeArrowheads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94" r="4848" b="8234"/>
            <a:stretch/>
          </p:blipFill>
          <p:spPr bwMode="auto">
            <a:xfrm>
              <a:off x="5150433" y="2022083"/>
              <a:ext cx="2008847" cy="122413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87" name="Picture 116" descr="P5300007"/>
            <p:cNvPicPr>
              <a:picLocks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5648" y="3842164"/>
              <a:ext cx="1972000" cy="123879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88" name="Picture 117" descr="P5300012"/>
            <p:cNvPicPr>
              <a:picLocks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8981" y="5661658"/>
              <a:ext cx="2029696" cy="11771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89" name="Picture 119" descr="수평배관-2"/>
            <p:cNvPicPr>
              <a:picLocks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3808" y="1985413"/>
              <a:ext cx="2001812" cy="125905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90" name="Picture 120" descr="건축구조물"/>
            <p:cNvPicPr>
              <a:picLocks noChangeArrowheads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8988" y="3862640"/>
              <a:ext cx="2029695" cy="120623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91" name="Picture 121" descr="PB120014"/>
            <p:cNvPicPr>
              <a:picLocks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1161" y="1994898"/>
              <a:ext cx="2063324" cy="124163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92" name="Picture 115" descr="P5300010"/>
            <p:cNvPicPr>
              <a:picLocks noChangeArrowheads="1"/>
            </p:cNvPicPr>
            <p:nvPr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21"/>
            <a:stretch/>
          </p:blipFill>
          <p:spPr bwMode="auto">
            <a:xfrm>
              <a:off x="5125232" y="3866913"/>
              <a:ext cx="2034048" cy="119377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grpSp>
          <p:nvGrpSpPr>
            <p:cNvPr id="193" name="그룹 18"/>
            <p:cNvGrpSpPr/>
            <p:nvPr/>
          </p:nvGrpSpPr>
          <p:grpSpPr>
            <a:xfrm>
              <a:off x="5139773" y="1537362"/>
              <a:ext cx="2013095" cy="450412"/>
              <a:chOff x="291724" y="658688"/>
              <a:chExt cx="2833137" cy="173801"/>
            </a:xfrm>
          </p:grpSpPr>
          <p:sp>
            <p:nvSpPr>
              <p:cNvPr id="219" name="Rectangle 13"/>
              <p:cNvSpPr>
                <a:spLocks noChangeArrowheads="1"/>
              </p:cNvSpPr>
              <p:nvPr/>
            </p:nvSpPr>
            <p:spPr bwMode="auto">
              <a:xfrm>
                <a:off x="291724" y="658688"/>
                <a:ext cx="725716" cy="173801"/>
              </a:xfrm>
              <a:prstGeom prst="rect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lIns="47188" tIns="47188" rIns="47188" bIns="47188" anchor="ctr"/>
              <a:lstStyle/>
              <a:p>
                <a:pPr algn="ctr" defTabSz="58992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altLang="ko-KR" sz="746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L" panose="02020603020101020101" pitchFamily="18" charset="-127"/>
                    <a:cs typeface="Calibri" panose="020F0502020204030204" pitchFamily="34" charset="0"/>
                  </a:rPr>
                  <a:t>1</a:t>
                </a:r>
              </a:p>
            </p:txBody>
          </p:sp>
          <p:sp>
            <p:nvSpPr>
              <p:cNvPr id="220" name="Rectangle 14"/>
              <p:cNvSpPr>
                <a:spLocks noChangeArrowheads="1"/>
              </p:cNvSpPr>
              <p:nvPr/>
            </p:nvSpPr>
            <p:spPr bwMode="auto">
              <a:xfrm>
                <a:off x="1017440" y="658688"/>
                <a:ext cx="2107421" cy="173801"/>
              </a:xfrm>
              <a:prstGeom prst="rect">
                <a:avLst/>
              </a:prstGeom>
              <a:solidFill>
                <a:srgbClr val="EAEAE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47188" tIns="47188" rIns="47188" bIns="47188" anchor="ctr"/>
              <a:lstStyle/>
              <a:p>
                <a:r>
                  <a:rPr lang="ru-RU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Бурение вертикальной </a:t>
                </a:r>
              </a:p>
              <a:p>
                <a:r>
                  <a:rPr lang="ru-RU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газовой  скважины</a:t>
                </a:r>
                <a:endParaRPr lang="ko-KR" altLang="en-US" sz="746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M" panose="02020603020101020101" pitchFamily="18" charset="-127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94" name="그룹 21"/>
            <p:cNvGrpSpPr/>
            <p:nvPr/>
          </p:nvGrpSpPr>
          <p:grpSpPr>
            <a:xfrm>
              <a:off x="7311159" y="1535003"/>
              <a:ext cx="2063326" cy="440576"/>
              <a:chOff x="291723" y="658688"/>
              <a:chExt cx="2879529" cy="173801"/>
            </a:xfrm>
          </p:grpSpPr>
          <p:sp>
            <p:nvSpPr>
              <p:cNvPr id="217" name="Rectangle 13"/>
              <p:cNvSpPr>
                <a:spLocks noChangeArrowheads="1"/>
              </p:cNvSpPr>
              <p:nvPr/>
            </p:nvSpPr>
            <p:spPr bwMode="auto">
              <a:xfrm>
                <a:off x="291723" y="658688"/>
                <a:ext cx="727795" cy="173801"/>
              </a:xfrm>
              <a:prstGeom prst="rect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lIns="47188" tIns="47188" rIns="47188" bIns="47188" anchor="ctr"/>
              <a:lstStyle/>
              <a:p>
                <a:pPr algn="ctr" defTabSz="58992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altLang="ko-KR" sz="746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L" panose="02020603020101020101" pitchFamily="18" charset="-127"/>
                    <a:cs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218" name="Rectangle 14"/>
              <p:cNvSpPr>
                <a:spLocks noChangeArrowheads="1"/>
              </p:cNvSpPr>
              <p:nvPr/>
            </p:nvSpPr>
            <p:spPr bwMode="auto">
              <a:xfrm>
                <a:off x="1019519" y="658688"/>
                <a:ext cx="2151733" cy="173801"/>
              </a:xfrm>
              <a:prstGeom prst="rect">
                <a:avLst/>
              </a:prstGeom>
              <a:solidFill>
                <a:srgbClr val="EAEAE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47188" tIns="47188" rIns="47188" bIns="47188" anchor="ctr"/>
              <a:lstStyle/>
              <a:p>
                <a:r>
                  <a:rPr lang="ru-RU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Установка </a:t>
                </a:r>
                <a:r>
                  <a:rPr lang="en-US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(D90 </a:t>
                </a:r>
                <a:r>
                  <a:rPr lang="en-US" altLang="ko-KR" sz="746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mm)</a:t>
                </a:r>
                <a:endParaRPr lang="ko-KR" altLang="en-US" sz="746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M" panose="02020603020101020101" pitchFamily="18" charset="-127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95" name="그룹 30"/>
            <p:cNvGrpSpPr/>
            <p:nvPr/>
          </p:nvGrpSpPr>
          <p:grpSpPr>
            <a:xfrm>
              <a:off x="9503807" y="1554128"/>
              <a:ext cx="2065596" cy="405265"/>
              <a:chOff x="291723" y="658686"/>
              <a:chExt cx="3018136" cy="173803"/>
            </a:xfrm>
          </p:grpSpPr>
          <p:sp>
            <p:nvSpPr>
              <p:cNvPr id="215" name="Rectangle 13"/>
              <p:cNvSpPr>
                <a:spLocks noChangeArrowheads="1"/>
              </p:cNvSpPr>
              <p:nvPr/>
            </p:nvSpPr>
            <p:spPr bwMode="auto">
              <a:xfrm>
                <a:off x="291723" y="658688"/>
                <a:ext cx="764265" cy="173801"/>
              </a:xfrm>
              <a:prstGeom prst="rect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lIns="47188" tIns="47188" rIns="47188" bIns="47188" anchor="ctr"/>
              <a:lstStyle/>
              <a:p>
                <a:pPr algn="ctr" defTabSz="58992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altLang="ko-KR" sz="746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L" panose="02020603020101020101" pitchFamily="18" charset="-127"/>
                    <a:cs typeface="Calibri" panose="020F0502020204030204" pitchFamily="34" charset="0"/>
                  </a:rPr>
                  <a:t>3</a:t>
                </a:r>
              </a:p>
            </p:txBody>
          </p:sp>
          <p:sp>
            <p:nvSpPr>
              <p:cNvPr id="216" name="Rectangle 14"/>
              <p:cNvSpPr>
                <a:spLocks noChangeArrowheads="1"/>
              </p:cNvSpPr>
              <p:nvPr/>
            </p:nvSpPr>
            <p:spPr bwMode="auto">
              <a:xfrm>
                <a:off x="1055987" y="658686"/>
                <a:ext cx="2253872" cy="173801"/>
              </a:xfrm>
              <a:prstGeom prst="rect">
                <a:avLst/>
              </a:prstGeom>
              <a:solidFill>
                <a:srgbClr val="EAEAE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47188" tIns="47188" rIns="47188" bIns="47188" anchor="ctr"/>
              <a:lstStyle/>
              <a:p>
                <a:r>
                  <a:rPr lang="ru-RU" altLang="ko-KR" sz="746" dirty="0" err="1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Устанвока</a:t>
                </a:r>
                <a:r>
                  <a:rPr lang="ru-RU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 горизонтальной</a:t>
                </a:r>
              </a:p>
              <a:p>
                <a:r>
                  <a:rPr lang="ru-RU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скважины</a:t>
                </a:r>
                <a:r>
                  <a:rPr lang="en-US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(D90 </a:t>
                </a:r>
                <a:r>
                  <a:rPr lang="en-US" altLang="ko-KR" sz="746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mm)</a:t>
                </a:r>
                <a:endParaRPr lang="ko-KR" altLang="en-US" sz="746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M" panose="02020603020101020101" pitchFamily="18" charset="-127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96" name="그룹 33"/>
            <p:cNvGrpSpPr/>
            <p:nvPr/>
          </p:nvGrpSpPr>
          <p:grpSpPr>
            <a:xfrm>
              <a:off x="5133238" y="3379686"/>
              <a:ext cx="2019507" cy="466640"/>
              <a:chOff x="291724" y="643343"/>
              <a:chExt cx="2833139" cy="189146"/>
            </a:xfrm>
          </p:grpSpPr>
          <p:sp>
            <p:nvSpPr>
              <p:cNvPr id="213" name="Rectangle 13"/>
              <p:cNvSpPr>
                <a:spLocks noChangeArrowheads="1"/>
              </p:cNvSpPr>
              <p:nvPr/>
            </p:nvSpPr>
            <p:spPr bwMode="auto">
              <a:xfrm>
                <a:off x="291724" y="643343"/>
                <a:ext cx="732580" cy="189146"/>
              </a:xfrm>
              <a:prstGeom prst="rect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lIns="47188" tIns="47188" rIns="47188" bIns="47188" anchor="ctr"/>
              <a:lstStyle/>
              <a:p>
                <a:pPr algn="ctr" defTabSz="58992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altLang="ko-KR" sz="746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L" panose="02020603020101020101" pitchFamily="18" charset="-127"/>
                    <a:cs typeface="Calibri" panose="020F0502020204030204" pitchFamily="34" charset="0"/>
                  </a:rPr>
                  <a:t>4</a:t>
                </a:r>
              </a:p>
            </p:txBody>
          </p:sp>
          <p:sp>
            <p:nvSpPr>
              <p:cNvPr id="214" name="Rectangle 14"/>
              <p:cNvSpPr>
                <a:spLocks noChangeArrowheads="1"/>
              </p:cNvSpPr>
              <p:nvPr/>
            </p:nvSpPr>
            <p:spPr bwMode="auto">
              <a:xfrm>
                <a:off x="1024306" y="643343"/>
                <a:ext cx="2100557" cy="189146"/>
              </a:xfrm>
              <a:prstGeom prst="rect">
                <a:avLst/>
              </a:prstGeom>
              <a:solidFill>
                <a:srgbClr val="EAEAE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47188" tIns="47188" rIns="47188" bIns="47188" anchor="ctr"/>
              <a:lstStyle/>
              <a:p>
                <a:r>
                  <a:rPr lang="uz-Cyrl-UZ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Начало скважины</a:t>
                </a:r>
                <a:endParaRPr lang="ko-KR" altLang="en-US" sz="746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M" panose="02020603020101020101" pitchFamily="18" charset="-127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97" name="Rectangle 13"/>
            <p:cNvSpPr>
              <a:spLocks noChangeArrowheads="1"/>
            </p:cNvSpPr>
            <p:nvPr/>
          </p:nvSpPr>
          <p:spPr bwMode="auto">
            <a:xfrm>
              <a:off x="7328981" y="3392786"/>
              <a:ext cx="503680" cy="449369"/>
            </a:xfrm>
            <a:prstGeom prst="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lIns="47188" tIns="47188" rIns="47188" bIns="47188" anchor="ctr"/>
            <a:lstStyle/>
            <a:p>
              <a:pPr algn="ctr" defTabSz="58992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altLang="ko-KR" sz="746" b="1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L" panose="02020603020101020101" pitchFamily="18" charset="-127"/>
                  <a:cs typeface="Calibri" panose="020F0502020204030204" pitchFamily="34" charset="0"/>
                </a:rPr>
                <a:t>5</a:t>
              </a:r>
            </a:p>
          </p:txBody>
        </p:sp>
        <p:grpSp>
          <p:nvGrpSpPr>
            <p:cNvPr id="198" name="그룹 39"/>
            <p:cNvGrpSpPr/>
            <p:nvPr/>
          </p:nvGrpSpPr>
          <p:grpSpPr>
            <a:xfrm>
              <a:off x="7816658" y="3370845"/>
              <a:ext cx="2210207" cy="464252"/>
              <a:chOff x="-2187824" y="643343"/>
              <a:chExt cx="3200981" cy="191731"/>
            </a:xfrm>
          </p:grpSpPr>
          <p:sp>
            <p:nvSpPr>
              <p:cNvPr id="211" name="Rectangle 13"/>
              <p:cNvSpPr>
                <a:spLocks noChangeArrowheads="1"/>
              </p:cNvSpPr>
              <p:nvPr/>
            </p:nvSpPr>
            <p:spPr bwMode="auto">
              <a:xfrm>
                <a:off x="291724" y="643343"/>
                <a:ext cx="721433" cy="189146"/>
              </a:xfrm>
              <a:prstGeom prst="rect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lIns="47188" tIns="47188" rIns="47188" bIns="47188" anchor="ctr"/>
              <a:lstStyle/>
              <a:p>
                <a:pPr algn="ctr" defTabSz="58992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altLang="ko-KR" sz="746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L" panose="02020603020101020101" pitchFamily="18" charset="-127"/>
                    <a:cs typeface="Calibri" panose="020F0502020204030204" pitchFamily="34" charset="0"/>
                  </a:rPr>
                  <a:t>6</a:t>
                </a:r>
              </a:p>
            </p:txBody>
          </p:sp>
          <p:sp>
            <p:nvSpPr>
              <p:cNvPr id="212" name="Rectangle 14"/>
              <p:cNvSpPr>
                <a:spLocks noChangeArrowheads="1"/>
              </p:cNvSpPr>
              <p:nvPr/>
            </p:nvSpPr>
            <p:spPr bwMode="auto">
              <a:xfrm>
                <a:off x="-2187824" y="645928"/>
                <a:ext cx="2221303" cy="189146"/>
              </a:xfrm>
              <a:prstGeom prst="rect">
                <a:avLst/>
              </a:prstGeom>
              <a:solidFill>
                <a:srgbClr val="EAEAE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47188" tIns="47188" rIns="47188" bIns="47188" anchor="ctr"/>
              <a:lstStyle/>
              <a:p>
                <a:r>
                  <a:rPr lang="ru-RU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Предварительная</a:t>
                </a:r>
              </a:p>
              <a:p>
                <a:r>
                  <a:rPr lang="ru-RU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 очитка газа</a:t>
                </a:r>
                <a:endParaRPr lang="ko-KR" altLang="en-US" sz="746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M" panose="02020603020101020101" pitchFamily="18" charset="-127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99" name="그룹 42"/>
            <p:cNvGrpSpPr/>
            <p:nvPr/>
          </p:nvGrpSpPr>
          <p:grpSpPr>
            <a:xfrm>
              <a:off x="5150434" y="5242942"/>
              <a:ext cx="2002311" cy="409283"/>
              <a:chOff x="291724" y="606572"/>
              <a:chExt cx="2833138" cy="188751"/>
            </a:xfrm>
          </p:grpSpPr>
          <p:sp>
            <p:nvSpPr>
              <p:cNvPr id="209" name="Rectangle 13"/>
              <p:cNvSpPr>
                <a:spLocks noChangeArrowheads="1"/>
              </p:cNvSpPr>
              <p:nvPr/>
            </p:nvSpPr>
            <p:spPr bwMode="auto">
              <a:xfrm>
                <a:off x="291724" y="606572"/>
                <a:ext cx="702156" cy="187420"/>
              </a:xfrm>
              <a:prstGeom prst="rect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lIns="47188" tIns="47188" rIns="47188" bIns="47188" anchor="ctr"/>
              <a:lstStyle/>
              <a:p>
                <a:pPr algn="ctr" defTabSz="58992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altLang="ko-KR" sz="746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L" panose="02020603020101020101" pitchFamily="18" charset="-127"/>
                    <a:cs typeface="Calibri" panose="020F0502020204030204" pitchFamily="34" charset="0"/>
                  </a:rPr>
                  <a:t>7</a:t>
                </a:r>
              </a:p>
            </p:txBody>
          </p:sp>
          <p:sp>
            <p:nvSpPr>
              <p:cNvPr id="210" name="Rectangle 14"/>
              <p:cNvSpPr>
                <a:spLocks noChangeArrowheads="1"/>
              </p:cNvSpPr>
              <p:nvPr/>
            </p:nvSpPr>
            <p:spPr bwMode="auto">
              <a:xfrm>
                <a:off x="993880" y="606573"/>
                <a:ext cx="2130982" cy="188750"/>
              </a:xfrm>
              <a:prstGeom prst="rect">
                <a:avLst/>
              </a:prstGeom>
              <a:solidFill>
                <a:srgbClr val="EAEAE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47188" tIns="47188" rIns="47188" bIns="47188" anchor="ctr"/>
              <a:lstStyle/>
              <a:p>
                <a:r>
                  <a:rPr lang="ru-RU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Установка </a:t>
                </a:r>
              </a:p>
              <a:p>
                <a:r>
                  <a:rPr lang="ru-RU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электрогенератора</a:t>
                </a:r>
                <a:endParaRPr lang="ru-RU" altLang="ko-KR" sz="746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M" panose="02020603020101020101" pitchFamily="18" charset="-127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00" name="그룹 45"/>
            <p:cNvGrpSpPr/>
            <p:nvPr/>
          </p:nvGrpSpPr>
          <p:grpSpPr>
            <a:xfrm>
              <a:off x="7328981" y="5231565"/>
              <a:ext cx="2045504" cy="410774"/>
              <a:chOff x="291724" y="606572"/>
              <a:chExt cx="2862918" cy="187420"/>
            </a:xfrm>
          </p:grpSpPr>
          <p:sp>
            <p:nvSpPr>
              <p:cNvPr id="207" name="Rectangle 13"/>
              <p:cNvSpPr>
                <a:spLocks noChangeArrowheads="1"/>
              </p:cNvSpPr>
              <p:nvPr/>
            </p:nvSpPr>
            <p:spPr bwMode="auto">
              <a:xfrm>
                <a:off x="291724" y="606572"/>
                <a:ext cx="704881" cy="187420"/>
              </a:xfrm>
              <a:prstGeom prst="rect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lIns="47188" tIns="47188" rIns="47188" bIns="47188" anchor="ctr"/>
              <a:lstStyle/>
              <a:p>
                <a:pPr algn="ctr" defTabSz="58992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altLang="ko-KR" sz="746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L" panose="02020603020101020101" pitchFamily="18" charset="-127"/>
                    <a:cs typeface="Calibri" panose="020F0502020204030204" pitchFamily="34" charset="0"/>
                  </a:rPr>
                  <a:t>8</a:t>
                </a:r>
              </a:p>
            </p:txBody>
          </p:sp>
          <p:sp>
            <p:nvSpPr>
              <p:cNvPr id="208" name="Rectangle 14"/>
              <p:cNvSpPr>
                <a:spLocks noChangeArrowheads="1"/>
              </p:cNvSpPr>
              <p:nvPr/>
            </p:nvSpPr>
            <p:spPr bwMode="auto">
              <a:xfrm>
                <a:off x="996682" y="606572"/>
                <a:ext cx="2157960" cy="187420"/>
              </a:xfrm>
              <a:prstGeom prst="rect">
                <a:avLst/>
              </a:prstGeom>
              <a:solidFill>
                <a:srgbClr val="EAEAE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47188" tIns="47188" rIns="47188" bIns="47188" anchor="ctr"/>
              <a:lstStyle/>
              <a:p>
                <a:r>
                  <a:rPr lang="ru-RU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Подача электроэнергии</a:t>
                </a:r>
                <a:endParaRPr lang="ko-KR" altLang="en-US" sz="746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M" panose="02020603020101020101" pitchFamily="18" charset="-127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201" name="그림 48"/>
            <p:cNvPicPr>
              <a:picLocks noChangeAspect="1"/>
            </p:cNvPicPr>
            <p:nvPr/>
          </p:nvPicPr>
          <p:blipFill rotWithShape="1">
            <a:blip r:embed="rId28" cstate="print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746"/>
            <a:stretch/>
          </p:blipFill>
          <p:spPr>
            <a:xfrm>
              <a:off x="5141701" y="5661658"/>
              <a:ext cx="2026309" cy="118731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02" name="그림 49"/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6860" y="5661342"/>
              <a:ext cx="1967662" cy="117741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grpSp>
          <p:nvGrpSpPr>
            <p:cNvPr id="203" name="그룹 51"/>
            <p:cNvGrpSpPr/>
            <p:nvPr/>
          </p:nvGrpSpPr>
          <p:grpSpPr>
            <a:xfrm>
              <a:off x="9520567" y="5222016"/>
              <a:ext cx="1985053" cy="416177"/>
              <a:chOff x="291724" y="606572"/>
              <a:chExt cx="2862918" cy="187420"/>
            </a:xfrm>
          </p:grpSpPr>
          <p:sp>
            <p:nvSpPr>
              <p:cNvPr id="205" name="Rectangle 13"/>
              <p:cNvSpPr>
                <a:spLocks noChangeArrowheads="1"/>
              </p:cNvSpPr>
              <p:nvPr/>
            </p:nvSpPr>
            <p:spPr bwMode="auto">
              <a:xfrm>
                <a:off x="291724" y="606572"/>
                <a:ext cx="730203" cy="187420"/>
              </a:xfrm>
              <a:prstGeom prst="rect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lIns="47188" tIns="47188" rIns="47188" bIns="47188" anchor="ctr"/>
              <a:lstStyle/>
              <a:p>
                <a:pPr algn="ctr" defTabSz="58992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ko-KR" sz="746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L" panose="02020603020101020101" pitchFamily="18" charset="-127"/>
                    <a:cs typeface="Calibri" panose="020F0502020204030204" pitchFamily="34" charset="0"/>
                  </a:rPr>
                  <a:t>9</a:t>
                </a:r>
                <a:endParaRPr lang="en-GB" altLang="ko-KR" sz="746" b="1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L" panose="02020603020101020101" pitchFamily="18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206" name="Rectangle 14"/>
              <p:cNvSpPr>
                <a:spLocks noChangeArrowheads="1"/>
              </p:cNvSpPr>
              <p:nvPr/>
            </p:nvSpPr>
            <p:spPr bwMode="auto">
              <a:xfrm>
                <a:off x="1021927" y="606572"/>
                <a:ext cx="2132715" cy="187420"/>
              </a:xfrm>
              <a:prstGeom prst="rect">
                <a:avLst/>
              </a:prstGeom>
              <a:solidFill>
                <a:srgbClr val="EAEAE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47188" tIns="47188" rIns="47188" bIns="47188" anchor="ctr"/>
              <a:lstStyle/>
              <a:p>
                <a:r>
                  <a:rPr lang="ru-RU" altLang="ko-KR" sz="746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002060"/>
                    </a:solidFill>
                    <a:latin typeface="Calibri" panose="020F0502020204030204" pitchFamily="34" charset="0"/>
                    <a:ea typeface="현대하모니 M" panose="02020603020101020101" pitchFamily="18" charset="-127"/>
                    <a:cs typeface="Calibri" panose="020F0502020204030204" pitchFamily="34" charset="0"/>
                  </a:rPr>
                  <a:t>Общий вид объекта</a:t>
                </a:r>
                <a:endParaRPr lang="ko-KR" altLang="en-US" sz="746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M" panose="02020603020101020101" pitchFamily="18" charset="-127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04" name="Rectangle 14"/>
            <p:cNvSpPr>
              <a:spLocks noChangeArrowheads="1"/>
            </p:cNvSpPr>
            <p:nvPr/>
          </p:nvSpPr>
          <p:spPr bwMode="auto">
            <a:xfrm>
              <a:off x="10005918" y="3376289"/>
              <a:ext cx="1541824" cy="449369"/>
            </a:xfrm>
            <a:prstGeom prst="rect">
              <a:avLst/>
            </a:prstGeom>
            <a:solidFill>
              <a:srgbClr val="EAEAEA"/>
            </a:solidFill>
            <a:ln w="12700">
              <a:noFill/>
              <a:miter lim="800000"/>
              <a:headEnd/>
              <a:tailEnd/>
            </a:ln>
          </p:spPr>
          <p:txBody>
            <a:bodyPr wrap="none" lIns="47188" tIns="47188" rIns="47188" bIns="47188" anchor="ctr"/>
            <a:lstStyle/>
            <a:p>
              <a:r>
                <a:rPr lang="ru-RU" altLang="ko-KR" sz="746" dirty="0" err="1" smtClean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M" panose="02020603020101020101" pitchFamily="18" charset="-127"/>
                  <a:cs typeface="Calibri" panose="020F0502020204030204" pitchFamily="34" charset="0"/>
                </a:rPr>
                <a:t>Стр</a:t>
              </a:r>
              <a:r>
                <a:rPr lang="ru-RU" altLang="ko-KR" sz="746" dirty="0" smtClean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rgbClr val="002060"/>
                  </a:solidFill>
                  <a:latin typeface="Calibri" panose="020F0502020204030204" pitchFamily="34" charset="0"/>
                  <a:ea typeface="현대하모니 M" panose="02020603020101020101" pitchFamily="18" charset="-127"/>
                  <a:cs typeface="Calibri" panose="020F0502020204030204" pitchFamily="34" charset="0"/>
                </a:rPr>
                <a:t>-во электростанции</a:t>
              </a:r>
              <a:endParaRPr lang="ko-KR" altLang="en-US" sz="746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rgbClr val="002060"/>
                </a:solidFill>
                <a:latin typeface="Calibri" panose="020F0502020204030204" pitchFamily="34" charset="0"/>
                <a:ea typeface="현대하모니 M" panose="02020603020101020101" pitchFamily="18" charset="-127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985934831"/>
              </p:ext>
            </p:extLst>
          </p:nvPr>
        </p:nvGraphicFramePr>
        <p:xfrm>
          <a:off x="4826308" y="5031447"/>
          <a:ext cx="2507230" cy="201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1" r:lo="rId32" r:qs="rId33" r:cs="rId34"/>
          </a:graphicData>
        </a:graphic>
      </p:graphicFrame>
      <p:cxnSp>
        <p:nvCxnSpPr>
          <p:cNvPr id="104" name="Прямая соединительная линия 103"/>
          <p:cNvCxnSpPr/>
          <p:nvPr/>
        </p:nvCxnSpPr>
        <p:spPr>
          <a:xfrm>
            <a:off x="7359487" y="4926600"/>
            <a:ext cx="0" cy="1908852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 flipV="1">
            <a:off x="180373" y="4913766"/>
            <a:ext cx="11817876" cy="20022"/>
          </a:xfrm>
          <a:prstGeom prst="line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Прямоугольник 109"/>
          <p:cNvSpPr/>
          <p:nvPr/>
        </p:nvSpPr>
        <p:spPr>
          <a:xfrm>
            <a:off x="3654947" y="5549342"/>
            <a:ext cx="936170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28"/>
              </a:lnSpc>
            </a:pPr>
            <a:r>
              <a:rPr lang="uz-Cyrl-UZ" altLang="ru-RU" sz="929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Площадь</a:t>
            </a:r>
            <a:r>
              <a:rPr lang="en-US" altLang="ru-RU" sz="854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ru-RU" altLang="ru-RU" sz="854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            </a:t>
            </a:r>
            <a:r>
              <a:rPr lang="ru-RU" altLang="ru-RU" sz="854" b="1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  </a:t>
            </a:r>
            <a:endParaRPr lang="ru-RU" altLang="ru-RU" sz="854" b="1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>
              <a:lnSpc>
                <a:spcPts val="1128"/>
              </a:lnSpc>
            </a:pPr>
            <a:r>
              <a:rPr lang="en-US" altLang="ru-RU" sz="1451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10 </a:t>
            </a:r>
            <a:r>
              <a:rPr lang="uz-Cyrl-UZ" altLang="ru-RU" sz="1451" b="1" dirty="0">
                <a:solidFill>
                  <a:srgbClr val="0070C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га</a:t>
            </a:r>
            <a:endParaRPr lang="ru-RU" altLang="ru-RU" sz="1451" b="1" dirty="0">
              <a:solidFill>
                <a:srgbClr val="0070C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3617715" y="5235268"/>
            <a:ext cx="1173878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28"/>
              </a:lnSpc>
            </a:pPr>
            <a:r>
              <a:rPr lang="en-US" altLang="ru-RU" sz="929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 </a:t>
            </a:r>
            <a:endParaRPr lang="ru-RU" altLang="ru-RU" sz="854" b="1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>
              <a:lnSpc>
                <a:spcPts val="1128"/>
              </a:lnSpc>
            </a:pPr>
            <a:r>
              <a:rPr lang="en-US" altLang="ru-RU" sz="1451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2006 </a:t>
            </a:r>
            <a:r>
              <a:rPr lang="uz-Cyrl-UZ" altLang="ru-RU" sz="1451" b="1" dirty="0">
                <a:solidFill>
                  <a:srgbClr val="0070C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йил</a:t>
            </a:r>
          </a:p>
        </p:txBody>
      </p:sp>
      <p:sp>
        <p:nvSpPr>
          <p:cNvPr id="112" name="Прямоугольник 111"/>
          <p:cNvSpPr/>
          <p:nvPr/>
        </p:nvSpPr>
        <p:spPr>
          <a:xfrm>
            <a:off x="3647990" y="5916967"/>
            <a:ext cx="1171111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28"/>
              </a:lnSpc>
            </a:pPr>
            <a:r>
              <a:rPr lang="ru-RU" altLang="ru-RU" sz="929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Объем отходов</a:t>
            </a:r>
            <a:endParaRPr lang="ru-RU" altLang="ru-RU" sz="929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>
              <a:lnSpc>
                <a:spcPts val="1128"/>
              </a:lnSpc>
            </a:pPr>
            <a:r>
              <a:rPr lang="ru-RU" altLang="ru-RU" sz="1451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1,5</a:t>
            </a:r>
            <a:r>
              <a:rPr lang="en-US" altLang="ru-RU" sz="1451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ru-RU" altLang="ru-RU" sz="1451" b="1" dirty="0">
                <a:solidFill>
                  <a:srgbClr val="0070C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млн тн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1408689" y="5551007"/>
            <a:ext cx="1005208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28"/>
              </a:lnSpc>
            </a:pPr>
            <a:r>
              <a:rPr lang="uz-Cyrl-UZ" altLang="ru-RU" sz="929" b="1" dirty="0">
                <a:ln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ru-RU" altLang="ru-RU" sz="929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Площадь                </a:t>
            </a:r>
            <a:endParaRPr lang="ru-RU" altLang="ru-RU" sz="929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>
              <a:lnSpc>
                <a:spcPts val="1128"/>
              </a:lnSpc>
            </a:pPr>
            <a:r>
              <a:rPr lang="ru-RU" altLang="ru-RU" sz="854" b="1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ru-RU" altLang="ru-RU" sz="1451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59</a:t>
            </a:r>
            <a:r>
              <a:rPr lang="en-US" altLang="ru-RU" sz="1451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uz-Cyrl-UZ" altLang="ru-RU" sz="1451" b="1" dirty="0" smtClean="0">
                <a:solidFill>
                  <a:srgbClr val="0070C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га</a:t>
            </a:r>
            <a:endParaRPr lang="ru-RU" altLang="ru-RU" sz="1451" b="1" dirty="0">
              <a:solidFill>
                <a:srgbClr val="0070C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1375305" y="5237775"/>
            <a:ext cx="1355842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28"/>
              </a:lnSpc>
            </a:pPr>
            <a:r>
              <a:rPr lang="uz-Cyrl-UZ" altLang="ru-RU" sz="929" b="1" dirty="0">
                <a:ln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ru-RU" sz="929" b="1" dirty="0">
                <a:ln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endParaRPr lang="ru-RU" altLang="ru-RU" sz="854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>
              <a:lnSpc>
                <a:spcPts val="1128"/>
              </a:lnSpc>
            </a:pPr>
            <a:r>
              <a:rPr lang="ru-RU" altLang="ru-RU" sz="854" b="1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 </a:t>
            </a:r>
            <a:r>
              <a:rPr lang="ru-RU" altLang="ru-RU" sz="1451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1966</a:t>
            </a:r>
            <a:r>
              <a:rPr lang="en-US" altLang="ru-RU" sz="1451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uz-Cyrl-UZ" altLang="ru-RU" sz="1451" b="1" dirty="0" smtClean="0">
                <a:solidFill>
                  <a:srgbClr val="0070C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год</a:t>
            </a:r>
            <a:endParaRPr lang="uz-Cyrl-UZ" altLang="ru-RU" sz="1451" b="1" dirty="0">
              <a:solidFill>
                <a:srgbClr val="0070C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1426133" y="5955820"/>
            <a:ext cx="1154167" cy="388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28"/>
              </a:lnSpc>
            </a:pPr>
            <a:r>
              <a:rPr lang="ru-RU" altLang="ru-RU" sz="929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Объем отходов</a:t>
            </a:r>
            <a:r>
              <a:rPr lang="ru-RU" altLang="ru-RU" sz="1451" b="1" dirty="0" smtClean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</a:p>
          <a:p>
            <a:pPr>
              <a:lnSpc>
                <a:spcPts val="1128"/>
              </a:lnSpc>
            </a:pPr>
            <a:r>
              <a:rPr lang="ru-RU" altLang="ru-RU" sz="1451" b="1" dirty="0" smtClean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30</a:t>
            </a:r>
            <a:r>
              <a:rPr lang="en-US" altLang="ru-RU" sz="1451" b="1" dirty="0" smtClean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ru-RU" altLang="ru-RU" sz="1451" b="1" dirty="0">
                <a:solidFill>
                  <a:srgbClr val="0070C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млн тн</a:t>
            </a:r>
          </a:p>
        </p:txBody>
      </p:sp>
      <p:sp>
        <p:nvSpPr>
          <p:cNvPr id="120" name="Прямоугольник 119"/>
          <p:cNvSpPr/>
          <p:nvPr/>
        </p:nvSpPr>
        <p:spPr>
          <a:xfrm>
            <a:off x="1412357" y="6344131"/>
            <a:ext cx="1315008" cy="388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28"/>
              </a:lnSpc>
            </a:pPr>
            <a:r>
              <a:rPr lang="uz-Cyrl-UZ" altLang="ru-RU" sz="929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Ежегодно</a:t>
            </a:r>
          </a:p>
          <a:p>
            <a:pPr>
              <a:lnSpc>
                <a:spcPts val="1128"/>
              </a:lnSpc>
            </a:pPr>
            <a:r>
              <a:rPr lang="uz-Cyrl-UZ" altLang="ru-RU" sz="1451" b="1" dirty="0" smtClean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765 </a:t>
            </a:r>
            <a:r>
              <a:rPr lang="uz-Cyrl-UZ" altLang="ru-RU" sz="1451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000 </a:t>
            </a:r>
            <a:r>
              <a:rPr lang="uz-Cyrl-UZ" altLang="ru-RU" sz="1451" b="1" dirty="0">
                <a:solidFill>
                  <a:srgbClr val="0070C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тн</a:t>
            </a:r>
          </a:p>
        </p:txBody>
      </p:sp>
      <p:sp>
        <p:nvSpPr>
          <p:cNvPr id="121" name="Прямоугольник 120"/>
          <p:cNvSpPr/>
          <p:nvPr/>
        </p:nvSpPr>
        <p:spPr>
          <a:xfrm>
            <a:off x="3654947" y="6327393"/>
            <a:ext cx="1267993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28"/>
              </a:lnSpc>
            </a:pPr>
            <a:r>
              <a:rPr lang="ru-RU" altLang="ru-RU" sz="854" dirty="0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Ежегодно</a:t>
            </a:r>
            <a:endParaRPr lang="ru-RU" altLang="ru-RU" sz="854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>
              <a:lnSpc>
                <a:spcPts val="1128"/>
              </a:lnSpc>
            </a:pPr>
            <a:r>
              <a:rPr lang="en-US" altLang="ru-RU" sz="1451" b="1" dirty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158 000 </a:t>
            </a:r>
            <a:r>
              <a:rPr lang="ru-RU" altLang="ru-RU" sz="1451" b="1" dirty="0">
                <a:solidFill>
                  <a:srgbClr val="0070C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тн</a:t>
            </a:r>
            <a:endParaRPr lang="uz-Cyrl-UZ" altLang="ru-RU" sz="1451" b="1" dirty="0">
              <a:solidFill>
                <a:srgbClr val="0070C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756" y="5249097"/>
            <a:ext cx="544925" cy="42134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8041" y="5638298"/>
            <a:ext cx="572452" cy="572452"/>
          </a:xfrm>
          <a:prstGeom prst="rect">
            <a:avLst/>
          </a:prstGeom>
        </p:spPr>
      </p:pic>
      <p:sp>
        <p:nvSpPr>
          <p:cNvPr id="99" name="Прямоугольник 98"/>
          <p:cNvSpPr/>
          <p:nvPr/>
        </p:nvSpPr>
        <p:spPr>
          <a:xfrm>
            <a:off x="4902139" y="5282462"/>
            <a:ext cx="1546908" cy="45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altLang="ru-RU" sz="929" dirty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Инвестиции</a:t>
            </a:r>
            <a:endParaRPr lang="ru-RU" altLang="ru-RU" sz="929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algn="ctr"/>
            <a:r>
              <a:rPr lang="ru-RU" altLang="ru-RU" sz="1423" b="1" dirty="0" smtClean="0">
                <a:solidFill>
                  <a:srgbClr val="C0000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1,9 </a:t>
            </a:r>
            <a:r>
              <a:rPr lang="ru-RU" altLang="ru-RU" sz="1451" b="1" dirty="0">
                <a:solidFill>
                  <a:srgbClr val="0070C0"/>
                </a:solidFill>
                <a:ea typeface="Cambria" panose="02040503050406030204" pitchFamily="18" charset="0"/>
              </a:rPr>
              <a:t>млн</a:t>
            </a:r>
            <a:r>
              <a:rPr lang="uz-Cyrl-UZ" altLang="ru-RU" sz="1451" b="1" dirty="0">
                <a:solidFill>
                  <a:srgbClr val="0070C0"/>
                </a:solidFill>
                <a:ea typeface="Cambria" panose="02040503050406030204" pitchFamily="18" charset="0"/>
              </a:rPr>
              <a:t> доллар</a:t>
            </a:r>
            <a:endParaRPr lang="ru-RU" altLang="ru-RU" sz="1451" b="1" dirty="0">
              <a:solidFill>
                <a:srgbClr val="0070C0"/>
              </a:solidFill>
              <a:ea typeface="Cambria" panose="02040503050406030204" pitchFamily="18" charset="0"/>
            </a:endParaRPr>
          </a:p>
        </p:txBody>
      </p:sp>
      <p:pic>
        <p:nvPicPr>
          <p:cNvPr id="100" name="Рисунок 99"/>
          <p:cNvPicPr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/>
          <a:stretch/>
        </p:blipFill>
        <p:spPr>
          <a:xfrm flipH="1">
            <a:off x="338638" y="5281919"/>
            <a:ext cx="1066762" cy="13389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1" name="Picture 2" descr="Шўрчи2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190" y="5294422"/>
            <a:ext cx="1075839" cy="1412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Прямоугольник 101"/>
          <p:cNvSpPr/>
          <p:nvPr/>
        </p:nvSpPr>
        <p:spPr>
          <a:xfrm>
            <a:off x="261379" y="2073754"/>
            <a:ext cx="3224380" cy="245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z-Cyrl-UZ" altLang="ru-RU" sz="995" dirty="0">
              <a:solidFill>
                <a:srgbClr val="002060"/>
              </a:solidFill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38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775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химическими веществами</a:t>
            </a:r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Рекомендация </a:t>
            </a:r>
            <a:r>
              <a:rPr lang="ru-RU" sz="2400" b="1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10.9</a:t>
            </a:r>
            <a:endParaRPr lang="ru-RU" dirty="0"/>
          </a:p>
        </p:txBody>
      </p:sp>
      <p:pic>
        <p:nvPicPr>
          <p:cNvPr id="4" name="Объект 3" descr="E:\РЕАЛИЗАЦИЯ ПРОЕКТА\Деятельность №5\8 тренингов\Семинар Сельское хозяйство\Семинар № 2. 12_04_2023 г\Фото 12_04_2023 г\DSCN9292 (2)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428" y="3894792"/>
            <a:ext cx="2790508" cy="2268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РЕАЛИЗАЦИЯ ПРОЕКТА\Деятельность №5\8 тренингов\Семинар Сельское хозяйство\Семинар №3. 14.04.2023 г\Фото, 14_04_2023 г\DSCN93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039" y="1550989"/>
            <a:ext cx="4150995" cy="2035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E:\РЕАЛИЗАЦИЯ ПРОЕКТА\Деятельность №5\8 тренингов\Семинар Сельское хозяйство\Практика, 16_05_2023 г\DSCN945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744" y="3935729"/>
            <a:ext cx="3893290" cy="2186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 rotWithShape="1">
          <a:blip r:embed="rId5"/>
          <a:srcRect l="3367" t="45476"/>
          <a:stretch/>
        </p:blipFill>
        <p:spPr bwMode="auto">
          <a:xfrm>
            <a:off x="1261428" y="1550988"/>
            <a:ext cx="5740400" cy="21583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244" y="4168378"/>
            <a:ext cx="3473872" cy="195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54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5100638"/>
          </a:xfrm>
        </p:spPr>
        <p:txBody>
          <a:bodyPr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uz-Cyrl-UZ" sz="3200" b="1" dirty="0">
                <a:solidFill>
                  <a:schemeClr val="accent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Спасибо за внимание!</a:t>
            </a:r>
            <a:endParaRPr lang="ru-RU" sz="3200" b="1" dirty="0">
              <a:solidFill>
                <a:schemeClr val="accent5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2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02F79B5BE87D40B73359BB004DC9B5" ma:contentTypeVersion="18" ma:contentTypeDescription="Create a new document." ma:contentTypeScope="" ma:versionID="d22e6ad98b7321529a84105081bfcf9c">
  <xsd:schema xmlns:xsd="http://www.w3.org/2001/XMLSchema" xmlns:xs="http://www.w3.org/2001/XMLSchema" xmlns:p="http://schemas.microsoft.com/office/2006/metadata/properties" xmlns:ns2="99a2c2c3-fdcf-4e63-9c12-39b3de610a76" xmlns:ns3="a20aa909-956d-4941-9e8e-d4bf2c5fe97e" xmlns:ns4="985ec44e-1bab-4c0b-9df0-6ba128686fc9" targetNamespace="http://schemas.microsoft.com/office/2006/metadata/properties" ma:root="true" ma:fieldsID="0b3bd6ac9ac9790cf6efe025ca4e12b4" ns2:_="" ns3:_="" ns4:_="">
    <xsd:import namespace="99a2c2c3-fdcf-4e63-9c12-39b3de610a76"/>
    <xsd:import namespace="a20aa909-956d-4941-9e8e-d4bf2c5fe97e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Dateandtime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a2c2c3-fdcf-4e63-9c12-39b3de610a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Dateandtime" ma:index="20" nillable="true" ma:displayName="Date and time" ma:format="DateOnly" ma:internalName="Dateandtime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0aa909-956d-4941-9e8e-d4bf2c5fe97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cb577e23-b539-4cbb-a753-31a04c3d9a02}" ma:internalName="TaxCatchAll" ma:showField="CatchAllData" ma:web="a20aa909-956d-4941-9e8e-d4bf2c5fe9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ateandtime xmlns="99a2c2c3-fdcf-4e63-9c12-39b3de610a76" xsi:nil="true"/>
    <TaxCatchAll xmlns="985ec44e-1bab-4c0b-9df0-6ba128686fc9" xsi:nil="true"/>
    <lcf76f155ced4ddcb4097134ff3c332f xmlns="99a2c2c3-fdcf-4e63-9c12-39b3de610a7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7B76AD9-B95D-40B0-8D6D-BDCC5FE993FC}"/>
</file>

<file path=customXml/itemProps2.xml><?xml version="1.0" encoding="utf-8"?>
<ds:datastoreItem xmlns:ds="http://schemas.openxmlformats.org/officeDocument/2006/customXml" ds:itemID="{6D9DF1D1-36E9-4F02-8DA7-35854189B0A6}"/>
</file>

<file path=customXml/itemProps3.xml><?xml version="1.0" encoding="utf-8"?>
<ds:datastoreItem xmlns:ds="http://schemas.openxmlformats.org/officeDocument/2006/customXml" ds:itemID="{0473CE4F-9BB0-4F52-A30D-50205680DF7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3991</TotalTime>
  <Words>526</Words>
  <Application>Microsoft Office PowerPoint</Application>
  <PresentationFormat>Широкоэкранный</PresentationFormat>
  <Paragraphs>197</Paragraphs>
  <Slides>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20" baseType="lpstr">
      <vt:lpstr>Arial Unicode MS</vt:lpstr>
      <vt:lpstr>Arial</vt:lpstr>
      <vt:lpstr>Arial (Основной текст)</vt:lpstr>
      <vt:lpstr>Calibri</vt:lpstr>
      <vt:lpstr>Calibri Light</vt:lpstr>
      <vt:lpstr>Cambria</vt:lpstr>
      <vt:lpstr>Fira Sans Extra Condensed Medium</vt:lpstr>
      <vt:lpstr>Roboto Condensed</vt:lpstr>
      <vt:lpstr>Times New Roman</vt:lpstr>
      <vt:lpstr>현대하모니 L</vt:lpstr>
      <vt:lpstr>현대하모니 M</vt:lpstr>
      <vt:lpstr>Тема Office</vt:lpstr>
      <vt:lpstr>                    </vt:lpstr>
      <vt:lpstr>  РЕФОРМИРОВАНИЕ СИСТЕМЫ ОБРАЩЕНИЯ С ОТХОДАМИ Рекомендация 10.2. а) </vt:lpstr>
      <vt:lpstr>РЕФОРМИРОВАНИЕ СИСТЕМЫ ОБРАЩЕНИЯ С ОТХОДАМИ Рекомендация 10.2. а)  Инфраструктура системы обращения с ТБО </vt:lpstr>
      <vt:lpstr>Презентация PowerPoint</vt:lpstr>
      <vt:lpstr>Презентация PowerPoint</vt:lpstr>
      <vt:lpstr>Презентация PowerPoint</vt:lpstr>
      <vt:lpstr>Управление химическими веществами Рекомендация 10.9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ГОСУДАРСТВЕННЫЙ КОМИТЕТ                        РЕСПУБЛИКИ УЗБЕКИСТАН                       ПО ЭКОЛОГИИ И ОХРАНЕ  ОКРУЖАЮЩЕЙ СРЕДЫ</dc:title>
  <dc:creator>Хания</dc:creator>
  <cp:lastModifiedBy>Аналитика</cp:lastModifiedBy>
  <cp:revision>237</cp:revision>
  <dcterms:created xsi:type="dcterms:W3CDTF">2022-09-30T05:39:21Z</dcterms:created>
  <dcterms:modified xsi:type="dcterms:W3CDTF">2023-09-16T15:45:15Z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0x010100B302F79B5BE87D40B73359BB004DC9B5</vt:lpwstr>
  </property>
</Properties>
</file>