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1"/>
  </p:notesMasterIdLst>
  <p:handoutMasterIdLst>
    <p:handoutMasterId r:id="rId12"/>
  </p:handoutMasterIdLst>
  <p:sldIdLst>
    <p:sldId id="261" r:id="rId4"/>
    <p:sldId id="289" r:id="rId5"/>
    <p:sldId id="285" r:id="rId6"/>
    <p:sldId id="288" r:id="rId7"/>
    <p:sldId id="286" r:id="rId8"/>
    <p:sldId id="277" r:id="rId9"/>
    <p:sldId id="257" r:id="rId10"/>
  </p:sldIdLst>
  <p:sldSz cx="12192000" cy="6858000"/>
  <p:notesSz cx="6761163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FF0000"/>
    <a:srgbClr val="00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DB686A-8A86-4B5C-8429-65FE2BC663FB}" v="2" dt="2023-09-28T08:06:16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737" autoAdjust="0"/>
  </p:normalViewPr>
  <p:slideViewPr>
    <p:cSldViewPr>
      <p:cViewPr varScale="1">
        <p:scale>
          <a:sx n="82" d="100"/>
          <a:sy n="82" d="100"/>
        </p:scale>
        <p:origin x="595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9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Dotzauer" userId="b8b87b2b-eda4-44e0-9f77-97a24730064b" providerId="ADAL" clId="{F5DB686A-8A86-4B5C-8429-65FE2BC663FB}"/>
    <pc:docChg chg="modSld">
      <pc:chgData name="Laura Dotzauer" userId="b8b87b2b-eda4-44e0-9f77-97a24730064b" providerId="ADAL" clId="{F5DB686A-8A86-4B5C-8429-65FE2BC663FB}" dt="2023-09-28T08:06:40.123" v="12" actId="20577"/>
      <pc:docMkLst>
        <pc:docMk/>
      </pc:docMkLst>
      <pc:sldChg chg="addSp modSp mod">
        <pc:chgData name="Laura Dotzauer" userId="b8b87b2b-eda4-44e0-9f77-97a24730064b" providerId="ADAL" clId="{F5DB686A-8A86-4B5C-8429-65FE2BC663FB}" dt="2023-09-28T08:06:40.123" v="12" actId="20577"/>
        <pc:sldMkLst>
          <pc:docMk/>
          <pc:sldMk cId="117750124" sldId="261"/>
        </pc:sldMkLst>
        <pc:spChg chg="mod">
          <ac:chgData name="Laura Dotzauer" userId="b8b87b2b-eda4-44e0-9f77-97a24730064b" providerId="ADAL" clId="{F5DB686A-8A86-4B5C-8429-65FE2BC663FB}" dt="2023-09-28T08:05:33.340" v="4" actId="6549"/>
          <ac:spMkLst>
            <pc:docMk/>
            <pc:sldMk cId="117750124" sldId="261"/>
            <ac:spMk id="2" creationId="{2A7CF1B5-4AEA-4847-9C83-3F556F17D093}"/>
          </ac:spMkLst>
        </pc:spChg>
        <pc:spChg chg="add mod">
          <ac:chgData name="Laura Dotzauer" userId="b8b87b2b-eda4-44e0-9f77-97a24730064b" providerId="ADAL" clId="{F5DB686A-8A86-4B5C-8429-65FE2BC663FB}" dt="2023-09-28T08:06:40.123" v="12" actId="20577"/>
          <ac:spMkLst>
            <pc:docMk/>
            <pc:sldMk cId="117750124" sldId="261"/>
            <ac:spMk id="4" creationId="{A72B118B-0938-CB38-36BC-C4D89E42FADB}"/>
          </ac:spMkLst>
        </pc:spChg>
      </pc:sldChg>
    </pc:docChg>
  </pc:docChgLst>
  <pc:docChgLst>
    <pc:chgData name="TAN-DAVIN Carole" userId="91a81e5f-44df-4263-88f7-f625a932f5b9" providerId="ADAL" clId="{98680F33-EE47-496E-A696-50B47930972A}"/>
    <pc:docChg chg="custSel addSld modSld">
      <pc:chgData name="TAN-DAVIN Carole" userId="91a81e5f-44df-4263-88f7-f625a932f5b9" providerId="ADAL" clId="{98680F33-EE47-496E-A696-50B47930972A}" dt="2023-09-27T09:09:57.515" v="137" actId="20577"/>
      <pc:docMkLst>
        <pc:docMk/>
      </pc:docMkLst>
      <pc:sldChg chg="modSp mod">
        <pc:chgData name="TAN-DAVIN Carole" userId="91a81e5f-44df-4263-88f7-f625a932f5b9" providerId="ADAL" clId="{98680F33-EE47-496E-A696-50B47930972A}" dt="2023-09-27T09:09:57.515" v="137" actId="20577"/>
        <pc:sldMkLst>
          <pc:docMk/>
          <pc:sldMk cId="3443016873" sldId="288"/>
        </pc:sldMkLst>
        <pc:spChg chg="mod">
          <ac:chgData name="TAN-DAVIN Carole" userId="91a81e5f-44df-4263-88f7-f625a932f5b9" providerId="ADAL" clId="{98680F33-EE47-496E-A696-50B47930972A}" dt="2023-09-27T09:09:57.515" v="137" actId="20577"/>
          <ac:spMkLst>
            <pc:docMk/>
            <pc:sldMk cId="3443016873" sldId="288"/>
            <ac:spMk id="3" creationId="{1BC2D64F-373E-E536-BAA7-71468F596A12}"/>
          </ac:spMkLst>
        </pc:spChg>
      </pc:sldChg>
      <pc:sldChg chg="addSp delSp modSp new mod">
        <pc:chgData name="TAN-DAVIN Carole" userId="91a81e5f-44df-4263-88f7-f625a932f5b9" providerId="ADAL" clId="{98680F33-EE47-496E-A696-50B47930972A}" dt="2023-09-27T09:02:05.721" v="33" actId="478"/>
        <pc:sldMkLst>
          <pc:docMk/>
          <pc:sldMk cId="2490160266" sldId="289"/>
        </pc:sldMkLst>
        <pc:spChg chg="mod">
          <ac:chgData name="TAN-DAVIN Carole" userId="91a81e5f-44df-4263-88f7-f625a932f5b9" providerId="ADAL" clId="{98680F33-EE47-496E-A696-50B47930972A}" dt="2023-09-27T09:01:23.284" v="29" actId="20577"/>
          <ac:spMkLst>
            <pc:docMk/>
            <pc:sldMk cId="2490160266" sldId="289"/>
            <ac:spMk id="2" creationId="{4891D413-3275-CC92-1EB5-E1E9809E42D9}"/>
          </ac:spMkLst>
        </pc:spChg>
        <pc:spChg chg="del mod">
          <ac:chgData name="TAN-DAVIN Carole" userId="91a81e5f-44df-4263-88f7-f625a932f5b9" providerId="ADAL" clId="{98680F33-EE47-496E-A696-50B47930972A}" dt="2023-09-27T09:00:51.302" v="4" actId="478"/>
          <ac:spMkLst>
            <pc:docMk/>
            <pc:sldMk cId="2490160266" sldId="289"/>
            <ac:spMk id="3" creationId="{EA9D1A2A-4E35-907E-A859-3BF5DD360CC6}"/>
          </ac:spMkLst>
        </pc:spChg>
        <pc:spChg chg="add del mod">
          <ac:chgData name="TAN-DAVIN Carole" userId="91a81e5f-44df-4263-88f7-f625a932f5b9" providerId="ADAL" clId="{98680F33-EE47-496E-A696-50B47930972A}" dt="2023-09-27T09:01:59.329" v="32" actId="478"/>
          <ac:spMkLst>
            <pc:docMk/>
            <pc:sldMk cId="2490160266" sldId="289"/>
            <ac:spMk id="5" creationId="{56CC236E-57E4-3E87-42A9-294002D72648}"/>
          </ac:spMkLst>
        </pc:spChg>
        <pc:spChg chg="add del mod">
          <ac:chgData name="TAN-DAVIN Carole" userId="91a81e5f-44df-4263-88f7-f625a932f5b9" providerId="ADAL" clId="{98680F33-EE47-496E-A696-50B47930972A}" dt="2023-09-27T09:02:05.721" v="33" actId="478"/>
          <ac:spMkLst>
            <pc:docMk/>
            <pc:sldMk cId="2490160266" sldId="289"/>
            <ac:spMk id="9" creationId="{6873CE26-5897-38B2-3432-E7609E5A62BB}"/>
          </ac:spMkLst>
        </pc:spChg>
        <pc:picChg chg="add mod">
          <ac:chgData name="TAN-DAVIN Carole" userId="91a81e5f-44df-4263-88f7-f625a932f5b9" providerId="ADAL" clId="{98680F33-EE47-496E-A696-50B47930972A}" dt="2023-09-27T09:01:51.339" v="30" actId="1076"/>
          <ac:picMkLst>
            <pc:docMk/>
            <pc:sldMk cId="2490160266" sldId="289"/>
            <ac:picMk id="7" creationId="{4AA1B4CB-8B8B-AE18-EBE1-38F5F88DF21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B55DF59-0F53-4050-AF5E-93585945D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9FE615-1A8E-46A9-928A-77BADCFDED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D0299-3734-408F-BE89-7B5D604F3AE9}" type="datetimeFigureOut">
              <a:rPr lang="fr-FR" smtClean="0"/>
              <a:t>28/09/2023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F20359-3716-4F65-9039-AF43318B20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B55E68-307C-4842-94B4-6ED33D51A7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FC91E-EDAE-45FA-B21E-72AE395D1E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634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1538"/>
            <a:ext cx="5408613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/>
              <a:t>Cliquez pour modifier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289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361488"/>
            <a:ext cx="29289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41FE2CFF-C77F-45F5-8196-7FFE9E57B434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10C45F-D7AC-40B8-B361-5609B0B61D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128212"/>
            <a:ext cx="1512168" cy="12306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alibri" panose="020F0502020204030204" pitchFamily="34" charset="0"/>
              <a:buChar char="−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endParaRPr lang="fr-FR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endParaRPr lang="fr-FR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fld id="{841ADF96-E6CA-4184-9617-4AA0842E2F41}" type="slidenum">
              <a:rPr lang="ja-JP" altLang="fr-FR"/>
              <a:pPr/>
              <a:t>‹#›</a:t>
            </a:fld>
            <a:endParaRPr lang="fr-FR" altLang="ja-JP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CB5CF22-54B9-40F4-91F9-FB0988E0596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9512" y="20335"/>
            <a:ext cx="884497" cy="14047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7CF1B5-4AEA-4847-9C83-3F556F17D0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 Regulation No. 140 </a:t>
            </a:r>
            <a:br>
              <a:rPr lang="en-GB" dirty="0"/>
            </a:br>
            <a:r>
              <a:rPr lang="en-GB" dirty="0"/>
              <a:t>modification proposal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AE55D3-BB12-4C2A-9804-2AFD47117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910930"/>
            <a:ext cx="8534400" cy="1752600"/>
          </a:xfrm>
        </p:spPr>
        <p:txBody>
          <a:bodyPr/>
          <a:lstStyle/>
          <a:p>
            <a:r>
              <a:rPr lang="fr-FR" dirty="0"/>
              <a:t>GRVA-17, </a:t>
            </a:r>
            <a:r>
              <a:rPr lang="fr-FR" dirty="0" err="1"/>
              <a:t>September</a:t>
            </a:r>
            <a:r>
              <a:rPr lang="fr-FR" dirty="0"/>
              <a:t>, 2023</a:t>
            </a:r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EAD0BB4B-7D6B-4217-A394-3994DCDC72FD}"/>
              </a:ext>
            </a:extLst>
          </p:cNvPr>
          <p:cNvSpPr txBox="1">
            <a:spLocks/>
          </p:cNvSpPr>
          <p:nvPr/>
        </p:nvSpPr>
        <p:spPr>
          <a:xfrm>
            <a:off x="191344" y="1212469"/>
            <a:ext cx="3692594" cy="42076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de-DE" sz="1600" kern="0" dirty="0" err="1">
                <a:cs typeface="Calibri" panose="020F0502020204030204" pitchFamily="34" charset="0"/>
              </a:rPr>
              <a:t>Submitted</a:t>
            </a:r>
            <a:r>
              <a:rPr lang="de-DE" sz="1600" kern="0" dirty="0">
                <a:cs typeface="Calibri" panose="020F0502020204030204" pitchFamily="34" charset="0"/>
              </a:rPr>
              <a:t> </a:t>
            </a:r>
            <a:r>
              <a:rPr lang="de-DE" sz="1600" kern="0" dirty="0" err="1">
                <a:cs typeface="Calibri" panose="020F0502020204030204" pitchFamily="34" charset="0"/>
              </a:rPr>
              <a:t>by</a:t>
            </a:r>
            <a:r>
              <a:rPr lang="de-DE" sz="1600" kern="0" dirty="0">
                <a:cs typeface="Calibri" panose="020F0502020204030204" pitchFamily="34" charset="0"/>
              </a:rPr>
              <a:t> the expert </a:t>
            </a:r>
            <a:r>
              <a:rPr lang="de-DE" sz="1600" kern="0" dirty="0" err="1">
                <a:cs typeface="Calibri" panose="020F0502020204030204" pitchFamily="34" charset="0"/>
              </a:rPr>
              <a:t>from</a:t>
            </a:r>
            <a:r>
              <a:rPr lang="de-DE" sz="1600" kern="0" dirty="0">
                <a:cs typeface="Calibri" panose="020F0502020204030204" pitchFamily="34" charset="0"/>
              </a:rPr>
              <a:t> OICA</a:t>
            </a:r>
            <a:br>
              <a:rPr lang="en-US" sz="1600" b="1" kern="0" dirty="0"/>
            </a:br>
            <a:endParaRPr lang="de-DE" sz="1600" b="1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2B118B-0938-CB38-36BC-C4D89E42FADB}"/>
              </a:ext>
            </a:extLst>
          </p:cNvPr>
          <p:cNvSpPr txBox="1"/>
          <p:nvPr/>
        </p:nvSpPr>
        <p:spPr>
          <a:xfrm>
            <a:off x="8573117" y="128510"/>
            <a:ext cx="3637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Informal document </a:t>
            </a:r>
            <a:r>
              <a:rPr lang="en-US" dirty="0">
                <a:solidFill>
                  <a:schemeClr val="tx2"/>
                </a:solidFill>
              </a:rPr>
              <a:t>GRVA-17-47</a:t>
            </a:r>
          </a:p>
          <a:p>
            <a:r>
              <a:rPr lang="en-US" dirty="0">
                <a:solidFill>
                  <a:schemeClr val="tx2"/>
                </a:solidFill>
              </a:rPr>
              <a:t>17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 GRVA, 25-29 Sep. 2023</a:t>
            </a:r>
          </a:p>
          <a:p>
            <a:r>
              <a:rPr lang="en-US" dirty="0">
                <a:solidFill>
                  <a:schemeClr val="tx2"/>
                </a:solidFill>
              </a:rPr>
              <a:t>Provisional agenda item </a:t>
            </a:r>
            <a:r>
              <a:rPr lang="en-US">
                <a:solidFill>
                  <a:schemeClr val="tx2"/>
                </a:solidFill>
              </a:rPr>
              <a:t>8(a)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91D413-3275-CC92-1EB5-E1E9809E4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GRVA#16 Report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AA1B4CB-8B8B-AE18-EBE1-38F5F88DF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587152"/>
            <a:ext cx="8328248" cy="436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16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BDDC76-1A98-9595-347D-5A77B6CA9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Working</a:t>
            </a:r>
            <a:r>
              <a:rPr lang="fr-FR" dirty="0"/>
              <a:t> document GRVA/2023/23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A20AC34-102E-9A49-CE37-FBE396B17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264112"/>
            <a:ext cx="8136904" cy="523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17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94DF3-516F-6426-DDA1-4560E0D1F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856" y="260648"/>
            <a:ext cx="10972800" cy="1143000"/>
          </a:xfrm>
        </p:spPr>
        <p:txBody>
          <a:bodyPr/>
          <a:lstStyle/>
          <a:p>
            <a:r>
              <a:rPr lang="fr-FR" dirty="0"/>
              <a:t>Clarification of the Aim of the </a:t>
            </a:r>
            <a:r>
              <a:rPr lang="fr-FR" dirty="0" err="1"/>
              <a:t>Amendment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C2D64F-373E-E536-BAA7-71468F59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11391056" cy="4525963"/>
          </a:xfrm>
        </p:spPr>
        <p:txBody>
          <a:bodyPr/>
          <a:lstStyle/>
          <a:p>
            <a:r>
              <a:rPr lang="fr-FR" sz="2800" dirty="0" err="1"/>
              <a:t>Proposal</a:t>
            </a:r>
            <a:r>
              <a:rPr lang="fr-FR" sz="2800" dirty="0"/>
              <a:t> for </a:t>
            </a:r>
            <a:r>
              <a:rPr lang="fr-FR" sz="2800" dirty="0" err="1"/>
              <a:t>Amendment</a:t>
            </a:r>
            <a:r>
              <a:rPr lang="fr-FR" sz="2800" dirty="0"/>
              <a:t> </a:t>
            </a:r>
            <a:r>
              <a:rPr lang="fr-FR" sz="2800" dirty="0" err="1"/>
              <a:t>concerning</a:t>
            </a:r>
            <a:r>
              <a:rPr lang="fr-FR" sz="2800" dirty="0"/>
              <a:t> </a:t>
            </a:r>
            <a:r>
              <a:rPr lang="fr-FR" sz="2800" dirty="0" err="1"/>
              <a:t>Paragraph</a:t>
            </a:r>
            <a:r>
              <a:rPr lang="fr-FR" sz="2800" dirty="0"/>
              <a:t> 9 (</a:t>
            </a:r>
            <a:r>
              <a:rPr lang="fr-FR" sz="2800" b="1" dirty="0"/>
              <a:t>Test </a:t>
            </a:r>
            <a:r>
              <a:rPr lang="fr-FR" sz="2800" b="1" dirty="0" err="1"/>
              <a:t>Procedure</a:t>
            </a:r>
            <a:r>
              <a:rPr lang="fr-FR" sz="2800"/>
              <a:t>)</a:t>
            </a:r>
            <a:endParaRPr lang="fr-FR" sz="2800" dirty="0"/>
          </a:p>
          <a:p>
            <a:endParaRPr lang="fr-FR" sz="2800" dirty="0"/>
          </a:p>
          <a:p>
            <a:r>
              <a:rPr lang="fr-FR" sz="2800" dirty="0" err="1"/>
              <a:t>Proposed</a:t>
            </a:r>
            <a:r>
              <a:rPr lang="fr-FR" sz="2800" dirty="0"/>
              <a:t> amendement </a:t>
            </a:r>
            <a:r>
              <a:rPr lang="fr-FR" sz="2800" dirty="0" err="1"/>
              <a:t>keeps</a:t>
            </a:r>
            <a:r>
              <a:rPr lang="fr-FR" sz="2800" dirty="0"/>
              <a:t> </a:t>
            </a:r>
            <a:r>
              <a:rPr lang="fr-FR" sz="2800" dirty="0" err="1"/>
              <a:t>technical</a:t>
            </a:r>
            <a:r>
              <a:rPr lang="fr-FR" sz="2800" dirty="0"/>
              <a:t> </a:t>
            </a:r>
            <a:r>
              <a:rPr lang="fr-FR" sz="2800" dirty="0" err="1"/>
              <a:t>requirement</a:t>
            </a:r>
            <a:r>
              <a:rPr lang="fr-FR" sz="2800" dirty="0"/>
              <a:t> and </a:t>
            </a:r>
            <a:r>
              <a:rPr lang="fr-FR" sz="2800" dirty="0" err="1"/>
              <a:t>safety</a:t>
            </a:r>
            <a:r>
              <a:rPr lang="fr-FR" sz="2800" dirty="0"/>
              <a:t> </a:t>
            </a:r>
            <a:r>
              <a:rPr lang="fr-FR" sz="2800" dirty="0" err="1"/>
              <a:t>level</a:t>
            </a:r>
            <a:r>
              <a:rPr lang="fr-FR" sz="2800" dirty="0"/>
              <a:t> </a:t>
            </a:r>
            <a:r>
              <a:rPr lang="fr-FR" sz="2800" dirty="0" err="1"/>
              <a:t>unchanged</a:t>
            </a:r>
            <a:r>
              <a:rPr lang="fr-FR" sz="2800" dirty="0"/>
              <a:t>.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 err="1"/>
              <a:t>Safety</a:t>
            </a:r>
            <a:r>
              <a:rPr lang="fr-FR" sz="2800" dirty="0"/>
              <a:t> concept </a:t>
            </a:r>
            <a:r>
              <a:rPr lang="fr-FR" sz="2800" dirty="0" err="1"/>
              <a:t>follows</a:t>
            </a:r>
            <a:r>
              <a:rPr lang="fr-FR" sz="2800" dirty="0"/>
              <a:t> the </a:t>
            </a:r>
            <a:r>
              <a:rPr lang="fr-FR" sz="2800" dirty="0" err="1"/>
              <a:t>requirements</a:t>
            </a:r>
            <a:r>
              <a:rPr lang="fr-FR" sz="2800" dirty="0"/>
              <a:t> of :</a:t>
            </a:r>
          </a:p>
          <a:p>
            <a:pPr marL="685800" lvl="1">
              <a:buFontTx/>
              <a:buChar char="-"/>
            </a:pPr>
            <a:r>
              <a:rPr lang="fr-FR" sz="2400" dirty="0" err="1"/>
              <a:t>Paragraph</a:t>
            </a:r>
            <a:r>
              <a:rPr lang="fr-FR" sz="2400" dirty="0"/>
              <a:t> 6 on </a:t>
            </a:r>
            <a:r>
              <a:rPr lang="fr-FR" sz="2400" dirty="0" err="1"/>
              <a:t>Functional</a:t>
            </a:r>
            <a:r>
              <a:rPr lang="fr-FR" sz="2400" dirty="0"/>
              <a:t> </a:t>
            </a:r>
            <a:r>
              <a:rPr lang="fr-FR" sz="2400" dirty="0" err="1"/>
              <a:t>Requirement</a:t>
            </a:r>
            <a:endParaRPr lang="fr-FR" sz="2400" dirty="0"/>
          </a:p>
          <a:p>
            <a:pPr marL="685800" lvl="1">
              <a:buFontTx/>
              <a:buChar char="-"/>
            </a:pPr>
            <a:r>
              <a:rPr lang="fr-FR" sz="2400" dirty="0" err="1"/>
              <a:t>Paragraph</a:t>
            </a:r>
            <a:r>
              <a:rPr lang="fr-FR" sz="2400" dirty="0"/>
              <a:t> 7 on Performance </a:t>
            </a:r>
            <a:r>
              <a:rPr lang="fr-FR" sz="2400" dirty="0" err="1"/>
              <a:t>Requirement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4301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FEB3C5-54C5-B216-0EFC-1C34E8BA8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OF STEERING RATIO</a:t>
            </a:r>
          </a:p>
        </p:txBody>
      </p:sp>
      <p:pic>
        <p:nvPicPr>
          <p:cNvPr id="1026" name="Graphique 3">
            <a:extLst>
              <a:ext uri="{FF2B5EF4-FFF2-40B4-BE49-F238E27FC236}">
                <a16:creationId xmlns:a16="http://schemas.microsoft.com/office/drawing/2014/main" id="{4B37575B-E0E7-D0A5-5C10-5B8C97D59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361304"/>
            <a:ext cx="60579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877A0E4-31A8-5836-D2F4-031226CDB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4836" y="1450520"/>
            <a:ext cx="3114675" cy="104775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5BB8CF7-3EAB-5A0F-7F06-50EB6D2AB460}"/>
              </a:ext>
            </a:extLst>
          </p:cNvPr>
          <p:cNvSpPr txBox="1"/>
          <p:nvPr/>
        </p:nvSpPr>
        <p:spPr>
          <a:xfrm>
            <a:off x="7266459" y="3749403"/>
            <a:ext cx="475252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dirty="0" err="1"/>
              <a:t>Chassis</a:t>
            </a:r>
            <a:r>
              <a:rPr lang="fr-FR" dirty="0"/>
              <a:t> </a:t>
            </a:r>
            <a:r>
              <a:rPr lang="fr-FR" dirty="0" err="1"/>
              <a:t>characteristics</a:t>
            </a:r>
            <a:r>
              <a:rPr lang="fr-FR" dirty="0"/>
              <a:t>, </a:t>
            </a:r>
            <a:r>
              <a:rPr lang="fr-FR" dirty="0" err="1"/>
              <a:t>especially</a:t>
            </a:r>
            <a:r>
              <a:rPr lang="fr-FR" dirty="0"/>
              <a:t> </a:t>
            </a:r>
            <a:r>
              <a:rPr lang="fr-FR" dirty="0" err="1"/>
              <a:t>overall</a:t>
            </a:r>
            <a:r>
              <a:rPr lang="fr-FR" dirty="0"/>
              <a:t> </a:t>
            </a:r>
            <a:r>
              <a:rPr lang="fr-FR" dirty="0" err="1"/>
              <a:t>steering</a:t>
            </a:r>
            <a:r>
              <a:rPr lang="fr-FR" dirty="0"/>
              <a:t> ratio, are </a:t>
            </a:r>
            <a:r>
              <a:rPr lang="fr-FR" dirty="0" err="1"/>
              <a:t>moving</a:t>
            </a:r>
            <a:r>
              <a:rPr lang="fr-FR" dirty="0"/>
              <a:t> </a:t>
            </a:r>
            <a:r>
              <a:rPr lang="fr-FR" dirty="0" err="1"/>
              <a:t>continuously</a:t>
            </a:r>
            <a:endParaRPr lang="fr-FR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dirty="0"/>
              <a:t>As a </a:t>
            </a:r>
            <a:r>
              <a:rPr lang="fr-FR" dirty="0" err="1"/>
              <a:t>result</a:t>
            </a:r>
            <a:r>
              <a:rPr lang="fr-FR" dirty="0"/>
              <a:t>, </a:t>
            </a:r>
            <a:r>
              <a:rPr lang="fr-FR" dirty="0" err="1"/>
              <a:t>targetting</a:t>
            </a:r>
            <a:r>
              <a:rPr lang="fr-FR" dirty="0"/>
              <a:t> </a:t>
            </a:r>
            <a:r>
              <a:rPr lang="fr-FR" dirty="0" err="1"/>
              <a:t>fixed</a:t>
            </a:r>
            <a:r>
              <a:rPr lang="fr-FR" dirty="0"/>
              <a:t> value of 270° </a:t>
            </a:r>
            <a:r>
              <a:rPr lang="fr-FR" dirty="0" err="1"/>
              <a:t>steering</a:t>
            </a:r>
            <a:r>
              <a:rPr lang="fr-FR" dirty="0"/>
              <a:t> </a:t>
            </a:r>
            <a:r>
              <a:rPr lang="fr-FR" dirty="0" err="1"/>
              <a:t>wheel</a:t>
            </a:r>
            <a:r>
              <a:rPr lang="fr-FR" dirty="0"/>
              <a:t> angle </a:t>
            </a:r>
            <a:r>
              <a:rPr lang="fr-FR" dirty="0" err="1"/>
              <a:t>represents</a:t>
            </a:r>
            <a:r>
              <a:rPr lang="fr-FR" dirty="0"/>
              <a:t> more and more </a:t>
            </a:r>
            <a:r>
              <a:rPr lang="fr-FR" dirty="0" err="1"/>
              <a:t>severe</a:t>
            </a:r>
            <a:r>
              <a:rPr lang="fr-FR" dirty="0"/>
              <a:t> input (</a:t>
            </a:r>
            <a:r>
              <a:rPr lang="fr-FR" dirty="0" err="1"/>
              <a:t>now</a:t>
            </a:r>
            <a:r>
              <a:rPr lang="fr-FR" dirty="0"/>
              <a:t> 12-13 times 0.3 g sollicitation;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~10 one </a:t>
            </a:r>
            <a:r>
              <a:rPr lang="fr-FR" dirty="0" err="1"/>
              <a:t>decade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8831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41B7E-E481-4DF7-BF64-09BDF42E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err="1"/>
              <a:t>Does</a:t>
            </a:r>
            <a:r>
              <a:rPr lang="fr-FR" sz="3600" dirty="0"/>
              <a:t> 270 ° amplitude </a:t>
            </a:r>
            <a:r>
              <a:rPr lang="fr-FR" sz="3600" dirty="0" err="1"/>
              <a:t>give</a:t>
            </a:r>
            <a:r>
              <a:rPr lang="fr-FR" sz="3600" dirty="0"/>
              <a:t> more information?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AD0708-01D4-4EEC-8DF2-858CB843C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3326160" cy="4525963"/>
          </a:xfrm>
        </p:spPr>
        <p:txBody>
          <a:bodyPr/>
          <a:lstStyle/>
          <a:p>
            <a:r>
              <a:rPr lang="fr-FR" sz="2400" dirty="0"/>
              <a:t>On </a:t>
            </a:r>
            <a:r>
              <a:rPr lang="fr-FR" sz="2400" dirty="0" err="1"/>
              <a:t>this</a:t>
            </a:r>
            <a:r>
              <a:rPr lang="fr-FR" sz="2400" dirty="0"/>
              <a:t> </a:t>
            </a:r>
            <a:r>
              <a:rPr lang="fr-FR" sz="2400" dirty="0" err="1"/>
              <a:t>example</a:t>
            </a:r>
            <a:r>
              <a:rPr lang="fr-FR" sz="2400" dirty="0"/>
              <a:t>, </a:t>
            </a:r>
            <a:r>
              <a:rPr lang="fr-FR" sz="2400" dirty="0" err="1"/>
              <a:t>above</a:t>
            </a:r>
            <a:r>
              <a:rPr lang="fr-FR" sz="2400" dirty="0"/>
              <a:t> ~7 A, front tires are </a:t>
            </a:r>
            <a:r>
              <a:rPr lang="fr-FR" sz="2400" dirty="0" err="1"/>
              <a:t>saturated</a:t>
            </a:r>
            <a:r>
              <a:rPr lang="fr-FR" sz="2400" dirty="0"/>
              <a:t> </a:t>
            </a:r>
            <a:r>
              <a:rPr lang="fr-FR" sz="2400" dirty="0" err="1"/>
              <a:t>so</a:t>
            </a:r>
            <a:r>
              <a:rPr lang="fr-FR" sz="2400" dirty="0"/>
              <a:t> more </a:t>
            </a:r>
            <a:r>
              <a:rPr lang="fr-FR" sz="2400" dirty="0" err="1"/>
              <a:t>steer</a:t>
            </a:r>
            <a:r>
              <a:rPr lang="fr-FR" sz="2400" dirty="0"/>
              <a:t> </a:t>
            </a:r>
            <a:r>
              <a:rPr lang="fr-FR" sz="2400" dirty="0" err="1"/>
              <a:t>don’t</a:t>
            </a:r>
            <a:r>
              <a:rPr lang="fr-FR" sz="2400" dirty="0"/>
              <a:t> </a:t>
            </a:r>
            <a:r>
              <a:rPr lang="fr-FR" sz="2400" dirty="0" err="1"/>
              <a:t>give</a:t>
            </a:r>
            <a:r>
              <a:rPr lang="fr-FR" sz="2400" dirty="0"/>
              <a:t> more force</a:t>
            </a:r>
          </a:p>
          <a:p>
            <a:r>
              <a:rPr lang="fr-FR" sz="2400" dirty="0"/>
              <a:t>No </a:t>
            </a:r>
            <a:r>
              <a:rPr lang="fr-FR" sz="2400" dirty="0" err="1"/>
              <a:t>benefit</a:t>
            </a:r>
            <a:r>
              <a:rPr lang="fr-FR" sz="2400" dirty="0"/>
              <a:t> to go over ~7 A</a:t>
            </a:r>
          </a:p>
          <a:p>
            <a:r>
              <a:rPr lang="fr-FR" sz="2400" dirty="0"/>
              <a:t>No modification of </a:t>
            </a:r>
            <a:r>
              <a:rPr lang="fr-FR" sz="2400" dirty="0" err="1"/>
              <a:t>yaw</a:t>
            </a:r>
            <a:r>
              <a:rPr lang="fr-FR" sz="2400" dirty="0"/>
              <a:t> rate and </a:t>
            </a:r>
            <a:r>
              <a:rPr lang="fr-FR" sz="2400" dirty="0" err="1"/>
              <a:t>lateral</a:t>
            </a:r>
            <a:r>
              <a:rPr lang="fr-FR" sz="2400" dirty="0"/>
              <a:t> </a:t>
            </a:r>
            <a:r>
              <a:rPr lang="fr-FR" sz="2400" dirty="0" err="1"/>
              <a:t>acceleration</a:t>
            </a:r>
            <a:r>
              <a:rPr lang="fr-FR" sz="2400" dirty="0"/>
              <a:t> </a:t>
            </a:r>
            <a:r>
              <a:rPr lang="fr-FR" sz="2400" dirty="0" err="1"/>
              <a:t>after</a:t>
            </a:r>
            <a:r>
              <a:rPr lang="fr-FR" sz="2400" dirty="0"/>
              <a:t> 7A run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9CDF3E4-83F9-4774-B5CC-9935C78A4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976" y="1600201"/>
            <a:ext cx="7762833" cy="46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4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2320281"/>
            <a:ext cx="10972800" cy="1828799"/>
          </a:xfrm>
        </p:spPr>
        <p:txBody>
          <a:bodyPr/>
          <a:lstStyle/>
          <a:p>
            <a:pPr marL="0" indent="0" algn="ctr">
              <a:buNone/>
            </a:pPr>
            <a:r>
              <a:rPr lang="fr-FR" sz="4000" dirty="0" err="1"/>
              <a:t>Thank</a:t>
            </a:r>
            <a:r>
              <a:rPr lang="fr-FR" sz="4000" dirty="0"/>
              <a:t> </a:t>
            </a:r>
            <a:r>
              <a:rPr lang="fr-FR" sz="4000" dirty="0" err="1"/>
              <a:t>you</a:t>
            </a:r>
            <a:endParaRPr lang="fr-F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8" ma:contentTypeDescription="Create a new document." ma:contentTypeScope="" ma:versionID="e62f3c52afbfb087cbf0486b24bccade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0897c4342d1b21160e8184e77b1557a4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560224-6B28-4A32-925C-619FD4A59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F811EA-CC78-443C-8379-A8F282592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f30fc12-c89a-4829-a476-5bf9e2086332}" enabled="1" method="Privileged" siteId="{d6b0bbee-7cd9-4d60-bce6-4a67b543e2a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Masque présentation avec nouveau logo et format 16x9</Template>
  <TotalTime>10511</TotalTime>
  <Words>189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Masque présentation OICA</vt:lpstr>
      <vt:lpstr>UN Regulation No. 140  modification proposal</vt:lpstr>
      <vt:lpstr>GRVA#16 Report</vt:lpstr>
      <vt:lpstr>Working document GRVA/2023/23</vt:lpstr>
      <vt:lpstr>Clarification of the Aim of the Amendment</vt:lpstr>
      <vt:lpstr>EVOLUTION OF STEERING RATIO</vt:lpstr>
      <vt:lpstr>Does 270 ° amplitude give more information?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Regulation No. 140  modification proposal</dc:title>
  <dc:creator>Olivier Fontaine</dc:creator>
  <cp:lastModifiedBy>Laura Dotzauer</cp:lastModifiedBy>
  <cp:revision>21</cp:revision>
  <dcterms:created xsi:type="dcterms:W3CDTF">2022-09-16T12:37:48Z</dcterms:created>
  <dcterms:modified xsi:type="dcterms:W3CDTF">2023-09-28T08:06:48Z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SetDate">
    <vt:lpwstr>2022-11-28T15:10:43Z</vt:lpwstr>
  </property>
  <property fmtid="{D5CDD505-2E9C-101B-9397-08002B2CF9AE}" pid="3" name="MSIP_Label_fd1c0902-ed92-4fed-896d-2e7725de02d4_Name">
    <vt:lpwstr>Anyone (not protected)</vt:lpwstr>
  </property>
  <property fmtid="{D5CDD505-2E9C-101B-9397-08002B2CF9AE}" pid="4" name="MSIP_Label_7f30fc12-c89a-4829-a476-5bf9e2086332_Enabled">
    <vt:lpwstr>true</vt:lpwstr>
  </property>
  <property fmtid="{D5CDD505-2E9C-101B-9397-08002B2CF9AE}" pid="5" name="MSIP_Label_7f30fc12-c89a-4829-a476-5bf9e2086332_SetDate">
    <vt:lpwstr>2023-08-22T14:40:54Z</vt:lpwstr>
  </property>
  <property fmtid="{D5CDD505-2E9C-101B-9397-08002B2CF9AE}" pid="6" name="MSIP_Label_7f30fc12-c89a-4829-a476-5bf9e2086332_Method">
    <vt:lpwstr>Privileged</vt:lpwstr>
  </property>
  <property fmtid="{D5CDD505-2E9C-101B-9397-08002B2CF9AE}" pid="7" name="MSIP_Label_7f30fc12-c89a-4829-a476-5bf9e2086332_Name">
    <vt:lpwstr>Not protected (Anyone)_0</vt:lpwstr>
  </property>
  <property fmtid="{D5CDD505-2E9C-101B-9397-08002B2CF9AE}" pid="8" name="MSIP_Label_7f30fc12-c89a-4829-a476-5bf9e2086332_SiteId">
    <vt:lpwstr>d6b0bbee-7cd9-4d60-bce6-4a67b543e2ae</vt:lpwstr>
  </property>
  <property fmtid="{D5CDD505-2E9C-101B-9397-08002B2CF9AE}" pid="9" name="MSIP_Label_7f30fc12-c89a-4829-a476-5bf9e2086332_ActionId">
    <vt:lpwstr>bdc64f87-a7cd-4909-aa8a-4c8cf986676c</vt:lpwstr>
  </property>
  <property fmtid="{D5CDD505-2E9C-101B-9397-08002B2CF9AE}" pid="10" name="MSIP_Label_7f30fc12-c89a-4829-a476-5bf9e2086332_ContentBits">
    <vt:lpwstr>0</vt:lpwstr>
  </property>
</Properties>
</file>