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2"/>
  </p:notesMasterIdLst>
  <p:sldIdLst>
    <p:sldId id="256" r:id="rId4"/>
    <p:sldId id="369" r:id="rId5"/>
    <p:sldId id="370" r:id="rId6"/>
    <p:sldId id="374" r:id="rId7"/>
    <p:sldId id="371" r:id="rId8"/>
    <p:sldId id="373" r:id="rId9"/>
    <p:sldId id="376" r:id="rId10"/>
    <p:sldId id="271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16" userDrawn="1">
          <p15:clr>
            <a:srgbClr val="A4A3A4"/>
          </p15:clr>
        </p15:guide>
        <p15:guide id="5" orient="horz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5751"/>
    <a:srgbClr val="9DBC60"/>
    <a:srgbClr val="404040"/>
    <a:srgbClr val="124057"/>
    <a:srgbClr val="3B8D61"/>
    <a:srgbClr val="94B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05C31B-390C-4F6C-A86B-9F84CE1A9234}" v="2" dt="2023-09-27T17:04:15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65" autoAdjust="0"/>
    <p:restoredTop sz="87231" autoAdjust="0"/>
  </p:normalViewPr>
  <p:slideViewPr>
    <p:cSldViewPr snapToGrid="0" showGuides="1">
      <p:cViewPr varScale="1">
        <p:scale>
          <a:sx n="96" d="100"/>
          <a:sy n="96" d="100"/>
        </p:scale>
        <p:origin x="1296" y="126"/>
      </p:cViewPr>
      <p:guideLst>
        <p:guide orient="horz" pos="1049"/>
        <p:guide pos="3840"/>
        <p:guide pos="1277"/>
        <p:guide pos="7416"/>
        <p:guide orient="horz" pos="403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Guichard" userId="b25862a6-b641-4ece-b9f9-9230f3cdb908" providerId="ADAL" clId="{B905C31B-390C-4F6C-A86B-9F84CE1A9234}"/>
    <pc:docChg chg="modSld">
      <pc:chgData name="Francois Guichard" userId="b25862a6-b641-4ece-b9f9-9230f3cdb908" providerId="ADAL" clId="{B905C31B-390C-4F6C-A86B-9F84CE1A9234}" dt="2023-09-27T17:04:41.077" v="227" actId="1037"/>
      <pc:docMkLst>
        <pc:docMk/>
      </pc:docMkLst>
      <pc:sldChg chg="addSp modSp mod">
        <pc:chgData name="Francois Guichard" userId="b25862a6-b641-4ece-b9f9-9230f3cdb908" providerId="ADAL" clId="{B905C31B-390C-4F6C-A86B-9F84CE1A9234}" dt="2023-09-27T17:04:41.077" v="227" actId="1037"/>
        <pc:sldMkLst>
          <pc:docMk/>
          <pc:sldMk cId="2700170367" sldId="256"/>
        </pc:sldMkLst>
        <pc:spChg chg="add mod">
          <ac:chgData name="Francois Guichard" userId="b25862a6-b641-4ece-b9f9-9230f3cdb908" providerId="ADAL" clId="{B905C31B-390C-4F6C-A86B-9F84CE1A9234}" dt="2023-09-27T17:04:09.643" v="100" actId="1076"/>
          <ac:spMkLst>
            <pc:docMk/>
            <pc:sldMk cId="2700170367" sldId="256"/>
            <ac:spMk id="3" creationId="{ECE60AA7-FE5F-FC1C-989B-9C8EDEDA7240}"/>
          </ac:spMkLst>
        </pc:spChg>
        <pc:spChg chg="add mod">
          <ac:chgData name="Francois Guichard" userId="b25862a6-b641-4ece-b9f9-9230f3cdb908" providerId="ADAL" clId="{B905C31B-390C-4F6C-A86B-9F84CE1A9234}" dt="2023-09-27T17:04:41.077" v="227" actId="1037"/>
          <ac:spMkLst>
            <pc:docMk/>
            <pc:sldMk cId="2700170367" sldId="256"/>
            <ac:spMk id="4" creationId="{207BF324-0B1B-8E3E-18D7-AC048FDE05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AC746-2885-46C2-A78C-6FA4C904595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0C95C4-B7C0-4FB8-AFBF-30D3F14EB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34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C95C4-B7C0-4FB8-AFBF-30D3F14EBF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0C95C4-B7C0-4FB8-AFBF-30D3F14EBF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06CF-520C-4382-8F07-0C8A0CA55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D802E-4D8E-4FA6-A063-72E78C7F3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BDD0E-9C13-4AA2-9B76-4ED46F59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D3601-3D96-4570-A793-9D4331A82AB1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FD72-A355-4ECD-80BE-B760D9EA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26990-84CB-4C6A-B6D1-1845D00C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84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BA7D-6E1E-4CCE-84D3-A449EECDE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5F2FB-0534-4089-8C40-50596E76D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376C1-73A7-4346-A8AA-8D731172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18473-10AC-488D-A24A-8ACBE1B1FD33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3FBC-BA5E-4BA3-9F99-A95D9635D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02C76-9FA2-4701-B7DF-67B74EC24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0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F6AD6-AE89-4303-9620-A3913B9F72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EEDD3-2AAD-45EA-843D-6295731DF8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82336-8F63-4511-B2FA-FD9A1C55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737E-332A-4317-A4BA-6AE1CC1496ED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10E75-0F5E-4C55-A856-26D8299A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8E1C-E56E-438C-9E67-FB4C26DB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8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FC4F-3529-4E51-B8F4-C5A4F74DB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7D4A8-C503-4495-94B7-B90D90122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07C62-FE3F-4E51-8AE8-4FB5B89E6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81207-3E17-4450-9079-90F7D0DE7FA0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5BE0E-BC90-4162-A1F1-8A8FABFBC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51848-FF9F-47A5-9639-1243847BC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35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6336-1312-4B28-80EE-DCB90E0D7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CF866-FB6E-490D-B6A3-A6247BFE4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57956-564B-436C-AB0A-8C3907E64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28424-DD90-434B-8B6B-7B4E2C4C2821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DFB70-75E7-4DEA-AE06-D41581894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3184A-9D2C-4CE5-9EBD-C4BF91D52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9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D2E30-9FD1-44FD-AF35-C4E52511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93BB3-4EB3-4ACF-BB2A-EB4C0D2318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248D7F-8040-4441-9386-E54F2FC1D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960D49-71A1-4D4A-9E19-0BB9109BA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1375-3366-4B2E-8174-F317C2AE3A17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F22FF-D4FD-48D9-9C67-05146C9F5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8671-3140-414D-998D-CC34A0DF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C932B-072D-4948-A9CC-1631C52C0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68DE-3FBD-414A-8678-ECD4170F9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CF24E-EE3E-4AF9-B8D1-B8C2E9474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B5A0F9-B7F4-45A6-8637-E086C2697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2F49C9-E702-48C6-9180-AA8653389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1079B9-87F3-4707-B6BD-6D8DF5DE1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7D3-95F3-4FBC-96FF-29D3B219D19B}" type="datetime1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C746E-AD4D-4765-A3E5-2A6159AEE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D6FD5C-89C9-4245-8CD0-059CF036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1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6A1DC-716E-4E60-8F56-78EE0DAE9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7C98C-92C1-4F68-840D-8EF5C621A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7E1DB-2828-4B07-853C-C34A9B6EE461}" type="datetime1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89F644-04B3-40B9-A8C3-D7305D3BD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F177D-4C65-4A70-BB8C-933756F72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3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F25E0F-D106-4F86-B3EC-06A808ACC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08FF3-F2F7-4EDB-B511-F587B2AA5052}" type="datetime1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2F46A8-AC21-4442-8592-049C31E8F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AACEE6-2F93-422C-8337-43BF9CC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8F3FA-CDB9-4D21-BE7F-DC85DC31F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189C9-1432-428A-8273-C4A9D7891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E2CBDF-9EED-49C8-BFA6-38682A82E6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7C7B-07E2-462F-BEF0-7AC9A479F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2F67-26F8-4EB9-89BC-1E7D0089AD97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CFCF3F-2A4B-42ED-A709-02CECE41A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5E85B6-9793-4484-BDD7-933D73C9A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40B0-182E-4C23-ADC5-081E0A353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7418B5-75A4-4CD5-9A58-47BE4618E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848DFA-4D05-46CF-8E06-055B04293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D1506-9CD6-4C13-9A2B-8321F38C8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1A97-4899-4945-A40F-3708A3ED4B30}" type="datetime1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15EFD2-5E26-47FB-A6C7-3AD987B5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C7A4BB-E74B-4AF0-8BAF-CE7764291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9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56F54-D3AD-4EE7-BA35-0303F342F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5737F-8E41-4CB7-B165-FE498E144B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52CB-6B22-408B-93EE-29DE2E384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B2A9-7772-451D-96B5-FCF6F5616135}" type="datetime1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4DDF9-0E40-451F-A53B-635C33E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CA76-CD1C-4753-AED1-2F4F4DB93F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5F3C-F0A9-42FF-BB7C-DD95C97F8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3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.checa@citainsp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06/WP.29-190-13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unece.org/sites/default/files/2022-09/ECE-TRANS-WP29-GRE-2022-10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3-05/ECE-TRANS-WP29-GRE-2023-10e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nece.org/sites/default/files/2023-05/GRVA-16-44e.pdf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332153" y="2809634"/>
            <a:ext cx="11527693" cy="375487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17</a:t>
            </a:r>
            <a:r>
              <a:rPr lang="en-GB" sz="4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GRVA</a:t>
            </a:r>
          </a:p>
          <a:p>
            <a:pPr algn="ctr"/>
            <a:r>
              <a:rPr lang="en-GB" sz="4000" dirty="0">
                <a:solidFill>
                  <a:srgbClr val="000000"/>
                </a:solidFill>
                <a:latin typeface="+mj-lt"/>
              </a:rPr>
              <a:t>Some thoughts about the Unique Identifier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25</a:t>
            </a:r>
            <a:r>
              <a:rPr lang="en-GB" sz="3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– 29</a:t>
            </a:r>
            <a:r>
              <a:rPr lang="en-GB" sz="320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September 2023</a:t>
            </a:r>
          </a:p>
          <a:p>
            <a:pPr algn="ctr"/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algn="ctr"/>
            <a:r>
              <a:rPr lang="en-GB" sz="2800" dirty="0">
                <a:solidFill>
                  <a:schemeClr val="accent2"/>
                </a:solidFill>
              </a:rPr>
              <a:t>Alejandro Checa | Technical Director | </a:t>
            </a:r>
            <a:r>
              <a:rPr lang="en-GB" sz="2800" dirty="0">
                <a:solidFill>
                  <a:schemeClr val="accent2"/>
                </a:solidFill>
                <a:hlinkClick r:id="rId3"/>
              </a:rPr>
              <a:t>a.checa@citainsp.org</a:t>
            </a:r>
            <a:endParaRPr lang="en-GB" sz="2800" dirty="0">
              <a:solidFill>
                <a:schemeClr val="accent2"/>
              </a:solidFill>
            </a:endParaRP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10883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Diamond 14">
            <a:extLst>
              <a:ext uri="{FF2B5EF4-FFF2-40B4-BE49-F238E27FC236}">
                <a16:creationId xmlns:a16="http://schemas.microsoft.com/office/drawing/2014/main" id="{CD21FB71-65B6-49C3-8DFF-3E710B67B06C}"/>
              </a:ext>
            </a:extLst>
          </p:cNvPr>
          <p:cNvSpPr/>
          <p:nvPr/>
        </p:nvSpPr>
        <p:spPr>
          <a:xfrm>
            <a:off x="-13081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0"/>
            <a:ext cx="4294414" cy="2684009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7042E0F-DF1C-9C23-5662-6AD601F9E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E60AA7-FE5F-FC1C-989B-9C8EDEDA7240}"/>
              </a:ext>
            </a:extLst>
          </p:cNvPr>
          <p:cNvSpPr txBox="1"/>
          <p:nvPr/>
        </p:nvSpPr>
        <p:spPr>
          <a:xfrm>
            <a:off x="7762461" y="199214"/>
            <a:ext cx="3358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/>
              <a:t>Informal document</a:t>
            </a:r>
            <a:r>
              <a:rPr lang="en-US" dirty="0"/>
              <a:t> </a:t>
            </a:r>
            <a:r>
              <a:rPr lang="en-US" b="1" dirty="0"/>
              <a:t>GRVA-17-46</a:t>
            </a:r>
            <a:br>
              <a:rPr lang="en-US" dirty="0"/>
            </a:br>
            <a:r>
              <a:rPr lang="en-US" dirty="0"/>
              <a:t>17</a:t>
            </a:r>
            <a:r>
              <a:rPr lang="en-US" baseline="30000" dirty="0"/>
              <a:t>th</a:t>
            </a:r>
            <a:r>
              <a:rPr lang="en-US" dirty="0"/>
              <a:t> GRVA, 25-29 September 2023</a:t>
            </a:r>
            <a:br>
              <a:rPr lang="en-US" dirty="0"/>
            </a:br>
            <a:r>
              <a:rPr lang="en-US" dirty="0"/>
              <a:t>Agenda item 12(a)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7BF324-0B1B-8E3E-18D7-AC048FDE0501}"/>
              </a:ext>
            </a:extLst>
          </p:cNvPr>
          <p:cNvSpPr txBox="1"/>
          <p:nvPr/>
        </p:nvSpPr>
        <p:spPr>
          <a:xfrm flipH="1">
            <a:off x="1288611" y="371095"/>
            <a:ext cx="22831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Submitted by the expert from CITA</a:t>
            </a:r>
          </a:p>
        </p:txBody>
      </p:sp>
    </p:spTree>
    <p:extLst>
      <p:ext uri="{BB962C8B-B14F-4D97-AF65-F5344CB8AC3E}">
        <p14:creationId xmlns:p14="http://schemas.microsoft.com/office/powerpoint/2010/main" val="270017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651498"/>
            <a:ext cx="11561885" cy="382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UI replaces traditional approval marking by making the information available on a website with the so-called Summary Document</a:t>
            </a:r>
          </a:p>
          <a:p>
            <a:pPr lvl="0" defTabSz="1244600">
              <a:spcBef>
                <a:spcPct val="0"/>
              </a:spcBef>
              <a:spcAft>
                <a:spcPct val="35000"/>
              </a:spcAft>
              <a:tabLst>
                <a:tab pos="622300" algn="l"/>
              </a:tabLst>
              <a:defRPr/>
            </a:pPr>
            <a:r>
              <a:rPr lang="en-US" sz="44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+</a:t>
            </a: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It requires less surface for the engraving</a:t>
            </a:r>
          </a:p>
          <a:p>
            <a:pPr marL="542925" lvl="0" indent="-542925" defTabSz="6223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44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	It adds additional time and resources to obtain the </a:t>
            </a:r>
            <a:r>
              <a:rPr lang="en-US" sz="3200" b="1" u="sng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same</a:t>
            </a: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information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GB" sz="4400" b="1" dirty="0">
                <a:solidFill>
                  <a:srgbClr val="165751"/>
                </a:solidFill>
                <a:latin typeface="+mj-lt"/>
              </a:rPr>
              <a:t>The Unique Identifier</a:t>
            </a:r>
            <a:endParaRPr lang="en-GB" sz="4400" dirty="0">
              <a:solidFill>
                <a:srgbClr val="16575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002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651498"/>
            <a:ext cx="11561885" cy="45489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UI does not simplify marking, it moves marking away</a:t>
            </a:r>
          </a:p>
          <a:p>
            <a:pPr marL="57150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UI only simplifies the engraving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DETA is working without the UI: 46.000 approvals uploaded </a:t>
            </a: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https://unece.org/sites/default/files/2023-06/WP.29-190-13e.pdf</a:t>
            </a: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. UI to be implemented on top of.</a:t>
            </a:r>
          </a:p>
          <a:p>
            <a:pPr marL="571500" lvl="0" indent="-571500" defTabSz="1244600"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ü"/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The Summary Document is not intended to contain any further information than today’s marking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ca-ES" sz="4400" b="1" dirty="0">
                <a:solidFill>
                  <a:srgbClr val="165751"/>
                </a:solidFill>
                <a:latin typeface="+mj-lt"/>
              </a:rPr>
              <a:t>C</a:t>
            </a:r>
            <a:r>
              <a:rPr lang="en-GB" sz="4400" b="1" dirty="0" err="1">
                <a:solidFill>
                  <a:srgbClr val="165751"/>
                </a:solidFill>
                <a:latin typeface="+mj-lt"/>
              </a:rPr>
              <a:t>oncepts</a:t>
            </a:r>
            <a:r>
              <a:rPr lang="en-GB" sz="4400" b="1" dirty="0">
                <a:solidFill>
                  <a:srgbClr val="165751"/>
                </a:solidFill>
                <a:latin typeface="+mj-lt"/>
              </a:rPr>
              <a:t> to clarify</a:t>
            </a:r>
            <a:endParaRPr lang="en-GB" sz="4400" dirty="0">
              <a:solidFill>
                <a:srgbClr val="16575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873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399710"/>
            <a:ext cx="115618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Different markings of the device correspond to a single UI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ca-ES" sz="4400" b="1" dirty="0">
                <a:solidFill>
                  <a:srgbClr val="165751"/>
                </a:solidFill>
                <a:latin typeface="+mj-lt"/>
              </a:rPr>
              <a:t>C</a:t>
            </a:r>
            <a:r>
              <a:rPr lang="en-GB" sz="4400" b="1" dirty="0" err="1">
                <a:solidFill>
                  <a:srgbClr val="165751"/>
                </a:solidFill>
                <a:latin typeface="+mj-lt"/>
              </a:rPr>
              <a:t>oncepts</a:t>
            </a:r>
            <a:r>
              <a:rPr lang="en-GB" sz="4400" b="1" dirty="0">
                <a:solidFill>
                  <a:srgbClr val="165751"/>
                </a:solidFill>
                <a:latin typeface="+mj-lt"/>
              </a:rPr>
              <a:t> to clarify</a:t>
            </a:r>
            <a:endParaRPr lang="en-GB" sz="4400" dirty="0">
              <a:solidFill>
                <a:srgbClr val="165751"/>
              </a:solidFill>
              <a:latin typeface="+mj-lt"/>
            </a:endParaRPr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9AE251A5-BCB2-1ABF-CD5F-397D8FA0A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9826" y="1977685"/>
            <a:ext cx="6692348" cy="4319408"/>
          </a:xfrm>
          <a:prstGeom prst="rect">
            <a:avLst/>
          </a:prstGeom>
        </p:spPr>
      </p:pic>
      <p:sp>
        <p:nvSpPr>
          <p:cNvPr id="4" name="TextBox 10">
            <a:extLst>
              <a:ext uri="{FF2B5EF4-FFF2-40B4-BE49-F238E27FC236}">
                <a16:creationId xmlns:a16="http://schemas.microsoft.com/office/drawing/2014/main" id="{EE446997-0DDD-401B-97ED-531E4DC8E813}"/>
              </a:ext>
            </a:extLst>
          </p:cNvPr>
          <p:cNvSpPr txBox="1"/>
          <p:nvPr/>
        </p:nvSpPr>
        <p:spPr>
          <a:xfrm>
            <a:off x="211014" y="6320203"/>
            <a:ext cx="115618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https://unece.org/sites/default/files/2022-09/ECE-TRANS-WP29-GRE-2022-10e.pdf</a:t>
            </a:r>
            <a:r>
              <a:rPr lang="en-US" sz="20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grpSp>
        <p:nvGrpSpPr>
          <p:cNvPr id="15" name="Agrupa 14">
            <a:extLst>
              <a:ext uri="{FF2B5EF4-FFF2-40B4-BE49-F238E27FC236}">
                <a16:creationId xmlns:a16="http://schemas.microsoft.com/office/drawing/2014/main" id="{DC95F220-68AF-DD8B-2280-72E0EF546AB0}"/>
              </a:ext>
            </a:extLst>
          </p:cNvPr>
          <p:cNvGrpSpPr/>
          <p:nvPr/>
        </p:nvGrpSpPr>
        <p:grpSpPr>
          <a:xfrm>
            <a:off x="636104" y="2283307"/>
            <a:ext cx="4837044" cy="888718"/>
            <a:chOff x="636104" y="2283307"/>
            <a:chExt cx="4837044" cy="88871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8454DD57-3800-76A4-8BA5-BD2C9455B54E}"/>
                </a:ext>
              </a:extLst>
            </p:cNvPr>
            <p:cNvSpPr/>
            <p:nvPr/>
          </p:nvSpPr>
          <p:spPr>
            <a:xfrm>
              <a:off x="3564835" y="2564140"/>
              <a:ext cx="1908313" cy="607885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Connector de fletxa recta 5">
              <a:extLst>
                <a:ext uri="{FF2B5EF4-FFF2-40B4-BE49-F238E27FC236}">
                  <a16:creationId xmlns:a16="http://schemas.microsoft.com/office/drawing/2014/main" id="{FDC482B1-B4AC-2142-25E5-6FA479591772}"/>
                </a:ext>
              </a:extLst>
            </p:cNvPr>
            <p:cNvCxnSpPr>
              <a:cxnSpLocks/>
              <a:stCxn id="2" idx="2"/>
            </p:cNvCxnSpPr>
            <p:nvPr/>
          </p:nvCxnSpPr>
          <p:spPr>
            <a:xfrm flipH="1" flipV="1">
              <a:off x="2252870" y="2630557"/>
              <a:ext cx="1311965" cy="237526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4" name="QuadreDeText 13">
              <a:extLst>
                <a:ext uri="{FF2B5EF4-FFF2-40B4-BE49-F238E27FC236}">
                  <a16:creationId xmlns:a16="http://schemas.microsoft.com/office/drawing/2014/main" id="{A8E0ADEE-1CCA-B8FB-8DBE-693275F68D55}"/>
                </a:ext>
              </a:extLst>
            </p:cNvPr>
            <p:cNvSpPr txBox="1"/>
            <p:nvPr/>
          </p:nvSpPr>
          <p:spPr>
            <a:xfrm>
              <a:off x="636104" y="2283307"/>
              <a:ext cx="1616766" cy="58477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kern="1000" dirty="0">
                  <a:ln w="6350">
                    <a:solidFill>
                      <a:schemeClr val="bg1"/>
                    </a:solidFill>
                  </a:ln>
                  <a:solidFill>
                    <a:srgbClr val="165751"/>
                  </a:solidFill>
                  <a:effectLst>
                    <a:reflection stA="45000" endPos="7000" dist="50800" dir="5400000" sy="-100000" algn="bl" rotWithShape="0"/>
                  </a:effectLst>
                  <a:latin typeface="Segoe UI" panose="020B0502040204020203" pitchFamily="34" charset="0"/>
                  <a:cs typeface="Segoe UI" panose="020B0502040204020203" pitchFamily="34" charset="0"/>
                </a:rPr>
                <a:t>One UI</a:t>
              </a:r>
            </a:p>
          </p:txBody>
        </p:sp>
      </p:grpSp>
      <p:grpSp>
        <p:nvGrpSpPr>
          <p:cNvPr id="24" name="Agrupa 23">
            <a:extLst>
              <a:ext uri="{FF2B5EF4-FFF2-40B4-BE49-F238E27FC236}">
                <a16:creationId xmlns:a16="http://schemas.microsoft.com/office/drawing/2014/main" id="{1576BEEC-336C-7F32-B431-5AABF50E0404}"/>
              </a:ext>
            </a:extLst>
          </p:cNvPr>
          <p:cNvGrpSpPr/>
          <p:nvPr/>
        </p:nvGrpSpPr>
        <p:grpSpPr>
          <a:xfrm>
            <a:off x="356789" y="3671835"/>
            <a:ext cx="5886004" cy="2478953"/>
            <a:chOff x="356789" y="3671835"/>
            <a:chExt cx="5886004" cy="2478953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1081D1E-3008-0916-BE76-1981782238C7}"/>
                </a:ext>
              </a:extLst>
            </p:cNvPr>
            <p:cNvSpPr/>
            <p:nvPr/>
          </p:nvSpPr>
          <p:spPr>
            <a:xfrm>
              <a:off x="2749826" y="3671835"/>
              <a:ext cx="1908313" cy="98713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8" name="Connector de fletxa recta 17">
              <a:extLst>
                <a:ext uri="{FF2B5EF4-FFF2-40B4-BE49-F238E27FC236}">
                  <a16:creationId xmlns:a16="http://schemas.microsoft.com/office/drawing/2014/main" id="{C8BF0A3B-E1C0-BD0C-AA99-2002677F6E87}"/>
                </a:ext>
              </a:extLst>
            </p:cNvPr>
            <p:cNvCxnSpPr>
              <a:cxnSpLocks/>
              <a:stCxn id="17" idx="2"/>
              <a:endCxn id="19" idx="0"/>
            </p:cNvCxnSpPr>
            <p:nvPr/>
          </p:nvCxnSpPr>
          <p:spPr>
            <a:xfrm flipH="1">
              <a:off x="1503612" y="4165404"/>
              <a:ext cx="1246214" cy="415724"/>
            </a:xfrm>
            <a:prstGeom prst="straightConnector1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9" name="QuadreDeText 18">
              <a:extLst>
                <a:ext uri="{FF2B5EF4-FFF2-40B4-BE49-F238E27FC236}">
                  <a16:creationId xmlns:a16="http://schemas.microsoft.com/office/drawing/2014/main" id="{E8F73EEF-B978-BE00-47B9-4406A99DF68B}"/>
                </a:ext>
              </a:extLst>
            </p:cNvPr>
            <p:cNvSpPr txBox="1"/>
            <p:nvPr/>
          </p:nvSpPr>
          <p:spPr>
            <a:xfrm>
              <a:off x="356789" y="4581128"/>
              <a:ext cx="2293646" cy="156966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kern="1000" dirty="0">
                  <a:ln w="6350">
                    <a:solidFill>
                      <a:schemeClr val="bg1"/>
                    </a:solidFill>
                  </a:ln>
                  <a:solidFill>
                    <a:srgbClr val="165751"/>
                  </a:solidFill>
                  <a:effectLst>
                    <a:reflection stA="45000" endPos="7000" dist="50800" dir="5400000" sy="-100000" algn="bl" rotWithShape="0"/>
                  </a:effectLst>
                  <a:latin typeface="Segoe UI" panose="020B0502040204020203" pitchFamily="34" charset="0"/>
                  <a:cs typeface="Segoe UI" panose="020B0502040204020203" pitchFamily="34" charset="0"/>
                </a:rPr>
                <a:t>Two traditional markings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6A1FDC15-F094-B9BE-C44B-433B8E70E3A0}"/>
                </a:ext>
              </a:extLst>
            </p:cNvPr>
            <p:cNvSpPr/>
            <p:nvPr/>
          </p:nvSpPr>
          <p:spPr>
            <a:xfrm>
              <a:off x="4334480" y="3683390"/>
              <a:ext cx="1908313" cy="987137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34412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651498"/>
            <a:ext cx="115618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In most lighting devices, engraving is not an issue. There is even a proposal to include brands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ca-ES" sz="4400" b="1" dirty="0">
                <a:solidFill>
                  <a:srgbClr val="165751"/>
                </a:solidFill>
                <a:latin typeface="+mj-lt"/>
              </a:rPr>
              <a:t>C</a:t>
            </a:r>
            <a:r>
              <a:rPr lang="en-GB" sz="4400" b="1" dirty="0" err="1">
                <a:solidFill>
                  <a:srgbClr val="165751"/>
                </a:solidFill>
                <a:latin typeface="+mj-lt"/>
              </a:rPr>
              <a:t>oncepts</a:t>
            </a:r>
            <a:r>
              <a:rPr lang="en-GB" sz="4400" b="1" dirty="0">
                <a:solidFill>
                  <a:srgbClr val="165751"/>
                </a:solidFill>
                <a:latin typeface="+mj-lt"/>
              </a:rPr>
              <a:t> to clarify</a:t>
            </a:r>
            <a:endParaRPr lang="en-GB" sz="4400" dirty="0">
              <a:solidFill>
                <a:srgbClr val="165751"/>
              </a:solidFill>
              <a:latin typeface="+mj-lt"/>
            </a:endParaRPr>
          </a:p>
        </p:txBody>
      </p:sp>
      <p:sp>
        <p:nvSpPr>
          <p:cNvPr id="2" name="TextBox 10">
            <a:extLst>
              <a:ext uri="{FF2B5EF4-FFF2-40B4-BE49-F238E27FC236}">
                <a16:creationId xmlns:a16="http://schemas.microsoft.com/office/drawing/2014/main" id="{53C579DD-E76F-AE30-58E9-2228F8B36400}"/>
              </a:ext>
            </a:extLst>
          </p:cNvPr>
          <p:cNvSpPr txBox="1"/>
          <p:nvPr/>
        </p:nvSpPr>
        <p:spPr>
          <a:xfrm>
            <a:off x="211014" y="6320203"/>
            <a:ext cx="1156188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20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https://unece.org/sites/default/files/2023-05/ECE-TRANS-WP29-GRE-2023-10e.pdf</a:t>
            </a:r>
            <a:r>
              <a:rPr lang="en-US" sz="20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pic>
        <p:nvPicPr>
          <p:cNvPr id="4" name="Imatge 3">
            <a:extLst>
              <a:ext uri="{FF2B5EF4-FFF2-40B4-BE49-F238E27FC236}">
                <a16:creationId xmlns:a16="http://schemas.microsoft.com/office/drawing/2014/main" id="{EF8F84D4-3A3F-6AD5-CA5E-AE7117AB19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2052" y="2835315"/>
            <a:ext cx="8441635" cy="350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25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651498"/>
            <a:ext cx="115618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For vehicle approvals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rgbClr val="165751"/>
                </a:solidFill>
                <a:latin typeface="+mj-lt"/>
              </a:rPr>
              <a:t>How the UI would look like</a:t>
            </a:r>
            <a:endParaRPr lang="en-US" sz="4400" dirty="0">
              <a:solidFill>
                <a:srgbClr val="165751"/>
              </a:solidFill>
              <a:latin typeface="+mj-lt"/>
            </a:endParaRPr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1487F47F-42FF-CFFF-63DC-1A8B0E04A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81" y="2699581"/>
            <a:ext cx="5857234" cy="3555510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D29372C2-7B4B-002D-3C4A-E71448D8D9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5999" y="2763565"/>
            <a:ext cx="5860135" cy="34782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54D150B-8646-DDF7-EBA7-05C2E51BFFD1}"/>
              </a:ext>
            </a:extLst>
          </p:cNvPr>
          <p:cNvSpPr txBox="1"/>
          <p:nvPr/>
        </p:nvSpPr>
        <p:spPr>
          <a:xfrm>
            <a:off x="2781372" y="6268343"/>
            <a:ext cx="681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hlinkClick r:id="rId5"/>
              </a:rPr>
              <a:t>GRVA-16-44</a:t>
            </a:r>
            <a:endParaRPr lang="en-BE" sz="2400" b="1" dirty="0"/>
          </a:p>
        </p:txBody>
      </p:sp>
    </p:spTree>
    <p:extLst>
      <p:ext uri="{BB962C8B-B14F-4D97-AF65-F5344CB8AC3E}">
        <p14:creationId xmlns:p14="http://schemas.microsoft.com/office/powerpoint/2010/main" val="156912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0FA47F-DA76-405C-8EB7-1B02B92D5E4F}"/>
              </a:ext>
            </a:extLst>
          </p:cNvPr>
          <p:cNvGrpSpPr/>
          <p:nvPr/>
        </p:nvGrpSpPr>
        <p:grpSpPr>
          <a:xfrm>
            <a:off x="0" y="0"/>
            <a:ext cx="12192000" cy="1201442"/>
            <a:chOff x="0" y="0"/>
            <a:chExt cx="12192000" cy="12014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4E648DF-4F75-4701-B7C5-CEBE9FE18323}"/>
                </a:ext>
              </a:extLst>
            </p:cNvPr>
            <p:cNvSpPr/>
            <p:nvPr/>
          </p:nvSpPr>
          <p:spPr>
            <a:xfrm>
              <a:off x="0" y="0"/>
              <a:ext cx="12192000" cy="120144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/>
                <a:ea typeface="+mn-ea"/>
                <a:cs typeface="+mn-cs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F06CF0C6-0152-46F3-997B-1AF97FDCE58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14" t="12132" r="22660" b="16465"/>
            <a:stretch/>
          </p:blipFill>
          <p:spPr>
            <a:xfrm>
              <a:off x="10920734" y="137687"/>
              <a:ext cx="1116958" cy="926068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034DEF3-13A1-453E-86E2-4FA24BD3579F}"/>
              </a:ext>
            </a:extLst>
          </p:cNvPr>
          <p:cNvSpPr txBox="1"/>
          <p:nvPr/>
        </p:nvSpPr>
        <p:spPr>
          <a:xfrm>
            <a:off x="211015" y="1651498"/>
            <a:ext cx="1156188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For component approvals in case there is no additional marking (example Reg 45)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410417-A029-47CF-9690-5C56A2B0C410}"/>
              </a:ext>
            </a:extLst>
          </p:cNvPr>
          <p:cNvSpPr txBox="1"/>
          <p:nvPr/>
        </p:nvSpPr>
        <p:spPr>
          <a:xfrm>
            <a:off x="419100" y="295863"/>
            <a:ext cx="11353800" cy="67710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4400" b="1" dirty="0">
                <a:solidFill>
                  <a:srgbClr val="165751"/>
                </a:solidFill>
                <a:latin typeface="+mj-lt"/>
              </a:rPr>
              <a:t>How the UI would look like</a:t>
            </a:r>
            <a:endParaRPr lang="en-US" sz="4400" dirty="0">
              <a:solidFill>
                <a:srgbClr val="165751"/>
              </a:solidFill>
              <a:latin typeface="+mj-lt"/>
            </a:endParaRPr>
          </a:p>
        </p:txBody>
      </p:sp>
      <p:pic>
        <p:nvPicPr>
          <p:cNvPr id="3" name="Imatge 2">
            <a:extLst>
              <a:ext uri="{FF2B5EF4-FFF2-40B4-BE49-F238E27FC236}">
                <a16:creationId xmlns:a16="http://schemas.microsoft.com/office/drawing/2014/main" id="{1487F47F-42FF-CFFF-63DC-1A8B0E04A1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481" y="3087897"/>
            <a:ext cx="5857234" cy="2778877"/>
          </a:xfrm>
          <a:prstGeom prst="rect">
            <a:avLst/>
          </a:prstGeom>
        </p:spPr>
      </p:pic>
      <p:pic>
        <p:nvPicPr>
          <p:cNvPr id="5" name="Imatge 4">
            <a:extLst>
              <a:ext uri="{FF2B5EF4-FFF2-40B4-BE49-F238E27FC236}">
                <a16:creationId xmlns:a16="http://schemas.microsoft.com/office/drawing/2014/main" id="{D29372C2-7B4B-002D-3C4A-E71448D8D9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3429000"/>
            <a:ext cx="5860135" cy="1827759"/>
          </a:xfrm>
          <a:prstGeom prst="rect">
            <a:avLst/>
          </a:prstGeom>
        </p:spPr>
      </p:pic>
      <p:sp>
        <p:nvSpPr>
          <p:cNvPr id="2" name="TextBox 10">
            <a:extLst>
              <a:ext uri="{FF2B5EF4-FFF2-40B4-BE49-F238E27FC236}">
                <a16:creationId xmlns:a16="http://schemas.microsoft.com/office/drawing/2014/main" id="{6B9503BD-A420-1403-6EC2-0B607E7E6A11}"/>
              </a:ext>
            </a:extLst>
          </p:cNvPr>
          <p:cNvSpPr txBox="1"/>
          <p:nvPr/>
        </p:nvSpPr>
        <p:spPr>
          <a:xfrm>
            <a:off x="211014" y="6025402"/>
            <a:ext cx="1156188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defTabSz="1244600">
              <a:spcBef>
                <a:spcPct val="0"/>
              </a:spcBef>
              <a:spcAft>
                <a:spcPct val="35000"/>
              </a:spcAft>
              <a:defRPr/>
            </a:pPr>
            <a:r>
              <a:rPr lang="en-US" sz="3200" b="1" kern="1000" dirty="0">
                <a:ln w="6350">
                  <a:solidFill>
                    <a:schemeClr val="bg1"/>
                  </a:solidFill>
                </a:ln>
                <a:solidFill>
                  <a:srgbClr val="165751"/>
                </a:solidFill>
                <a:effectLst>
                  <a:reflection stA="45000" endPos="7000" dist="50800" dir="5400000" sy="-100000" algn="bl" rotWithShape="0"/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Markings not at the same scale</a:t>
            </a:r>
          </a:p>
        </p:txBody>
      </p:sp>
    </p:spTree>
    <p:extLst>
      <p:ext uri="{BB962C8B-B14F-4D97-AF65-F5344CB8AC3E}">
        <p14:creationId xmlns:p14="http://schemas.microsoft.com/office/powerpoint/2010/main" val="278080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bg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85FB431-7B14-4614-BB3B-FA17C1F6C41E}"/>
              </a:ext>
            </a:extLst>
          </p:cNvPr>
          <p:cNvSpPr txBox="1"/>
          <p:nvPr/>
        </p:nvSpPr>
        <p:spPr>
          <a:xfrm>
            <a:off x="463061" y="3465416"/>
            <a:ext cx="11084169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Thank you for your attention!</a:t>
            </a:r>
          </a:p>
        </p:txBody>
      </p:sp>
      <p:sp>
        <p:nvSpPr>
          <p:cNvPr id="11" name="Diamond 10">
            <a:extLst>
              <a:ext uri="{FF2B5EF4-FFF2-40B4-BE49-F238E27FC236}">
                <a16:creationId xmlns:a16="http://schemas.microsoft.com/office/drawing/2014/main" id="{1DF0CF75-5E68-4C70-9BB0-5A3DF8E2BBBD}"/>
              </a:ext>
            </a:extLst>
          </p:cNvPr>
          <p:cNvSpPr/>
          <p:nvPr/>
        </p:nvSpPr>
        <p:spPr>
          <a:xfrm>
            <a:off x="108839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>
            <a:extLst>
              <a:ext uri="{FF2B5EF4-FFF2-40B4-BE49-F238E27FC236}">
                <a16:creationId xmlns:a16="http://schemas.microsoft.com/office/drawing/2014/main" id="{80947DE4-4F9B-427E-B00E-6BF2217F9596}"/>
              </a:ext>
            </a:extLst>
          </p:cNvPr>
          <p:cNvSpPr/>
          <p:nvPr/>
        </p:nvSpPr>
        <p:spPr>
          <a:xfrm>
            <a:off x="-1308100" y="5092700"/>
            <a:ext cx="2616200" cy="2616200"/>
          </a:xfrm>
          <a:prstGeom prst="diamond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iamond 13">
            <a:extLst>
              <a:ext uri="{FF2B5EF4-FFF2-40B4-BE49-F238E27FC236}">
                <a16:creationId xmlns:a16="http://schemas.microsoft.com/office/drawing/2014/main" id="{2197A090-AD0D-4C80-AECC-244468A684AC}"/>
              </a:ext>
            </a:extLst>
          </p:cNvPr>
          <p:cNvSpPr/>
          <p:nvPr/>
        </p:nvSpPr>
        <p:spPr>
          <a:xfrm>
            <a:off x="4787900" y="-897680"/>
            <a:ext cx="2616200" cy="2616200"/>
          </a:xfrm>
          <a:prstGeom prst="diamond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8793" y="1409700"/>
            <a:ext cx="4294414" cy="26840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85EC427-1A11-4B5B-A8E6-06E1EE6D2916}"/>
              </a:ext>
            </a:extLst>
          </p:cNvPr>
          <p:cNvSpPr/>
          <p:nvPr/>
        </p:nvSpPr>
        <p:spPr>
          <a:xfrm>
            <a:off x="4826228" y="5128812"/>
            <a:ext cx="139700" cy="8929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47CD9D-4A80-4641-8717-5CF4ACB2C064}"/>
              </a:ext>
            </a:extLst>
          </p:cNvPr>
          <p:cNvSpPr/>
          <p:nvPr/>
        </p:nvSpPr>
        <p:spPr>
          <a:xfrm>
            <a:off x="5062236" y="5097303"/>
            <a:ext cx="3474885" cy="923330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/>
          <a:p>
            <a:r>
              <a:rPr lang="en-US" b="1" dirty="0"/>
              <a:t>www.citainsp.org</a:t>
            </a:r>
          </a:p>
          <a:p>
            <a:r>
              <a:rPr lang="fr-FR" sz="1400" dirty="0"/>
              <a:t>Rue du Commerce 123 - 1000 Brussels, </a:t>
            </a:r>
            <a:r>
              <a:rPr lang="fr-FR" sz="1400" dirty="0" err="1"/>
              <a:t>Belgium</a:t>
            </a:r>
            <a:endParaRPr lang="fr-FR" sz="1400" dirty="0"/>
          </a:p>
          <a:p>
            <a:r>
              <a:rPr lang="en-US" sz="1400" dirty="0"/>
              <a:t>+32 (0)2 469 06 70</a:t>
            </a:r>
          </a:p>
          <a:p>
            <a:r>
              <a:rPr lang="en-US" sz="1400" dirty="0"/>
              <a:t>secretariat@citainsp.org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7BA8F0-B5EB-E3D0-2866-D48B69B8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A5F3C-F0A9-42FF-BB7C-DD95C97F84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320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58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2980B8"/>
      </a:accent1>
      <a:accent2>
        <a:srgbClr val="13A183"/>
      </a:accent2>
      <a:accent3>
        <a:srgbClr val="9EBC60"/>
      </a:accent3>
      <a:accent4>
        <a:srgbClr val="F49A0E"/>
      </a:accent4>
      <a:accent5>
        <a:srgbClr val="C64A3C"/>
      </a:accent5>
      <a:accent6>
        <a:srgbClr val="FFC000"/>
      </a:accent6>
      <a:hlink>
        <a:srgbClr val="954F72"/>
      </a:hlink>
      <a:folHlink>
        <a:srgbClr val="44546A"/>
      </a:folHlink>
    </a:clrScheme>
    <a:fontScheme name="Modern 03">
      <a:majorFont>
        <a:latin typeface="Segoe U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9B935D-5AF1-4BF0-8F64-6EBDAFD519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970D8F-7407-47E7-8A5A-C1A92151D5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315</Words>
  <Application>Microsoft Office PowerPoint</Application>
  <PresentationFormat>Widescreen</PresentationFormat>
  <Paragraphs>43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Nugroho Ade</dc:creator>
  <cp:lastModifiedBy>Francois</cp:lastModifiedBy>
  <cp:revision>211</cp:revision>
  <cp:lastPrinted>2023-02-01T12:07:45Z</cp:lastPrinted>
  <dcterms:created xsi:type="dcterms:W3CDTF">2018-07-04T04:33:07Z</dcterms:created>
  <dcterms:modified xsi:type="dcterms:W3CDTF">2023-09-27T17:04:43Z</dcterms:modified>
</cp:coreProperties>
</file>