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8" r:id="rId5"/>
    <p:sldId id="266" r:id="rId6"/>
    <p:sldId id="286" r:id="rId7"/>
    <p:sldId id="287" r:id="rId8"/>
    <p:sldId id="288" r:id="rId9"/>
    <p:sldId id="289" r:id="rId10"/>
    <p:sldId id="290" r:id="rId11"/>
    <p:sldId id="274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stor, Claus-Henry" initials="PC" lastIdx="1" clrIdx="0">
    <p:extLst>
      <p:ext uri="{19B8F6BF-5375-455C-9EA6-DF929625EA0E}">
        <p15:presenceInfo xmlns:p15="http://schemas.microsoft.com/office/powerpoint/2012/main" userId="S-1-5-21-4223702204-1008409015-3099362732-54444" providerId="AD"/>
      </p:ext>
    </p:extLst>
  </p:cmAuthor>
  <p:cmAuthor id="2" name="Douglas Hannah" initials="DH" lastIdx="5" clrIdx="1">
    <p:extLst>
      <p:ext uri="{19B8F6BF-5375-455C-9EA6-DF929625EA0E}">
        <p15:presenceInfo xmlns:p15="http://schemas.microsoft.com/office/powerpoint/2012/main" userId="S::Douglas.Hannah@dft.gov.uk::e9267bac-9433-4fab-8e98-c4001658069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D2C6D-5B7B-4B5B-AA1D-9B5F06CD9A0D}" v="1" dt="2023-09-26T14:57:28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2" y="91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Dotzauer" userId="b8b87b2b-eda4-44e0-9f77-97a24730064b" providerId="ADAL" clId="{12FD2C6D-5B7B-4B5B-AA1D-9B5F06CD9A0D}"/>
    <pc:docChg chg="modSld">
      <pc:chgData name="Laura Dotzauer" userId="b8b87b2b-eda4-44e0-9f77-97a24730064b" providerId="ADAL" clId="{12FD2C6D-5B7B-4B5B-AA1D-9B5F06CD9A0D}" dt="2023-09-26T14:57:39.824" v="4" actId="20577"/>
      <pc:docMkLst>
        <pc:docMk/>
      </pc:docMkLst>
      <pc:sldChg chg="modSp mod">
        <pc:chgData name="Laura Dotzauer" userId="b8b87b2b-eda4-44e0-9f77-97a24730064b" providerId="ADAL" clId="{12FD2C6D-5B7B-4B5B-AA1D-9B5F06CD9A0D}" dt="2023-09-26T14:57:39.824" v="4" actId="20577"/>
        <pc:sldMkLst>
          <pc:docMk/>
          <pc:sldMk cId="1121371840" sldId="258"/>
        </pc:sldMkLst>
        <pc:spChg chg="mod">
          <ac:chgData name="Laura Dotzauer" userId="b8b87b2b-eda4-44e0-9f77-97a24730064b" providerId="ADAL" clId="{12FD2C6D-5B7B-4B5B-AA1D-9B5F06CD9A0D}" dt="2023-09-26T14:57:39.824" v="4" actId="20577"/>
          <ac:spMkLst>
            <pc:docMk/>
            <pc:sldMk cId="1121371840" sldId="258"/>
            <ac:spMk id="5" creationId="{D1426C7B-B3D4-418D-B47D-E83E6606F680}"/>
          </ac:spMkLst>
        </pc:spChg>
        <pc:spChg chg="mod">
          <ac:chgData name="Laura Dotzauer" userId="b8b87b2b-eda4-44e0-9f77-97a24730064b" providerId="ADAL" clId="{12FD2C6D-5B7B-4B5B-AA1D-9B5F06CD9A0D}" dt="2023-09-26T14:57:15.373" v="3" actId="20577"/>
          <ac:spMkLst>
            <pc:docMk/>
            <pc:sldMk cId="1121371840" sldId="258"/>
            <ac:spMk id="9" creationId="{D379EFF7-8752-4EF6-8D35-2C659295259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Delete/update</a:t>
            </a:r>
            <a:r>
              <a:rPr lang="en-IE" baseline="0" dirty="0"/>
              <a:t> as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trc.2021.103305" TargetMode="External"/><Relationship Id="rId2" Type="http://schemas.openxmlformats.org/officeDocument/2006/relationships/hyperlink" Target="https://doi.org/10.1016/j.trb.2023.102785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u_commission" TargetMode="External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hyperlink" Target="https://open.spotify.com/user/v7ra0as4ychfdatgcjt9nabh0?si=SEs1mANESea5kzyVy7HvDw" TargetMode="External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hyperlink" Target="https://www.youtube.com/user/eutube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medium.com/@EuropeanCommiss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uropa.eu/" TargetMode="External"/><Relationship Id="rId11" Type="http://schemas.openxmlformats.org/officeDocument/2006/relationships/hyperlink" Target="https://www.linkedin.com/company/european-commission/" TargetMode="External"/><Relationship Id="rId5" Type="http://schemas.openxmlformats.org/officeDocument/2006/relationships/hyperlink" Target="https://ec.europa.eu/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19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hyperlink" Target="https://www.facebook.com/EuropeanCommission" TargetMode="External"/><Relationship Id="rId14" Type="http://schemas.openxmlformats.org/officeDocument/2006/relationships/hyperlink" Target="https://www.instagram.com/europeancommission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965479" cy="2149523"/>
          </a:xfrm>
        </p:spPr>
        <p:txBody>
          <a:bodyPr>
            <a:noAutofit/>
          </a:bodyPr>
          <a:lstStyle/>
          <a:p>
            <a:r>
              <a:rPr lang="en-GB" sz="5400" dirty="0"/>
              <a:t>Assessment of speed variance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01013" y="3606452"/>
            <a:ext cx="10065224" cy="897754"/>
          </a:xfrm>
        </p:spPr>
        <p:txBody>
          <a:bodyPr/>
          <a:lstStyle/>
          <a:p>
            <a:pPr algn="ctr"/>
            <a:r>
              <a:rPr lang="en-US" dirty="0"/>
              <a:t>In Response to GRVA-17-11</a:t>
            </a:r>
          </a:p>
          <a:p>
            <a:pPr algn="ctr"/>
            <a:r>
              <a:rPr lang="en-US" dirty="0"/>
              <a:t>(TF ADAS issues to seek guidance from GRVA)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EC JRC with the support of UTAC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D1426C7B-B3D4-418D-B47D-E83E6606F680}"/>
              </a:ext>
            </a:extLst>
          </p:cNvPr>
          <p:cNvSpPr txBox="1">
            <a:spLocks/>
          </p:cNvSpPr>
          <p:nvPr/>
        </p:nvSpPr>
        <p:spPr>
          <a:xfrm>
            <a:off x="0" y="132192"/>
            <a:ext cx="5458691" cy="103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Submitted by </a:t>
            </a:r>
            <a:r>
              <a:rPr lang="en-US" sz="1800"/>
              <a:t>the expert </a:t>
            </a:r>
            <a:r>
              <a:rPr lang="en-US" sz="1800" dirty="0"/>
              <a:t>of the Joint Research Centre (EC)</a:t>
            </a:r>
            <a:endParaRPr lang="ru-RU" sz="180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D379EFF7-8752-4EF6-8D35-2C659295259B}"/>
              </a:ext>
            </a:extLst>
          </p:cNvPr>
          <p:cNvSpPr txBox="1">
            <a:spLocks/>
          </p:cNvSpPr>
          <p:nvPr/>
        </p:nvSpPr>
        <p:spPr>
          <a:xfrm>
            <a:off x="7326022" y="132192"/>
            <a:ext cx="5188814" cy="1058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1800" u="sng" dirty="0"/>
              <a:t>Informal document </a:t>
            </a:r>
            <a:r>
              <a:rPr lang="en-US" sz="1800" b="1" dirty="0"/>
              <a:t>GRVA-1</a:t>
            </a:r>
            <a:r>
              <a:rPr lang="ru-RU" sz="1800" b="1" dirty="0"/>
              <a:t>7</a:t>
            </a:r>
            <a:r>
              <a:rPr lang="en-US" sz="1800" b="1" dirty="0"/>
              <a:t>-41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17</a:t>
            </a:r>
            <a:r>
              <a:rPr lang="en-US" sz="1800" baseline="30000" dirty="0"/>
              <a:t>th</a:t>
            </a:r>
            <a:r>
              <a:rPr lang="en-US" sz="1800" dirty="0"/>
              <a:t> GRVA, 25-29 September 2023</a:t>
            </a:r>
          </a:p>
          <a:p>
            <a:pPr algn="l">
              <a:spcBef>
                <a:spcPts val="0"/>
              </a:spcBef>
            </a:pPr>
            <a:r>
              <a:rPr lang="en-US" sz="1800" dirty="0"/>
              <a:t>Provisional agenda item 6(a)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72" y="1517218"/>
            <a:ext cx="10905699" cy="38819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/>
              <a:t>Influential factors</a:t>
            </a:r>
          </a:p>
          <a:p>
            <a:pPr>
              <a:spcAft>
                <a:spcPts val="1200"/>
              </a:spcAft>
            </a:pPr>
            <a:r>
              <a:rPr lang="en-GB" dirty="0"/>
              <a:t>Statistical model</a:t>
            </a:r>
          </a:p>
          <a:p>
            <a:pPr>
              <a:spcAft>
                <a:spcPts val="1200"/>
              </a:spcAft>
            </a:pPr>
            <a:r>
              <a:rPr lang="en-GB" dirty="0"/>
              <a:t>Experience from Intelligent Speed Assistance (ISA) from UTAC (FR)</a:t>
            </a:r>
          </a:p>
          <a:p>
            <a:pPr>
              <a:spcAft>
                <a:spcPts val="1200"/>
              </a:spcAft>
            </a:pPr>
            <a:r>
              <a:rPr lang="en-GB" dirty="0"/>
              <a:t>Estimation of risk of perturbed traffic flow</a:t>
            </a:r>
          </a:p>
          <a:p>
            <a:pPr>
              <a:spcAft>
                <a:spcPts val="1200"/>
              </a:spcAft>
            </a:pPr>
            <a:endParaRPr lang="en-GB" dirty="0"/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Influential factors of risk of crash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4" y="2389492"/>
            <a:ext cx="4019599" cy="2568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435877"/>
            <a:ext cx="3657600" cy="2428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503" y="6376597"/>
            <a:ext cx="36808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Elvik</a:t>
            </a:r>
            <a:r>
              <a:rPr lang="en-US" sz="1100" dirty="0"/>
              <a:t> et al, Accident Analysis and Prevention 123 (2019)</a:t>
            </a:r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354050" y="5084978"/>
            <a:ext cx="4134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compare the average speed and the number of crashes before and after a speed management measure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527" y="2389492"/>
            <a:ext cx="3574473" cy="24749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5030800"/>
            <a:ext cx="4134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Path analysis of traffic flow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43951" y="4899546"/>
            <a:ext cx="31480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Forensic and accident reconstruction experts to describe accident severity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6213" y="6376597"/>
            <a:ext cx="36711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Park et al, Accident Analysis and Prevention 150 (2021)</a:t>
            </a:r>
            <a:endParaRPr lang="en-GB" sz="1100" dirty="0"/>
          </a:p>
        </p:txBody>
      </p:sp>
      <p:sp>
        <p:nvSpPr>
          <p:cNvPr id="13" name="Rectangle 12"/>
          <p:cNvSpPr/>
          <p:nvPr/>
        </p:nvSpPr>
        <p:spPr>
          <a:xfrm>
            <a:off x="9043951" y="5857946"/>
            <a:ext cx="20970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Source: JRC - UNR157-07-09 </a:t>
            </a:r>
            <a:endParaRPr lang="en-GB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1328789" y="147051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Mean speed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8855" y="1516698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Mean speed, speed variation(s)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2480" y="1511174"/>
            <a:ext cx="19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Speed difference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28789" y="1855196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Risk ~ </a:t>
            </a:r>
            <a:r>
              <a:rPr lang="en-GB" dirty="0" err="1"/>
              <a:t>exp</a:t>
            </a:r>
            <a:r>
              <a:rPr lang="en-GB" dirty="0"/>
              <a:t>(</a:t>
            </a:r>
            <a:r>
              <a:rPr lang="en-GB" dirty="0">
                <a:sym typeface="Symbol" panose="05050102010706020507" pitchFamily="18" charset="2"/>
              </a:rPr>
              <a:t></a:t>
            </a:r>
            <a:r>
              <a:rPr lang="en-GB" dirty="0"/>
              <a:t> Mean(</a:t>
            </a:r>
            <a:r>
              <a:rPr lang="en-GB" i="1" dirty="0"/>
              <a:t>v</a:t>
            </a:r>
            <a:r>
              <a:rPr lang="en-GB" dirty="0"/>
              <a:t>))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8855" y="1900221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Risk ~ </a:t>
            </a:r>
            <a:r>
              <a:rPr lang="en-GB" dirty="0" err="1"/>
              <a:t>exp</a:t>
            </a:r>
            <a:r>
              <a:rPr lang="en-GB" dirty="0"/>
              <a:t>(</a:t>
            </a:r>
            <a:r>
              <a:rPr lang="en-GB" dirty="0">
                <a:sym typeface="Symbol" panose="05050102010706020507" pitchFamily="18" charset="2"/>
              </a:rPr>
              <a:t></a:t>
            </a:r>
            <a:r>
              <a:rPr lang="en-GB" dirty="0"/>
              <a:t> Mean(</a:t>
            </a:r>
            <a:r>
              <a:rPr lang="en-GB" i="1" dirty="0"/>
              <a:t>v</a:t>
            </a:r>
            <a:r>
              <a:rPr lang="en-GB" dirty="0"/>
              <a:t>)+</a:t>
            </a:r>
            <a:r>
              <a:rPr lang="en-GB" dirty="0">
                <a:sym typeface="Symbol" panose="05050102010706020507" pitchFamily="18" charset="2"/>
              </a:rPr>
              <a:t> </a:t>
            </a:r>
            <a:r>
              <a:rPr lang="en-GB" dirty="0" err="1">
                <a:sym typeface="Symbol" panose="05050102010706020507" pitchFamily="18" charset="2"/>
              </a:rPr>
              <a:t>Std</a:t>
            </a:r>
            <a:r>
              <a:rPr lang="en-GB" i="1" dirty="0">
                <a:sym typeface="Symbol" panose="05050102010706020507" pitchFamily="18" charset="2"/>
              </a:rPr>
              <a:t>(v</a:t>
            </a:r>
            <a:r>
              <a:rPr lang="en-GB" dirty="0">
                <a:sym typeface="Symbol" panose="05050102010706020507" pitchFamily="18" charset="2"/>
              </a:rPr>
              <a:t>))</a:t>
            </a:r>
            <a:endParaRPr lang="en-GB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9856375" y="185383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Risk ~ </a:t>
            </a:r>
            <a:r>
              <a:rPr lang="en-GB" i="1" dirty="0"/>
              <a:t>v</a:t>
            </a:r>
            <a:r>
              <a:rPr lang="en-GB" baseline="30000" dirty="0"/>
              <a:t>2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4545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5073074" cy="2266084"/>
          </a:xfrm>
        </p:spPr>
        <p:txBody>
          <a:bodyPr/>
          <a:lstStyle/>
          <a:p>
            <a:r>
              <a:rPr lang="en-GB" dirty="0"/>
              <a:t>speed differences among vehicles</a:t>
            </a:r>
          </a:p>
          <a:p>
            <a:r>
              <a:rPr lang="en-US" dirty="0"/>
              <a:t>speed changes of individual vehicles</a:t>
            </a:r>
          </a:p>
          <a:p>
            <a:r>
              <a:rPr lang="en-US" dirty="0"/>
              <a:t>between lanes speed variance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 variation in traffic flow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9873" y="3860876"/>
            <a:ext cx="4147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Wang et al, Accident Analysis and Prevention 113 (2018)</a:t>
            </a:r>
          </a:p>
          <a:p>
            <a:r>
              <a:rPr lang="en-US" sz="1200" dirty="0" err="1"/>
              <a:t>Choudharya</a:t>
            </a:r>
            <a:r>
              <a:rPr lang="en-US" sz="1200" dirty="0"/>
              <a:t>, Accident Analysis and Prevention 121 (2018)</a:t>
            </a:r>
            <a:endParaRPr lang="en-GB" sz="1200" dirty="0"/>
          </a:p>
        </p:txBody>
      </p:sp>
      <p:sp>
        <p:nvSpPr>
          <p:cNvPr id="7" name="Rectangle 6"/>
          <p:cNvSpPr/>
          <p:nvPr/>
        </p:nvSpPr>
        <p:spPr>
          <a:xfrm>
            <a:off x="970722" y="4772495"/>
            <a:ext cx="46542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Simple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travelling at the same speed at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vehicles in the 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km/h speed reduction per vehicle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74" y="1696316"/>
            <a:ext cx="6125704" cy="39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8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23281" y="953502"/>
            <a:ext cx="4940255" cy="2234355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/>
              <a:t>ISA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§5.3.1 – </a:t>
            </a:r>
            <a:r>
              <a:rPr lang="en-US" sz="1800" dirty="0" err="1"/>
              <a:t>Trafic</a:t>
            </a:r>
            <a:r>
              <a:rPr lang="en-US" sz="1800" dirty="0"/>
              <a:t> sign is partly obstructed or clearly not well positioned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§5.3.2 – </a:t>
            </a:r>
            <a:r>
              <a:rPr lang="en-US" sz="1800" dirty="0" err="1"/>
              <a:t>Trafic</a:t>
            </a:r>
            <a:r>
              <a:rPr lang="en-US" sz="1800" dirty="0"/>
              <a:t> sign is missing or positioned ambiguously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 §5.3.3 – Ambiguous, additional, complementary or diverging </a:t>
            </a:r>
            <a:r>
              <a:rPr lang="en-US" sz="1800" dirty="0" err="1"/>
              <a:t>informations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Experience from ISA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8" y="1304484"/>
            <a:ext cx="6887653" cy="2509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74" y="3656590"/>
            <a:ext cx="6784107" cy="30443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72969" y="6596390"/>
            <a:ext cx="10951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Source: UTAC</a:t>
            </a:r>
            <a:endParaRPr lang="en-GB" sz="1100" dirty="0"/>
          </a:p>
        </p:txBody>
      </p:sp>
      <p:sp>
        <p:nvSpPr>
          <p:cNvPr id="8" name="Rectangle 7"/>
          <p:cNvSpPr/>
          <p:nvPr/>
        </p:nvSpPr>
        <p:spPr>
          <a:xfrm>
            <a:off x="6694791" y="3682176"/>
            <a:ext cx="5597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IDFont+F3"/>
              </a:rPr>
              <a:t>According to UTAC internal procedure to conduct the test: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IDFont+F3"/>
              </a:rPr>
              <a:t>Latest test campaign shows following rate: </a:t>
            </a:r>
            <a:r>
              <a:rPr lang="en-US" b="1" dirty="0">
                <a:latin typeface="CIDFont+F3"/>
              </a:rPr>
              <a:t>40km over 400km 10% is excluded </a:t>
            </a:r>
            <a:r>
              <a:rPr lang="en-US" dirty="0">
                <a:latin typeface="CIDFont+F3"/>
              </a:rPr>
              <a:t>from the calculation of the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137970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4703619" cy="3881904"/>
          </a:xfrm>
        </p:spPr>
        <p:txBody>
          <a:bodyPr/>
          <a:lstStyle/>
          <a:p>
            <a:r>
              <a:rPr lang="en-US" dirty="0"/>
              <a:t>1% increase in mean speed resulted 0.7% increase in crash frequency</a:t>
            </a:r>
          </a:p>
          <a:p>
            <a:r>
              <a:rPr lang="en-US" dirty="0"/>
              <a:t>1% increase in speed variation resulted in 0.74% increase in crash frequency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unintended speed reduction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70722" y="4337537"/>
            <a:ext cx="4031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Wang et al, Accident Analysis and Prevention 113 (2018)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1818" y="5203775"/>
            <a:ext cx="6336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Simple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vehicles travelling at the same speed at the beginning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vehicles in the lane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 km/h speed reduction per vehicle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705" y="1325671"/>
            <a:ext cx="5917295" cy="38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6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String (in)stability is an important factor to be considered in reduction of crashes. The chance of unintentional speed change shall be minimised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/>
              <a:t>Mattas et al., </a:t>
            </a:r>
            <a:r>
              <a:rPr lang="en-GB" dirty="0">
                <a:hlinkClick r:id="rId2"/>
              </a:rPr>
              <a:t>https://doi.org/10.1016/j.trb.2023.102785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dirty="0" err="1"/>
              <a:t>Ciuffo</a:t>
            </a:r>
            <a:r>
              <a:rPr lang="en-GB" dirty="0"/>
              <a:t> et al., </a:t>
            </a:r>
            <a:r>
              <a:rPr lang="en-GB" dirty="0">
                <a:hlinkClick r:id="rId3"/>
              </a:rPr>
              <a:t>https://doi.org/10.1016/j.trc.2021.103305</a:t>
            </a:r>
            <a:r>
              <a:rPr lang="en-GB" dirty="0"/>
              <a:t> </a:t>
            </a:r>
          </a:p>
          <a:p>
            <a:r>
              <a:rPr lang="en-GB" dirty="0"/>
              <a:t>ISA field experience: 10% ambiguous cases are excluded from the performance calculation</a:t>
            </a:r>
          </a:p>
          <a:p>
            <a:r>
              <a:rPr lang="en-GB" dirty="0"/>
              <a:t>90 % correct recognition is required (ISA)</a:t>
            </a:r>
          </a:p>
          <a:p>
            <a:r>
              <a:rPr lang="en-GB" b="1" dirty="0"/>
              <a:t>Human supervision of speed limit detected by the system is essential before it is applied</a:t>
            </a:r>
          </a:p>
          <a:p>
            <a:r>
              <a:rPr lang="en-GB" dirty="0"/>
              <a:t>Speed management measures shall be applied to all vehicles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6666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Keep in touch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0177" y="4714827"/>
            <a:ext cx="3617290" cy="361995"/>
          </a:xfrm>
        </p:spPr>
        <p:txBody>
          <a:bodyPr/>
          <a:lstStyle/>
          <a:p>
            <a:pPr marL="0" indent="0">
              <a:buNone/>
            </a:pPr>
            <a:r>
              <a:rPr lang="en-IE" sz="1600" dirty="0">
                <a:hlinkClick r:id="rId3"/>
              </a:rPr>
              <a:t>EU Spotify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630238"/>
            <a:ext cx="684199" cy="75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504" y="1774881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5"/>
              </a:rPr>
              <a:t>ec.europa.eu/</a:t>
            </a:r>
            <a:endParaRPr lang="en-IE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2635213"/>
            <a:ext cx="684199" cy="750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504" y="2841009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6"/>
              </a:rPr>
              <a:t>europa.eu/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3587900"/>
            <a:ext cx="640631" cy="702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504" y="3736212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8"/>
              </a:rPr>
              <a:t>@</a:t>
            </a:r>
            <a:r>
              <a:rPr lang="en-IE" sz="1600" dirty="0" err="1">
                <a:hlinkClick r:id="rId8"/>
              </a:rPr>
              <a:t>EU_Commission</a:t>
            </a:r>
            <a:r>
              <a:rPr lang="en-IE" sz="1600" dirty="0">
                <a:hlinkClick r:id="rId8"/>
              </a:rPr>
              <a:t> 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819504" y="47106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9"/>
              </a:rPr>
              <a:t>@</a:t>
            </a:r>
            <a:r>
              <a:rPr lang="en-IE" sz="1600" dirty="0" err="1">
                <a:hlinkClick r:id="rId9"/>
              </a:rPr>
              <a:t>EuropeanCommission</a:t>
            </a:r>
            <a:r>
              <a:rPr lang="en-IE" sz="1600" dirty="0">
                <a:hlinkClick r:id="rId9"/>
              </a:rPr>
              <a:t> 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4538287"/>
            <a:ext cx="620230" cy="681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9504" y="56616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11"/>
              </a:rPr>
              <a:t>European Commission</a:t>
            </a:r>
            <a:endParaRPr lang="en-GB" sz="1200" dirty="0">
              <a:hlinkClick r:id="rId11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5491270"/>
            <a:ext cx="620230" cy="68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0" y="1661642"/>
            <a:ext cx="647562" cy="7115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6397" y="1792054"/>
            <a:ext cx="3798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hlinkClick r:id="rId14"/>
              </a:rPr>
              <a:t>europeancommission</a:t>
            </a:r>
            <a:r>
              <a:rPr lang="en-IE" sz="1600" dirty="0"/>
              <a:t>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48" y="2611751"/>
            <a:ext cx="568985" cy="623695"/>
          </a:xfrm>
          <a:prstGeom prst="rect">
            <a:avLst/>
          </a:prstGeom>
        </p:spPr>
      </p:pic>
      <p:sp>
        <p:nvSpPr>
          <p:cNvPr id="17" name="Rectangle 16">
            <a:hlinkClick r:id="rId16"/>
          </p:cNvPr>
          <p:cNvSpPr/>
          <p:nvPr/>
        </p:nvSpPr>
        <p:spPr>
          <a:xfrm>
            <a:off x="6156397" y="2749321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6"/>
              </a:rPr>
              <a:t>@</a:t>
            </a:r>
            <a:r>
              <a:rPr lang="en-GB" sz="1600" dirty="0" err="1">
                <a:hlinkClick r:id="rId16"/>
              </a:rPr>
              <a:t>EuropeanCommission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270177" y="3733427"/>
            <a:ext cx="927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17"/>
              </a:rPr>
              <a:t>EUTube</a:t>
            </a:r>
            <a:endParaRPr lang="en-IE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23" y="3542487"/>
            <a:ext cx="660728" cy="726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61" y="4514763"/>
            <a:ext cx="695271" cy="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2023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5ec44e-1bab-4c0b-9df0-6ba128686fc9" xsi:nil="true"/>
    <lcf76f155ced4ddcb4097134ff3c332f xmlns="acccb6d4-dbe5-46d2-b4d3-5733603d8cc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8" ma:contentTypeDescription="Create a new document." ma:contentTypeScope="" ma:versionID="e62f3c52afbfb087cbf0486b24bccade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0897c4342d1b21160e8184e77b1557a4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554BEC-508E-4B61-91B8-10EE9014F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F54B9-34EF-457A-B01D-F4DDB5F54A99}">
  <ds:schemaRefs>
    <ds:schemaRef ds:uri="4b4a1c0d-4a69-4996-a84a-fc699b9f49d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85ec44e-1bab-4c0b-9df0-6ba128686fc9"/>
    <ds:schemaRef ds:uri="acccb6d4-dbe5-46d2-b4d3-5733603d8c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787C9F7-8DC8-43E6-9D46-EB90DA2EC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977</TotalTime>
  <Words>626</Words>
  <Application>Microsoft Office PowerPoint</Application>
  <PresentationFormat>Widescreen</PresentationFormat>
  <Paragraphs>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CIDFont+F3</vt:lpstr>
      <vt:lpstr>Arial</vt:lpstr>
      <vt:lpstr>Calibri</vt:lpstr>
      <vt:lpstr>Office Theme</vt:lpstr>
      <vt:lpstr>Assessment of speed variance</vt:lpstr>
      <vt:lpstr>Content</vt:lpstr>
      <vt:lpstr>Influential factors of risk of crash</vt:lpstr>
      <vt:lpstr>Speed variation in traffic flow</vt:lpstr>
      <vt:lpstr>Experience from ISA</vt:lpstr>
      <vt:lpstr>Effect of unintended speed reduction</vt:lpstr>
      <vt:lpstr>Summary</vt:lpstr>
      <vt:lpstr>Keep in touch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speed variance</dc:title>
  <dc:creator>KRISTON Akos (JRC-ISPRA)</dc:creator>
  <cp:lastModifiedBy>Laura Dotzauer</cp:lastModifiedBy>
  <cp:revision>58</cp:revision>
  <dcterms:created xsi:type="dcterms:W3CDTF">2023-09-22T08:43:54Z</dcterms:created>
  <dcterms:modified xsi:type="dcterms:W3CDTF">2023-09-26T14:57:40Z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0x010100ECFDF3D715AA394A9B15E0E0FAA07E37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2023-09-26T08:37:05Z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6d68b286-e84b-4f75-8c1f-99eff58e9ed6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