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3"/>
    <p:sldMasterId id="2147484138" r:id="rId4"/>
  </p:sldMasterIdLst>
  <p:notesMasterIdLst>
    <p:notesMasterId r:id="rId15"/>
  </p:notesMasterIdLst>
  <p:sldIdLst>
    <p:sldId id="281" r:id="rId5"/>
    <p:sldId id="356" r:id="rId6"/>
    <p:sldId id="357" r:id="rId7"/>
    <p:sldId id="358" r:id="rId8"/>
    <p:sldId id="355" r:id="rId9"/>
    <p:sldId id="353" r:id="rId10"/>
    <p:sldId id="359" r:id="rId11"/>
    <p:sldId id="360" r:id="rId12"/>
    <p:sldId id="354" r:id="rId13"/>
    <p:sldId id="296"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AD18"/>
    <a:srgbClr val="F3B7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18E948-E206-4F3E-BA6F-4D5C93F20CAD}" v="1" dt="2023-09-26T14:44:43.14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842" autoAdjust="0"/>
  </p:normalViewPr>
  <p:slideViewPr>
    <p:cSldViewPr snapToGrid="0">
      <p:cViewPr varScale="1">
        <p:scale>
          <a:sx n="82" d="100"/>
          <a:sy n="82" d="100"/>
        </p:scale>
        <p:origin x="552" y="7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1.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otzauer" userId="b8b87b2b-eda4-44e0-9f77-97a24730064b" providerId="ADAL" clId="{1918E948-E206-4F3E-BA6F-4D5C93F20CAD}"/>
    <pc:docChg chg="modSld">
      <pc:chgData name="Laura Dotzauer" userId="b8b87b2b-eda4-44e0-9f77-97a24730064b" providerId="ADAL" clId="{1918E948-E206-4F3E-BA6F-4D5C93F20CAD}" dt="2023-09-26T14:44:22.536" v="6" actId="6549"/>
      <pc:docMkLst>
        <pc:docMk/>
      </pc:docMkLst>
      <pc:sldChg chg="modSp mod">
        <pc:chgData name="Laura Dotzauer" userId="b8b87b2b-eda4-44e0-9f77-97a24730064b" providerId="ADAL" clId="{1918E948-E206-4F3E-BA6F-4D5C93F20CAD}" dt="2023-09-26T14:44:22.536" v="6" actId="6549"/>
        <pc:sldMkLst>
          <pc:docMk/>
          <pc:sldMk cId="528249545" sldId="281"/>
        </pc:sldMkLst>
        <pc:spChg chg="mod">
          <ac:chgData name="Laura Dotzauer" userId="b8b87b2b-eda4-44e0-9f77-97a24730064b" providerId="ADAL" clId="{1918E948-E206-4F3E-BA6F-4D5C93F20CAD}" dt="2023-09-26T14:44:22.536" v="6" actId="6549"/>
          <ac:spMkLst>
            <pc:docMk/>
            <pc:sldMk cId="528249545" sldId="281"/>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44E7F-540B-4657-B523-E85D8B4575F9}" type="datetimeFigureOut">
              <a:rPr kumimoji="1" lang="ja-JP" altLang="en-US" smtClean="0"/>
              <a:t>2023/9/26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24012-FBFD-417F-BC9F-563E3CD2931A}" type="slidenum">
              <a:rPr kumimoji="1" lang="ja-JP" altLang="en-US" smtClean="0"/>
              <a:t>‹#›</a:t>
            </a:fld>
            <a:endParaRPr kumimoji="1" lang="ja-JP" altLang="en-US"/>
          </a:p>
        </p:txBody>
      </p:sp>
    </p:spTree>
    <p:extLst>
      <p:ext uri="{BB962C8B-B14F-4D97-AF65-F5344CB8AC3E}">
        <p14:creationId xmlns:p14="http://schemas.microsoft.com/office/powerpoint/2010/main" val="38444048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524012-FBFD-417F-BC9F-563E3CD2931A}" type="slidenum">
              <a:rPr kumimoji="1" lang="ja-JP" altLang="en-US" smtClean="0"/>
              <a:t>1</a:t>
            </a:fld>
            <a:endParaRPr kumimoji="1" lang="ja-JP" altLang="en-US" dirty="0"/>
          </a:p>
        </p:txBody>
      </p:sp>
    </p:spTree>
    <p:extLst>
      <p:ext uri="{BB962C8B-B14F-4D97-AF65-F5344CB8AC3E}">
        <p14:creationId xmlns:p14="http://schemas.microsoft.com/office/powerpoint/2010/main" val="2598536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524012-FBFD-417F-BC9F-563E3CD2931A}" type="slidenum">
              <a:rPr kumimoji="1" lang="ja-JP" altLang="en-US" smtClean="0"/>
              <a:t>2</a:t>
            </a:fld>
            <a:endParaRPr kumimoji="1" lang="ja-JP" altLang="en-US" dirty="0"/>
          </a:p>
        </p:txBody>
      </p:sp>
    </p:spTree>
    <p:extLst>
      <p:ext uri="{BB962C8B-B14F-4D97-AF65-F5344CB8AC3E}">
        <p14:creationId xmlns:p14="http://schemas.microsoft.com/office/powerpoint/2010/main" val="85276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524012-FBFD-417F-BC9F-563E3CD2931A}" type="slidenum">
              <a:rPr kumimoji="1" lang="ja-JP" altLang="en-US" smtClean="0"/>
              <a:t>10</a:t>
            </a:fld>
            <a:endParaRPr kumimoji="1" lang="ja-JP" altLang="en-US"/>
          </a:p>
        </p:txBody>
      </p:sp>
    </p:spTree>
    <p:extLst>
      <p:ext uri="{BB962C8B-B14F-4D97-AF65-F5344CB8AC3E}">
        <p14:creationId xmlns:p14="http://schemas.microsoft.com/office/powerpoint/2010/main" val="191427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E9727B-679D-4922-879E-A51487129BB9}" type="datetime1">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288544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08207D-A4F6-46AC-A98D-1B3470FB1196}" type="datetime1">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6052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1C1A383-7A61-4BDE-A272-A72CBE7DD27C}" type="datetime1">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694070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31B3A3-C04B-457B-B548-EAD6F805E3DA}" type="datetime1">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104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97280" y="205323"/>
            <a:ext cx="10058400" cy="1450757"/>
          </a:xfrm>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a:xfrm>
            <a:off x="1068387" y="1876214"/>
            <a:ext cx="1005840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04A1DB-B1B9-4699-8F44-59D366596EFC}" type="datetime1">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293370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774328-B8A6-4BCC-B8EF-127BD5B0AE62}" type="datetime1">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914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321FF2-AF9F-430D-AC48-3BC632117230}" type="datetime1">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008188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260B64-647F-4EDC-8939-569667C4F55B}" type="datetime1">
              <a:rPr kumimoji="1" lang="ja-JP" altLang="en-US" smtClean="0"/>
              <a:t>2023/9/26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432847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E62472-AECC-466D-80D2-368BCF30907F}" type="datetime1">
              <a:rPr kumimoji="1" lang="ja-JP" altLang="en-US" smtClean="0"/>
              <a:t>2023/9/26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304439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1CE0D8D-4849-4E53-AEB6-AB2EB10BEF63}" type="datetime1">
              <a:rPr kumimoji="1" lang="ja-JP" altLang="en-US" smtClean="0"/>
              <a:t>2023/9/26</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591152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D51CB71-5E17-44EC-8640-EEC5E69892D5}" type="datetime1">
              <a:rPr kumimoji="1" lang="ja-JP" altLang="en-US" smtClean="0"/>
              <a:t>2023/9/26</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26687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1AA31A-E4A5-4333-8473-235C72DA4FFF}" type="datetime1">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960223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9ECCB5-F348-4F23-BCFC-5713AC1446D2}" type="datetime1">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799934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6DAE57-2392-4AE1-8650-41AB18FD5059}" type="datetime1">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196518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894A4B-2C4C-461F-8136-E27B9BE0C0CF}" type="datetime1">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28274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FDBAFAA-EF8B-40C9-96C1-5FB901643676}" type="datetime1">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58082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AE6FE1E-79EA-47E2-939D-B02C2E3E04BD}" type="datetime1">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83544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0306A374-EFAD-438C-A7F1-C658CC2E04E0}" type="datetime1">
              <a:rPr kumimoji="1" lang="ja-JP" altLang="en-US" smtClean="0"/>
              <a:t>2023/9/26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09384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D827A7-0D61-4C38-B1ED-A2213B149EA5}" type="datetime1">
              <a:rPr kumimoji="1" lang="ja-JP" altLang="en-US" smtClean="0"/>
              <a:t>2023/9/26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58126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FD5AC-060B-45E5-9E28-4738016F9993}" type="datetime1">
              <a:rPr kumimoji="1" lang="ja-JP" altLang="en-US" smtClean="0"/>
              <a:t>2023/9/26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56413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1C8FF3-722F-4841-9B21-CDC2BA8ADB22}" type="datetime1">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01595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A18943-F2A4-4C4F-877E-5C63AB352277}" type="datetime1">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629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80E573C-88F2-481B-9D04-902DE2BB7073}" type="datetime1">
              <a:rPr kumimoji="1" lang="ja-JP" altLang="en-US" smtClean="0"/>
              <a:t>2023/9/26</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99074789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3B58C93-FA00-4803-9BAA-2337245478F9}" type="datetime1">
              <a:rPr kumimoji="1" lang="ja-JP" altLang="en-US" smtClean="0"/>
              <a:t>2023/9/26</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1" y="6459785"/>
            <a:ext cx="426720" cy="365125"/>
          </a:xfrm>
          <a:prstGeom prst="rect">
            <a:avLst/>
          </a:prstGeom>
        </p:spPr>
        <p:txBody>
          <a:bodyPr vert="horz" lIns="91440" tIns="45720" rIns="91440" bIns="45720" rtlCol="0" anchor="ctr"/>
          <a:lstStyle>
            <a:lvl1pPr algn="r">
              <a:defRPr sz="1050">
                <a:solidFill>
                  <a:srgbClr val="FFFFFF"/>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624162145"/>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mailto:tsuburai@jasic.org"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6237" y="1204857"/>
            <a:ext cx="10346891" cy="3108960"/>
          </a:xfrm>
        </p:spPr>
        <p:txBody>
          <a:bodyPr>
            <a:normAutofit fontScale="90000"/>
          </a:bodyPr>
          <a:lstStyle/>
          <a:p>
            <a:pPr algn="ctr"/>
            <a:r>
              <a:rPr lang="en-US" altLang="ja-JP" sz="6000" dirty="0">
                <a:latin typeface="Tahoma" panose="020B0604030504040204" pitchFamily="34" charset="0"/>
                <a:ea typeface="Tahoma" panose="020B0604030504040204" pitchFamily="34" charset="0"/>
                <a:cs typeface="Tahoma" panose="020B0604030504040204" pitchFamily="34" charset="0"/>
              </a:rPr>
              <a:t>Report</a:t>
            </a:r>
            <a:r>
              <a:rPr kumimoji="1" lang="en-US" altLang="ja-JP" sz="6000" dirty="0">
                <a:latin typeface="Tahoma" panose="020B0604030504040204" pitchFamily="34" charset="0"/>
                <a:ea typeface="Tahoma" panose="020B0604030504040204" pitchFamily="34" charset="0"/>
                <a:cs typeface="Tahoma" panose="020B0604030504040204" pitchFamily="34" charset="0"/>
              </a:rPr>
              <a:t> from the </a:t>
            </a:r>
            <a:br>
              <a:rPr kumimoji="1" lang="en-US" altLang="ja-JP" sz="6000" dirty="0">
                <a:latin typeface="Tahoma" panose="020B0604030504040204" pitchFamily="34" charset="0"/>
                <a:ea typeface="Tahoma" panose="020B0604030504040204" pitchFamily="34" charset="0"/>
                <a:cs typeface="Tahoma" panose="020B0604030504040204" pitchFamily="34" charset="0"/>
              </a:rPr>
            </a:br>
            <a:r>
              <a:rPr kumimoji="1" lang="en-US" altLang="ja-JP" sz="6000" dirty="0">
                <a:latin typeface="Tahoma" panose="020B0604030504040204" pitchFamily="34" charset="0"/>
                <a:ea typeface="Tahoma" panose="020B0604030504040204" pitchFamily="34" charset="0"/>
                <a:cs typeface="Tahoma" panose="020B0604030504040204" pitchFamily="34" charset="0"/>
              </a:rPr>
              <a:t>Informal Working Group on </a:t>
            </a:r>
            <a:r>
              <a:rPr kumimoji="1" lang="it-IT" altLang="ja-JP" sz="6000" dirty="0">
                <a:latin typeface="Tahoma" panose="020B0604030504040204" pitchFamily="34" charset="0"/>
                <a:ea typeface="Tahoma" panose="020B0604030504040204" pitchFamily="34" charset="0"/>
                <a:cs typeface="Tahoma" panose="020B0604030504040204" pitchFamily="34" charset="0"/>
              </a:rPr>
              <a:t>Acceleration Control for Pedal Error (</a:t>
            </a:r>
            <a:r>
              <a:rPr kumimoji="1" lang="en-US" altLang="ja-JP" sz="6000" dirty="0">
                <a:latin typeface="Tahoma" panose="020B0604030504040204" pitchFamily="34" charset="0"/>
                <a:ea typeface="Tahoma" panose="020B0604030504040204" pitchFamily="34" charset="0"/>
                <a:cs typeface="Tahoma" panose="020B0604030504040204" pitchFamily="34" charset="0"/>
              </a:rPr>
              <a:t>ACPE)</a:t>
            </a:r>
            <a:endParaRPr kumimoji="1" lang="ja-JP" altLang="en-US" sz="6000" dirty="0">
              <a:latin typeface="Tahoma" panose="020B0604030504040204" pitchFamily="34" charset="0"/>
              <a:cs typeface="Tahoma" panose="020B0604030504040204" pitchFamily="34" charset="0"/>
            </a:endParaRPr>
          </a:p>
        </p:txBody>
      </p:sp>
      <p:sp>
        <p:nvSpPr>
          <p:cNvPr id="4" name="テキスト ボックス 3"/>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ACPE</a:t>
            </a:r>
          </a:p>
          <a:p>
            <a:endPar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テキスト ボックス 4"/>
          <p:cNvSpPr txBox="1"/>
          <p:nvPr/>
        </p:nvSpPr>
        <p:spPr>
          <a:xfrm>
            <a:off x="8463280" y="0"/>
            <a:ext cx="3728720" cy="923330"/>
          </a:xfrm>
          <a:prstGeom prst="rect">
            <a:avLst/>
          </a:prstGeom>
          <a:solidFill>
            <a:schemeClr val="accent2"/>
          </a:solidFill>
        </p:spPr>
        <p:txBody>
          <a:bodyPr wrap="square" rtlCol="0">
            <a:spAutoFit/>
          </a:bodyPr>
          <a:lstStyle/>
          <a:p>
            <a:r>
              <a:rPr kumimoji="1" lang="en-US" altLang="ja-JP" u="sng"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u="sng" dirty="0">
                <a:solidFill>
                  <a:schemeClr val="bg1"/>
                </a:solidFill>
                <a:latin typeface="Tahoma" panose="020B0604030504040204" pitchFamily="34" charset="0"/>
                <a:cs typeface="Tahoma" panose="020B0604030504040204" pitchFamily="34" charset="0"/>
              </a:rPr>
              <a:t> </a:t>
            </a:r>
            <a:r>
              <a:rPr kumimoji="1" lang="en-US" altLang="ja-JP" u="sng" dirty="0">
                <a:solidFill>
                  <a:schemeClr val="bg1"/>
                </a:solidFill>
                <a:latin typeface="Tahoma" panose="020B0604030504040204" pitchFamily="34" charset="0"/>
                <a:ea typeface="Tahoma" panose="020B0604030504040204" pitchFamily="34" charset="0"/>
                <a:cs typeface="Tahoma" panose="020B0604030504040204" pitchFamily="34" charset="0"/>
              </a:rPr>
              <a:t>document</a:t>
            </a:r>
            <a:r>
              <a:rPr kumimoji="1" lang="ja-JP" altLang="en-US" u="sng" dirty="0">
                <a:solidFill>
                  <a:schemeClr val="bg1"/>
                </a:solidFill>
                <a:latin typeface="Tahoma" panose="020B0604030504040204" pitchFamily="34" charset="0"/>
                <a:cs typeface="Tahoma" panose="020B0604030504040204" pitchFamily="34" charset="0"/>
              </a:rPr>
              <a:t> </a:t>
            </a:r>
            <a:r>
              <a:rPr kumimoji="1" lang="en-US" altLang="ja-JP" b="1" dirty="0">
                <a:solidFill>
                  <a:schemeClr val="bg1"/>
                </a:solidFill>
                <a:latin typeface="Tahoma" panose="020B0604030504040204" pitchFamily="34" charset="0"/>
                <a:ea typeface="Tahoma" panose="020B0604030504040204" pitchFamily="34" charset="0"/>
                <a:cs typeface="Tahoma" panose="020B0604030504040204" pitchFamily="34" charset="0"/>
              </a:rPr>
              <a:t>GRVA-17-40</a:t>
            </a:r>
          </a:p>
          <a:p>
            <a:r>
              <a:rPr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17</a:t>
            </a:r>
            <a:r>
              <a:rPr lang="en-US" altLang="ja-JP" baseline="30000" dirty="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 GRVA, 25-29 September 2023 </a:t>
            </a: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Agenda item 6(c)</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ACPE – GRVA 17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スライド番号プレースホルダー 7"/>
          <p:cNvSpPr>
            <a:spLocks noGrp="1"/>
          </p:cNvSpPr>
          <p:nvPr>
            <p:ph type="sldNum" sz="quarter" idx="12"/>
          </p:nvPr>
        </p:nvSpPr>
        <p:spPr/>
        <p:txBody>
          <a:bodyPr/>
          <a:lstStyle/>
          <a:p>
            <a:fld id="{35A469A7-D8F0-4CD9-B84B-3A79413A6802}" type="slidenum">
              <a:rPr kumimoji="1" lang="ja-JP" altLang="en-US" smtClean="0"/>
              <a:t>1</a:t>
            </a:fld>
            <a:endParaRPr kumimoji="1" lang="ja-JP" altLang="en-US" dirty="0"/>
          </a:p>
        </p:txBody>
      </p:sp>
      <p:sp>
        <p:nvSpPr>
          <p:cNvPr id="9" name="テキスト ボックス 8">
            <a:extLst>
              <a:ext uri="{FF2B5EF4-FFF2-40B4-BE49-F238E27FC236}">
                <a16:creationId xmlns:a16="http://schemas.microsoft.com/office/drawing/2014/main" id="{FE376FD3-0E87-49E3-9D0F-2AFAF91C75C6}"/>
              </a:ext>
            </a:extLst>
          </p:cNvPr>
          <p:cNvSpPr txBox="1"/>
          <p:nvPr/>
        </p:nvSpPr>
        <p:spPr>
          <a:xfrm>
            <a:off x="584462" y="4607341"/>
            <a:ext cx="11013980" cy="461665"/>
          </a:xfrm>
          <a:prstGeom prst="rect">
            <a:avLst/>
          </a:prstGeom>
          <a:noFill/>
        </p:spPr>
        <p:txBody>
          <a:bodyPr wrap="square">
            <a:spAutoFit/>
          </a:bodyPr>
          <a:lstStyle/>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Discussion items on 3</a:t>
            </a:r>
            <a:r>
              <a:rPr lang="en-US" altLang="ja-JP" sz="2400" b="1" baseline="30000" dirty="0">
                <a:latin typeface="Tahoma" panose="020B0604030504040204" pitchFamily="34" charset="0"/>
                <a:ea typeface="Tahoma" panose="020B0604030504040204" pitchFamily="34" charset="0"/>
                <a:cs typeface="Tahoma" panose="020B0604030504040204" pitchFamily="34" charset="0"/>
              </a:rPr>
              <a:t>rd</a:t>
            </a:r>
            <a:r>
              <a:rPr lang="en-US" altLang="ja-JP" sz="2400" b="1" dirty="0">
                <a:latin typeface="Tahoma" panose="020B0604030504040204" pitchFamily="34" charset="0"/>
                <a:ea typeface="Tahoma" panose="020B0604030504040204" pitchFamily="34" charset="0"/>
                <a:cs typeface="Tahoma" panose="020B0604030504040204" pitchFamily="34" charset="0"/>
              </a:rPr>
              <a:t> informal meeting</a:t>
            </a:r>
          </a:p>
        </p:txBody>
      </p:sp>
    </p:spTree>
    <p:extLst>
      <p:ext uri="{BB962C8B-B14F-4D97-AF65-F5344CB8AC3E}">
        <p14:creationId xmlns:p14="http://schemas.microsoft.com/office/powerpoint/2010/main" val="52824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10</a:t>
            </a:fld>
            <a:endParaRPr kumimoji="1" lang="ja-JP" altLang="en-US"/>
          </a:p>
        </p:txBody>
      </p:sp>
      <p:sp>
        <p:nvSpPr>
          <p:cNvPr id="5" name="テキスト ボックス 4"/>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ACPE</a:t>
            </a:r>
          </a:p>
        </p:txBody>
      </p:sp>
      <p:sp>
        <p:nvSpPr>
          <p:cNvPr id="6" name="テキスト ボックス 5"/>
          <p:cNvSpPr txBox="1"/>
          <p:nvPr/>
        </p:nvSpPr>
        <p:spPr>
          <a:xfrm>
            <a:off x="132805" y="1734056"/>
            <a:ext cx="11926389" cy="3046988"/>
          </a:xfrm>
          <a:prstGeom prst="rect">
            <a:avLst/>
          </a:prstGeom>
          <a:noFill/>
        </p:spPr>
        <p:txBody>
          <a:bodyPr wrap="square" rtlCol="0">
            <a:spAutoFit/>
          </a:bodyPr>
          <a:lstStyle/>
          <a:p>
            <a:pPr algn="ctr"/>
            <a:r>
              <a:rPr kumimoji="1" lang="en-US" altLang="ja-JP" sz="9600" b="1" dirty="0">
                <a:solidFill>
                  <a:srgbClr val="0070C0"/>
                </a:solidFill>
                <a:latin typeface="Tahoma" panose="020B0604030504040204" pitchFamily="34" charset="0"/>
                <a:ea typeface="Tahoma" panose="020B0604030504040204" pitchFamily="34" charset="0"/>
                <a:cs typeface="Tahoma" panose="020B0604030504040204" pitchFamily="34" charset="0"/>
              </a:rPr>
              <a:t>Thank you </a:t>
            </a:r>
          </a:p>
          <a:p>
            <a:pPr algn="ctr"/>
            <a:r>
              <a:rPr kumimoji="1" lang="en-US" altLang="ja-JP" sz="9600" b="1" dirty="0">
                <a:solidFill>
                  <a:srgbClr val="0070C0"/>
                </a:solidFill>
                <a:latin typeface="Tahoma" panose="020B0604030504040204" pitchFamily="34" charset="0"/>
                <a:ea typeface="Tahoma" panose="020B0604030504040204" pitchFamily="34" charset="0"/>
                <a:cs typeface="Tahoma" panose="020B0604030504040204" pitchFamily="34" charset="0"/>
              </a:rPr>
              <a:t>for your attention</a:t>
            </a:r>
            <a:endParaRPr kumimoji="1" lang="ja-JP" altLang="en-US" sz="9600" b="1" dirty="0">
              <a:solidFill>
                <a:srgbClr val="0070C0"/>
              </a:solidFill>
              <a:latin typeface="Tahoma" panose="020B0604030504040204" pitchFamily="34" charset="0"/>
              <a:cs typeface="Tahoma" panose="020B0604030504040204" pitchFamily="34" charset="0"/>
            </a:endParaRPr>
          </a:p>
        </p:txBody>
      </p:sp>
      <p:sp>
        <p:nvSpPr>
          <p:cNvPr id="8" name="テキスト ボックス 7"/>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ACPE – GRVA 17</a:t>
            </a:r>
            <a:endParaRPr kumimoji="1" lang="ja-JP" altLang="en-US" dirty="0">
              <a:solidFill>
                <a:schemeClr val="bg1"/>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974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2</a:t>
            </a:fld>
            <a:endParaRPr kumimoji="1" lang="ja-JP" altLang="en-US" dirty="0"/>
          </a:p>
        </p:txBody>
      </p:sp>
      <p:sp>
        <p:nvSpPr>
          <p:cNvPr id="5" name="テキスト ボックス 4"/>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ACPE</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ACPE – GRVA 17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10" name="正方形/長方形 9"/>
          <p:cNvSpPr/>
          <p:nvPr/>
        </p:nvSpPr>
        <p:spPr>
          <a:xfrm>
            <a:off x="844353" y="646603"/>
            <a:ext cx="10804212" cy="2246769"/>
          </a:xfrm>
          <a:prstGeom prst="rect">
            <a:avLst/>
          </a:prstGeom>
          <a:ln w="31750">
            <a:solidFill>
              <a:srgbClr val="00B05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IWG meeting 1st meeting in web (24, 27 March 2023):</a:t>
            </a:r>
            <a:r>
              <a:rPr lang="ja-JP" altLang="en-US" sz="2400" dirty="0">
                <a:latin typeface="Tahoma" panose="020B0604030504040204" pitchFamily="34" charset="0"/>
                <a:ea typeface="Tahoma" panose="020B0604030504040204" pitchFamily="34" charset="0"/>
                <a:cs typeface="Tahoma" panose="020B0604030504040204" pitchFamily="34" charset="0"/>
              </a:rPr>
              <a:t>　</a:t>
            </a:r>
            <a:endParaRPr lang="en-US" altLang="ja-JP" sz="2400" dirty="0">
              <a:latin typeface="Tahoma" panose="020B0604030504040204" pitchFamily="34" charset="0"/>
              <a:ea typeface="Tahoma" panose="020B0604030504040204" pitchFamily="34" charset="0"/>
              <a:cs typeface="Tahoma" panose="020B0604030504040204" pitchFamily="34" charset="0"/>
            </a:endParaRP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Confirmation of TOR</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Accident data , existing technologies and state of the art</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Discussion items</a:t>
            </a:r>
          </a:p>
          <a:p>
            <a:pPr marL="1076325">
              <a:tabLst>
                <a:tab pos="1344613" algn="l"/>
              </a:tabLst>
            </a:pPr>
            <a:r>
              <a:rPr lang="en-US" altLang="ja-JP" dirty="0">
                <a:latin typeface="Tahoma" panose="020B0604030504040204" pitchFamily="34" charset="0"/>
                <a:ea typeface="Tahoma" panose="020B0604030504040204" pitchFamily="34" charset="0"/>
                <a:cs typeface="Tahoma" panose="020B0604030504040204" pitchFamily="34" charset="0"/>
              </a:rPr>
              <a:t>	</a:t>
            </a:r>
            <a:r>
              <a:rPr lang="en-US" altLang="ja-JP" sz="2000" dirty="0">
                <a:latin typeface="Tahoma" panose="020B0604030504040204" pitchFamily="34" charset="0"/>
                <a:ea typeface="Tahoma" panose="020B0604030504040204" pitchFamily="34" charset="0"/>
                <a:cs typeface="Tahoma" panose="020B0604030504040204" pitchFamily="34" charset="0"/>
              </a:rPr>
              <a:t>Definition of ACPE, Vehicle categories, Collision obstacle</a:t>
            </a:r>
          </a:p>
          <a:p>
            <a:pPr marL="1063625" indent="-342900">
              <a:buFont typeface="Arial" panose="020B0604020202020204" pitchFamily="34" charset="0"/>
              <a:buChar char="•"/>
              <a:tabLst>
                <a:tab pos="1344613" algn="l"/>
              </a:tabLst>
            </a:pPr>
            <a:r>
              <a:rPr lang="en-US" altLang="ja-JP" sz="2400" b="1" dirty="0">
                <a:latin typeface="Tahoma" panose="020B0604030504040204" pitchFamily="34" charset="0"/>
                <a:ea typeface="Tahoma" panose="020B0604030504040204" pitchFamily="34" charset="0"/>
                <a:cs typeface="Tahoma" panose="020B0604030504040204" pitchFamily="34" charset="0"/>
              </a:rPr>
              <a:t>Report: ACPE-01-10-r1</a:t>
            </a:r>
          </a:p>
        </p:txBody>
      </p:sp>
      <p:sp>
        <p:nvSpPr>
          <p:cNvPr id="8" name="正方形/長方形 7">
            <a:extLst>
              <a:ext uri="{FF2B5EF4-FFF2-40B4-BE49-F238E27FC236}">
                <a16:creationId xmlns:a16="http://schemas.microsoft.com/office/drawing/2014/main" id="{473595F9-6D72-4869-AE98-5888785EA470}"/>
              </a:ext>
            </a:extLst>
          </p:cNvPr>
          <p:cNvSpPr/>
          <p:nvPr/>
        </p:nvSpPr>
        <p:spPr>
          <a:xfrm>
            <a:off x="844353" y="3069865"/>
            <a:ext cx="10804212" cy="3108543"/>
          </a:xfrm>
          <a:prstGeom prst="rect">
            <a:avLst/>
          </a:prstGeom>
          <a:ln w="31750">
            <a:solidFill>
              <a:srgbClr val="00B05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IWG meeting 2nd meeting in web (15, 16, 17 May 2023):</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Confirmation of accident data </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Discussion items (ACPE-02-09r2)</a:t>
            </a:r>
          </a:p>
          <a:p>
            <a:pPr marL="1347788"/>
            <a:r>
              <a:rPr lang="en-US" altLang="ja-JP" sz="2000" dirty="0">
                <a:latin typeface="Tahoma" panose="020B0604030504040204" pitchFamily="34" charset="0"/>
                <a:ea typeface="Tahoma" panose="020B0604030504040204" pitchFamily="34" charset="0"/>
                <a:cs typeface="Tahoma" panose="020B0604030504040204" pitchFamily="34" charset="0"/>
              </a:rPr>
              <a:t>Definition of ACPE, Vehicle categories, Collision obstacle, Requirements, </a:t>
            </a:r>
          </a:p>
          <a:p>
            <a:pPr marL="1347788"/>
            <a:r>
              <a:rPr lang="en-US" altLang="ja-JP" sz="2000" dirty="0">
                <a:latin typeface="Tahoma" panose="020B0604030504040204" pitchFamily="34" charset="0"/>
                <a:ea typeface="Tahoma" panose="020B0604030504040204" pitchFamily="34" charset="0"/>
                <a:cs typeface="Tahoma" panose="020B0604030504040204" pitchFamily="34" charset="0"/>
              </a:rPr>
              <a:t>Distance from obstacle, Velocity (e.g. below 10km/h), </a:t>
            </a:r>
          </a:p>
          <a:p>
            <a:pPr marL="1347788"/>
            <a:r>
              <a:rPr lang="en-US" altLang="ja-JP" sz="2000" dirty="0">
                <a:latin typeface="Tahoma" panose="020B0604030504040204" pitchFamily="34" charset="0"/>
                <a:ea typeface="Tahoma" panose="020B0604030504040204" pitchFamily="34" charset="0"/>
                <a:cs typeface="Tahoma" panose="020B0604030504040204" pitchFamily="34" charset="0"/>
              </a:rPr>
              <a:t>AEBS interaction, Control strategies (e.g. activation, deactivation), </a:t>
            </a:r>
          </a:p>
          <a:p>
            <a:pPr marL="1347788"/>
            <a:r>
              <a:rPr lang="en-US" altLang="ja-JP" sz="2000" dirty="0">
                <a:latin typeface="Tahoma" panose="020B0604030504040204" pitchFamily="34" charset="0"/>
                <a:ea typeface="Tahoma" panose="020B0604030504040204" pitchFamily="34" charset="0"/>
                <a:cs typeface="Tahoma" panose="020B0604030504040204" pitchFamily="34" charset="0"/>
              </a:rPr>
              <a:t>Trigger (e.g. after collision, after Risk Mitigation Function), </a:t>
            </a:r>
          </a:p>
          <a:p>
            <a:pPr marL="1347788"/>
            <a:r>
              <a:rPr lang="en-US" altLang="ja-JP" sz="2000" dirty="0">
                <a:latin typeface="Tahoma" panose="020B0604030504040204" pitchFamily="34" charset="0"/>
                <a:ea typeface="Tahoma" panose="020B0604030504040204" pitchFamily="34" charset="0"/>
                <a:cs typeface="Tahoma" panose="020B0604030504040204" pitchFamily="34" charset="0"/>
              </a:rPr>
              <a:t>Confirmation of consistency with Vienna convention and Geneva convention</a:t>
            </a:r>
          </a:p>
          <a:p>
            <a:pPr marL="1073150"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Report: ACPE-02-12</a:t>
            </a:r>
          </a:p>
        </p:txBody>
      </p:sp>
    </p:spTree>
    <p:extLst>
      <p:ext uri="{BB962C8B-B14F-4D97-AF65-F5344CB8AC3E}">
        <p14:creationId xmlns:p14="http://schemas.microsoft.com/office/powerpoint/2010/main" val="2304285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ADCFBC2-9440-8522-DCD8-652D70B3308D}"/>
              </a:ext>
            </a:extLst>
          </p:cNvPr>
          <p:cNvSpPr>
            <a:spLocks noGrp="1"/>
          </p:cNvSpPr>
          <p:nvPr>
            <p:ph type="sldNum" sz="quarter" idx="12"/>
          </p:nvPr>
        </p:nvSpPr>
        <p:spPr/>
        <p:txBody>
          <a:bodyPr/>
          <a:lstStyle/>
          <a:p>
            <a:fld id="{35A469A7-D8F0-4CD9-B84B-3A79413A6802}" type="slidenum">
              <a:rPr kumimoji="1" lang="ja-JP" altLang="en-US" smtClean="0"/>
              <a:t>3</a:t>
            </a:fld>
            <a:endParaRPr kumimoji="1" lang="ja-JP" altLang="en-US"/>
          </a:p>
        </p:txBody>
      </p:sp>
      <p:sp>
        <p:nvSpPr>
          <p:cNvPr id="5" name="スライド番号プレースホルダー 3">
            <a:extLst>
              <a:ext uri="{FF2B5EF4-FFF2-40B4-BE49-F238E27FC236}">
                <a16:creationId xmlns:a16="http://schemas.microsoft.com/office/drawing/2014/main" id="{3448D42B-825B-212E-67FB-665F1CAAC0E0}"/>
              </a:ext>
            </a:extLst>
          </p:cNvPr>
          <p:cNvSpPr txBox="1">
            <a:spLocks/>
          </p:cNvSpPr>
          <p:nvPr/>
        </p:nvSpPr>
        <p:spPr>
          <a:xfrm>
            <a:off x="1" y="6459785"/>
            <a:ext cx="42672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5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5A469A7-D8F0-4CD9-B84B-3A79413A6802}" type="slidenum">
              <a:rPr lang="ja-JP" altLang="en-US" smtClean="0"/>
              <a:pPr/>
              <a:t>3</a:t>
            </a:fld>
            <a:endParaRPr lang="ja-JP" altLang="en-US" dirty="0"/>
          </a:p>
        </p:txBody>
      </p:sp>
      <p:sp>
        <p:nvSpPr>
          <p:cNvPr id="6" name="テキスト ボックス 5">
            <a:extLst>
              <a:ext uri="{FF2B5EF4-FFF2-40B4-BE49-F238E27FC236}">
                <a16:creationId xmlns:a16="http://schemas.microsoft.com/office/drawing/2014/main" id="{6C49C5A1-DA3A-F701-214B-0F3BD4FDD051}"/>
              </a:ext>
            </a:extLst>
          </p:cNvPr>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ACPE</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7" name="テキスト ボックス 6">
            <a:extLst>
              <a:ext uri="{FF2B5EF4-FFF2-40B4-BE49-F238E27FC236}">
                <a16:creationId xmlns:a16="http://schemas.microsoft.com/office/drawing/2014/main" id="{2E63AA12-F04B-5DEC-7A41-019FA9B4A19D}"/>
              </a:ext>
            </a:extLst>
          </p:cNvPr>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ACPE – GRVA 17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正方形/長方形 7">
            <a:extLst>
              <a:ext uri="{FF2B5EF4-FFF2-40B4-BE49-F238E27FC236}">
                <a16:creationId xmlns:a16="http://schemas.microsoft.com/office/drawing/2014/main" id="{BB4B843E-21DC-BEBB-03F2-ADFE49F53984}"/>
              </a:ext>
            </a:extLst>
          </p:cNvPr>
          <p:cNvSpPr/>
          <p:nvPr/>
        </p:nvSpPr>
        <p:spPr>
          <a:xfrm>
            <a:off x="502134" y="812800"/>
            <a:ext cx="11061066" cy="4893647"/>
          </a:xfrm>
          <a:prstGeom prst="rect">
            <a:avLst/>
          </a:prstGeom>
          <a:ln w="31750">
            <a:solidFill>
              <a:srgbClr val="00B05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IWG meeting 3rd meeting in </a:t>
            </a:r>
            <a:r>
              <a:rPr lang="en-US" altLang="ja-JP" sz="2400" dirty="0" err="1">
                <a:latin typeface="Tahoma" panose="020B0604030504040204" pitchFamily="34" charset="0"/>
                <a:ea typeface="Tahoma" panose="020B0604030504040204" pitchFamily="34" charset="0"/>
                <a:cs typeface="Tahoma" panose="020B0604030504040204" pitchFamily="34" charset="0"/>
              </a:rPr>
              <a:t>BASt</a:t>
            </a:r>
            <a:r>
              <a:rPr lang="en-US" altLang="ja-JP" sz="2400" dirty="0">
                <a:latin typeface="Tahoma" panose="020B0604030504040204" pitchFamily="34" charset="0"/>
                <a:ea typeface="Tahoma" panose="020B0604030504040204" pitchFamily="34" charset="0"/>
                <a:cs typeface="Tahoma" panose="020B0604030504040204" pitchFamily="34" charset="0"/>
              </a:rPr>
              <a:t> (19, 20, 21 September 2023):</a:t>
            </a:r>
          </a:p>
          <a:p>
            <a:r>
              <a:rPr lang="ja-JP" altLang="en-US" sz="2400" dirty="0">
                <a:latin typeface="Tahoma" panose="020B0604030504040204" pitchFamily="34" charset="0"/>
                <a:ea typeface="Tahoma" panose="020B0604030504040204" pitchFamily="34" charset="0"/>
                <a:cs typeface="Tahoma" panose="020B0604030504040204" pitchFamily="34" charset="0"/>
              </a:rPr>
              <a:t>　</a:t>
            </a:r>
            <a:endParaRPr lang="en-US" altLang="ja-JP" sz="2400" dirty="0">
              <a:latin typeface="Tahoma" panose="020B0604030504040204" pitchFamily="34" charset="0"/>
              <a:ea typeface="Tahoma" panose="020B0604030504040204" pitchFamily="34" charset="0"/>
              <a:cs typeface="Tahoma" panose="020B0604030504040204" pitchFamily="34" charset="0"/>
            </a:endParaRP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Pedal application</a:t>
            </a:r>
          </a:p>
          <a:p>
            <a:pPr marL="731838"/>
            <a:endParaRPr lang="en-US" altLang="ja-JP" sz="2400" b="1" dirty="0">
              <a:latin typeface="Tahoma" panose="020B0604030504040204" pitchFamily="34" charset="0"/>
              <a:ea typeface="Tahoma" panose="020B0604030504040204" pitchFamily="34" charset="0"/>
              <a:cs typeface="Tahoma" panose="020B0604030504040204" pitchFamily="34" charset="0"/>
            </a:endParaRP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Discussion for draft proposal of ACPE based on the skeleton document (ACPE-03-14)</a:t>
            </a:r>
          </a:p>
          <a:p>
            <a:pPr marL="1438275">
              <a:tabLst>
                <a:tab pos="13446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Scope</a:t>
            </a:r>
          </a:p>
          <a:p>
            <a:pPr marL="1438275">
              <a:tabLst>
                <a:tab pos="13446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Definitions</a:t>
            </a:r>
          </a:p>
          <a:p>
            <a:pPr marL="1438275">
              <a:tabLst>
                <a:tab pos="13446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Specifications</a:t>
            </a:r>
          </a:p>
          <a:p>
            <a:pPr marL="1438275">
              <a:tabLst>
                <a:tab pos="13446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Test procedure</a:t>
            </a:r>
          </a:p>
          <a:p>
            <a:pPr marL="1438275">
              <a:tabLst>
                <a:tab pos="1344613" algn="l"/>
              </a:tabLst>
            </a:pPr>
            <a:endParaRPr lang="en-US" altLang="ja-JP" sz="2400" dirty="0">
              <a:latin typeface="Tahoma" panose="020B0604030504040204" pitchFamily="34" charset="0"/>
              <a:ea typeface="Tahoma" panose="020B0604030504040204" pitchFamily="34" charset="0"/>
              <a:cs typeface="Tahoma" panose="020B0604030504040204" pitchFamily="34" charset="0"/>
            </a:endParaRPr>
          </a:p>
          <a:p>
            <a:pPr marL="1063625" indent="-342900">
              <a:buFont typeface="Arial" panose="020B0604020202020204" pitchFamily="34" charset="0"/>
              <a:buChar char="•"/>
              <a:tabLst>
                <a:tab pos="1344613" algn="l"/>
              </a:tabLst>
            </a:pPr>
            <a:r>
              <a:rPr lang="en-US" altLang="ja-JP" sz="2400" b="1" dirty="0">
                <a:latin typeface="Tahoma" panose="020B0604030504040204" pitchFamily="34" charset="0"/>
                <a:ea typeface="Tahoma" panose="020B0604030504040204" pitchFamily="34" charset="0"/>
                <a:cs typeface="Tahoma" panose="020B0604030504040204" pitchFamily="34" charset="0"/>
              </a:rPr>
              <a:t>Report: ACPE-03-15</a:t>
            </a:r>
          </a:p>
          <a:p>
            <a:pPr marL="720725">
              <a:tabLst>
                <a:tab pos="1344613" algn="l"/>
              </a:tabLst>
            </a:pPr>
            <a:r>
              <a:rPr lang="en-US" altLang="ja-JP" sz="2400" b="1" dirty="0">
                <a:latin typeface="Tahoma" panose="020B0604030504040204" pitchFamily="34" charset="0"/>
                <a:ea typeface="Tahoma" panose="020B0604030504040204" pitchFamily="34" charset="0"/>
                <a:cs typeface="Tahoma" panose="020B0604030504040204" pitchFamily="34" charset="0"/>
              </a:rPr>
              <a:t>      Status: Revision by chair and secretary is ongoing.</a:t>
            </a:r>
          </a:p>
        </p:txBody>
      </p:sp>
    </p:spTree>
    <p:extLst>
      <p:ext uri="{BB962C8B-B14F-4D97-AF65-F5344CB8AC3E}">
        <p14:creationId xmlns:p14="http://schemas.microsoft.com/office/powerpoint/2010/main" val="425164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83A94F6-711B-0C37-DC67-C128E805A9E7}"/>
              </a:ext>
            </a:extLst>
          </p:cNvPr>
          <p:cNvSpPr>
            <a:spLocks noGrp="1"/>
          </p:cNvSpPr>
          <p:nvPr>
            <p:ph type="sldNum" sz="quarter" idx="12"/>
          </p:nvPr>
        </p:nvSpPr>
        <p:spPr/>
        <p:txBody>
          <a:bodyPr/>
          <a:lstStyle/>
          <a:p>
            <a:fld id="{35A469A7-D8F0-4CD9-B84B-3A79413A6802}" type="slidenum">
              <a:rPr kumimoji="1" lang="ja-JP" altLang="en-US" smtClean="0"/>
              <a:t>4</a:t>
            </a:fld>
            <a:endParaRPr kumimoji="1" lang="ja-JP" altLang="en-US"/>
          </a:p>
        </p:txBody>
      </p:sp>
      <p:sp>
        <p:nvSpPr>
          <p:cNvPr id="5" name="スライド番号プレースホルダー 3">
            <a:extLst>
              <a:ext uri="{FF2B5EF4-FFF2-40B4-BE49-F238E27FC236}">
                <a16:creationId xmlns:a16="http://schemas.microsoft.com/office/drawing/2014/main" id="{86339EC8-0F79-8CA1-9AD8-A34B3D36CEBE}"/>
              </a:ext>
            </a:extLst>
          </p:cNvPr>
          <p:cNvSpPr txBox="1">
            <a:spLocks/>
          </p:cNvSpPr>
          <p:nvPr/>
        </p:nvSpPr>
        <p:spPr>
          <a:xfrm>
            <a:off x="1" y="6459785"/>
            <a:ext cx="42672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5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5A469A7-D8F0-4CD9-B84B-3A79413A6802}" type="slidenum">
              <a:rPr lang="ja-JP" altLang="en-US" smtClean="0"/>
              <a:pPr/>
              <a:t>4</a:t>
            </a:fld>
            <a:endParaRPr lang="ja-JP" altLang="en-US"/>
          </a:p>
        </p:txBody>
      </p:sp>
      <p:sp>
        <p:nvSpPr>
          <p:cNvPr id="6" name="スライド番号プレースホルダー 3">
            <a:extLst>
              <a:ext uri="{FF2B5EF4-FFF2-40B4-BE49-F238E27FC236}">
                <a16:creationId xmlns:a16="http://schemas.microsoft.com/office/drawing/2014/main" id="{260F7D18-9295-7AFF-1F2D-7D71ED59E787}"/>
              </a:ext>
            </a:extLst>
          </p:cNvPr>
          <p:cNvSpPr txBox="1">
            <a:spLocks/>
          </p:cNvSpPr>
          <p:nvPr/>
        </p:nvSpPr>
        <p:spPr>
          <a:xfrm>
            <a:off x="1" y="6459785"/>
            <a:ext cx="42672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5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5A469A7-D8F0-4CD9-B84B-3A79413A6802}" type="slidenum">
              <a:rPr lang="ja-JP" altLang="en-US" smtClean="0"/>
              <a:pPr/>
              <a:t>4</a:t>
            </a:fld>
            <a:endParaRPr lang="ja-JP" altLang="en-US" dirty="0"/>
          </a:p>
        </p:txBody>
      </p:sp>
      <p:sp>
        <p:nvSpPr>
          <p:cNvPr id="7" name="テキスト ボックス 6">
            <a:extLst>
              <a:ext uri="{FF2B5EF4-FFF2-40B4-BE49-F238E27FC236}">
                <a16:creationId xmlns:a16="http://schemas.microsoft.com/office/drawing/2014/main" id="{AA1D81EA-9103-290E-2523-24244E57F45D}"/>
              </a:ext>
            </a:extLst>
          </p:cNvPr>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ACPE</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8" name="テキスト ボックス 7">
            <a:extLst>
              <a:ext uri="{FF2B5EF4-FFF2-40B4-BE49-F238E27FC236}">
                <a16:creationId xmlns:a16="http://schemas.microsoft.com/office/drawing/2014/main" id="{0F803E90-BA43-E149-DCC6-50BA954E68D4}"/>
              </a:ext>
            </a:extLst>
          </p:cNvPr>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ACPE – GRVA 17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10" name="正方形/長方形 9">
            <a:extLst>
              <a:ext uri="{FF2B5EF4-FFF2-40B4-BE49-F238E27FC236}">
                <a16:creationId xmlns:a16="http://schemas.microsoft.com/office/drawing/2014/main" id="{79634AA1-92BA-2D02-6318-8DB97FE82F5E}"/>
              </a:ext>
            </a:extLst>
          </p:cNvPr>
          <p:cNvSpPr/>
          <p:nvPr/>
        </p:nvSpPr>
        <p:spPr>
          <a:xfrm>
            <a:off x="426721" y="1041476"/>
            <a:ext cx="11166879" cy="3785652"/>
          </a:xfrm>
          <a:prstGeom prst="rect">
            <a:avLst/>
          </a:prstGeom>
          <a:ln w="31750">
            <a:solidFill>
              <a:srgbClr val="00B050"/>
            </a:solidFill>
          </a:ln>
        </p:spPr>
        <p:txBody>
          <a:bodyPr wrap="square">
            <a:spAutoFit/>
          </a:bodyPr>
          <a:lstStyle/>
          <a:p>
            <a:r>
              <a:rPr lang="en-US" altLang="ja-JP" sz="2400" b="1" dirty="0">
                <a:latin typeface="Tahoma" panose="020B0604030504040204" pitchFamily="34" charset="0"/>
                <a:ea typeface="Tahoma" panose="020B0604030504040204" pitchFamily="34" charset="0"/>
                <a:cs typeface="Tahoma" panose="020B0604030504040204" pitchFamily="34" charset="0"/>
              </a:rPr>
              <a:t>Skeleton document:</a:t>
            </a:r>
          </a:p>
          <a:p>
            <a:endParaRPr lang="en-US" altLang="ja-JP" sz="2400" b="1" dirty="0">
              <a:latin typeface="Tahoma" panose="020B0604030504040204" pitchFamily="34" charset="0"/>
              <a:ea typeface="Tahoma" panose="020B0604030504040204" pitchFamily="34" charset="0"/>
              <a:cs typeface="Tahoma" panose="020B0604030504040204" pitchFamily="34" charset="0"/>
            </a:endParaRPr>
          </a:p>
          <a:p>
            <a:pPr marL="706438" indent="-342900">
              <a:buFont typeface="Arial" panose="020B0604020202020204" pitchFamily="34" charset="0"/>
              <a:buChar char="•"/>
            </a:pPr>
            <a:r>
              <a:rPr lang="en-US" altLang="ja-JP" sz="2400" dirty="0">
                <a:latin typeface="Tahoma" panose="020B0604030504040204" pitchFamily="34" charset="0"/>
                <a:ea typeface="Tahoma" panose="020B0604030504040204" pitchFamily="34" charset="0"/>
                <a:cs typeface="Tahoma" panose="020B0604030504040204" pitchFamily="34" charset="0"/>
              </a:rPr>
              <a:t>Germany proposed to prevent unintended acceleration by pedal misapplication up to 30 km/h with their accident data. </a:t>
            </a:r>
          </a:p>
          <a:p>
            <a:pPr marL="706438" indent="-342900">
              <a:buFont typeface="Arial" panose="020B0604020202020204" pitchFamily="34" charset="0"/>
              <a:buChar char="•"/>
            </a:pPr>
            <a:r>
              <a:rPr lang="en-US" altLang="ja-JP" sz="2400" dirty="0">
                <a:latin typeface="Tahoma" panose="020B0604030504040204" pitchFamily="34" charset="0"/>
                <a:ea typeface="Tahoma" panose="020B0604030504040204" pitchFamily="34" charset="0"/>
                <a:cs typeface="Tahoma" panose="020B0604030504040204" pitchFamily="34" charset="0"/>
              </a:rPr>
              <a:t>Japan proposed low speed (below 5km/h or 10km/h) based on their experience of J-NCAP.</a:t>
            </a:r>
          </a:p>
          <a:p>
            <a:pPr marL="363538"/>
            <a:endParaRPr lang="en-US" altLang="ja-JP" sz="2400" dirty="0">
              <a:latin typeface="Tahoma" panose="020B0604030504040204" pitchFamily="34" charset="0"/>
              <a:ea typeface="Tahoma" panose="020B0604030504040204" pitchFamily="34" charset="0"/>
              <a:cs typeface="Tahoma" panose="020B0604030504040204" pitchFamily="34" charset="0"/>
            </a:endParaRPr>
          </a:p>
          <a:p>
            <a:pPr marL="363538"/>
            <a:r>
              <a:rPr lang="en-US" altLang="ja-JP" sz="2400" dirty="0">
                <a:latin typeface="Tahoma" panose="020B0604030504040204" pitchFamily="34" charset="0"/>
                <a:ea typeface="Tahoma" panose="020B0604030504040204" pitchFamily="34" charset="0"/>
                <a:cs typeface="Tahoma" panose="020B0604030504040204" pitchFamily="34" charset="0"/>
              </a:rPr>
              <a:t>Chair and secretary proposed a </a:t>
            </a:r>
            <a:r>
              <a:rPr lang="en-US" altLang="ja-JP" sz="2400" b="1" dirty="0">
                <a:latin typeface="Tahoma" panose="020B0604030504040204" pitchFamily="34" charset="0"/>
                <a:ea typeface="Tahoma" panose="020B0604030504040204" pitchFamily="34" charset="0"/>
                <a:cs typeface="Tahoma" panose="020B0604030504040204" pitchFamily="34" charset="0"/>
              </a:rPr>
              <a:t>2-step approach</a:t>
            </a:r>
            <a:r>
              <a:rPr lang="en-US" altLang="ja-JP" sz="2400" dirty="0">
                <a:latin typeface="Tahoma" panose="020B0604030504040204" pitchFamily="34" charset="0"/>
                <a:ea typeface="Tahoma" panose="020B0604030504040204" pitchFamily="34" charset="0"/>
                <a:cs typeface="Tahoma" panose="020B0604030504040204" pitchFamily="34" charset="0"/>
              </a:rPr>
              <a:t>, </a:t>
            </a:r>
          </a:p>
          <a:p>
            <a:pPr marL="985838" indent="-457200">
              <a:buAutoNum type="arabicPeriod"/>
              <a:tabLst>
                <a:tab pos="9001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low-speed system</a:t>
            </a:r>
          </a:p>
          <a:p>
            <a:pPr marL="985838" indent="-457200">
              <a:buAutoNum type="arabicPeriod"/>
              <a:tabLst>
                <a:tab pos="9001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“high-speed” system (up to 30km/h)</a:t>
            </a:r>
          </a:p>
        </p:txBody>
      </p:sp>
    </p:spTree>
    <p:extLst>
      <p:ext uri="{BB962C8B-B14F-4D97-AF65-F5344CB8AC3E}">
        <p14:creationId xmlns:p14="http://schemas.microsoft.com/office/powerpoint/2010/main" val="6672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682B1B1-4336-0691-2999-A91789AE7223}"/>
              </a:ext>
            </a:extLst>
          </p:cNvPr>
          <p:cNvSpPr>
            <a:spLocks noGrp="1"/>
          </p:cNvSpPr>
          <p:nvPr>
            <p:ph type="sldNum" sz="quarter" idx="12"/>
          </p:nvPr>
        </p:nvSpPr>
        <p:spPr/>
        <p:txBody>
          <a:bodyPr/>
          <a:lstStyle/>
          <a:p>
            <a:fld id="{35A469A7-D8F0-4CD9-B84B-3A79413A6802}" type="slidenum">
              <a:rPr kumimoji="1" lang="ja-JP" altLang="en-US" smtClean="0"/>
              <a:t>5</a:t>
            </a:fld>
            <a:endParaRPr kumimoji="1" lang="ja-JP" altLang="en-US"/>
          </a:p>
        </p:txBody>
      </p:sp>
      <p:sp>
        <p:nvSpPr>
          <p:cNvPr id="5" name="スライド番号プレースホルダー 3">
            <a:extLst>
              <a:ext uri="{FF2B5EF4-FFF2-40B4-BE49-F238E27FC236}">
                <a16:creationId xmlns:a16="http://schemas.microsoft.com/office/drawing/2014/main" id="{676CA4EF-0F15-18FC-D0B1-0601FE1C1D6A}"/>
              </a:ext>
            </a:extLst>
          </p:cNvPr>
          <p:cNvSpPr txBox="1">
            <a:spLocks/>
          </p:cNvSpPr>
          <p:nvPr/>
        </p:nvSpPr>
        <p:spPr>
          <a:xfrm>
            <a:off x="1" y="6459785"/>
            <a:ext cx="42672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5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5A469A7-D8F0-4CD9-B84B-3A79413A6802}" type="slidenum">
              <a:rPr lang="ja-JP" altLang="en-US" smtClean="0"/>
              <a:pPr/>
              <a:t>5</a:t>
            </a:fld>
            <a:endParaRPr lang="ja-JP" altLang="en-US"/>
          </a:p>
        </p:txBody>
      </p:sp>
      <p:sp>
        <p:nvSpPr>
          <p:cNvPr id="6" name="スライド番号プレースホルダー 3">
            <a:extLst>
              <a:ext uri="{FF2B5EF4-FFF2-40B4-BE49-F238E27FC236}">
                <a16:creationId xmlns:a16="http://schemas.microsoft.com/office/drawing/2014/main" id="{6DE392EC-6B75-17B5-0220-E1D168A751F5}"/>
              </a:ext>
            </a:extLst>
          </p:cNvPr>
          <p:cNvSpPr txBox="1">
            <a:spLocks/>
          </p:cNvSpPr>
          <p:nvPr/>
        </p:nvSpPr>
        <p:spPr>
          <a:xfrm>
            <a:off x="1" y="6459785"/>
            <a:ext cx="42672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5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5A469A7-D8F0-4CD9-B84B-3A79413A6802}" type="slidenum">
              <a:rPr lang="ja-JP" altLang="en-US" smtClean="0"/>
              <a:pPr/>
              <a:t>5</a:t>
            </a:fld>
            <a:endParaRPr lang="ja-JP" altLang="en-US" dirty="0"/>
          </a:p>
        </p:txBody>
      </p:sp>
      <p:sp>
        <p:nvSpPr>
          <p:cNvPr id="7" name="テキスト ボックス 6">
            <a:extLst>
              <a:ext uri="{FF2B5EF4-FFF2-40B4-BE49-F238E27FC236}">
                <a16:creationId xmlns:a16="http://schemas.microsoft.com/office/drawing/2014/main" id="{D7BB976D-6293-B21E-AAFE-D376BF67D9D6}"/>
              </a:ext>
            </a:extLst>
          </p:cNvPr>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ACPE</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8" name="テキスト ボックス 7">
            <a:extLst>
              <a:ext uri="{FF2B5EF4-FFF2-40B4-BE49-F238E27FC236}">
                <a16:creationId xmlns:a16="http://schemas.microsoft.com/office/drawing/2014/main" id="{E2CF3C81-0B01-E64A-077C-671189CF677D}"/>
              </a:ext>
            </a:extLst>
          </p:cNvPr>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ACPE – GRVA 17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10" name="テキスト ボックス 9">
            <a:extLst>
              <a:ext uri="{FF2B5EF4-FFF2-40B4-BE49-F238E27FC236}">
                <a16:creationId xmlns:a16="http://schemas.microsoft.com/office/drawing/2014/main" id="{3EAB33F9-9BFB-40BE-CB0A-FC212DA4A5EB}"/>
              </a:ext>
            </a:extLst>
          </p:cNvPr>
          <p:cNvSpPr txBox="1"/>
          <p:nvPr/>
        </p:nvSpPr>
        <p:spPr>
          <a:xfrm>
            <a:off x="213361" y="797510"/>
            <a:ext cx="11448289" cy="4893647"/>
          </a:xfrm>
          <a:prstGeom prst="rect">
            <a:avLst/>
          </a:prstGeom>
          <a:noFill/>
        </p:spPr>
        <p:txBody>
          <a:bodyPr wrap="square">
            <a:spAutoFit/>
          </a:bodyPr>
          <a:lstStyle/>
          <a:p>
            <a:pPr marL="354013"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Pedal application</a:t>
            </a:r>
          </a:p>
          <a:p>
            <a:pPr marL="11113"/>
            <a:endParaRPr lang="en-US" altLang="ja-JP" sz="2400" b="1" dirty="0">
              <a:latin typeface="Tahoma" panose="020B0604030504040204" pitchFamily="34" charset="0"/>
              <a:ea typeface="Tahoma" panose="020B0604030504040204" pitchFamily="34" charset="0"/>
              <a:cs typeface="Tahoma" panose="020B0604030504040204" pitchFamily="34" charset="0"/>
            </a:endParaRPr>
          </a:p>
          <a:p>
            <a:pPr marL="450850" indent="-439738"/>
            <a:r>
              <a:rPr lang="ja-JP" altLang="en-US" sz="2400" dirty="0">
                <a:latin typeface="Tahoma" panose="020B0604030504040204" pitchFamily="34" charset="0"/>
                <a:ea typeface="Tahoma" panose="020B0604030504040204" pitchFamily="34" charset="0"/>
                <a:cs typeface="Tahoma" panose="020B0604030504040204" pitchFamily="34" charset="0"/>
              </a:rPr>
              <a:t>　　</a:t>
            </a:r>
            <a:r>
              <a:rPr lang="en-US" altLang="ja-JP" sz="2400" dirty="0">
                <a:latin typeface="Tahoma" panose="020B0604030504040204" pitchFamily="34" charset="0"/>
                <a:ea typeface="Tahoma" panose="020B0604030504040204" pitchFamily="34" charset="0"/>
                <a:cs typeface="Tahoma" panose="020B0604030504040204" pitchFamily="34" charset="0"/>
              </a:rPr>
              <a:t>ACPE-03-04 (UK):</a:t>
            </a:r>
          </a:p>
          <a:p>
            <a:pPr marL="719138"/>
            <a:r>
              <a:rPr lang="en-US" altLang="ja-JP" sz="2400" dirty="0">
                <a:latin typeface="Tahoma" panose="020B0604030504040204" pitchFamily="34" charset="0"/>
                <a:ea typeface="Tahoma" panose="020B0604030504040204" pitchFamily="34" charset="0"/>
                <a:cs typeface="Tahoma" panose="020B0604030504040204" pitchFamily="34" charset="0"/>
              </a:rPr>
              <a:t>UK introduced their accident data (</a:t>
            </a:r>
            <a:r>
              <a:rPr lang="en-US" altLang="ja-JP" sz="2400" dirty="0" err="1">
                <a:latin typeface="Tahoma" panose="020B0604030504040204" pitchFamily="34" charset="0"/>
                <a:ea typeface="Tahoma" panose="020B0604030504040204" pitchFamily="34" charset="0"/>
                <a:cs typeface="Tahoma" panose="020B0604030504040204" pitchFamily="34" charset="0"/>
              </a:rPr>
              <a:t>TfL</a:t>
            </a:r>
            <a:r>
              <a:rPr lang="en-US" altLang="ja-JP" sz="2400" dirty="0">
                <a:latin typeface="Tahoma" panose="020B0604030504040204" pitchFamily="34" charset="0"/>
                <a:ea typeface="Tahoma" panose="020B0604030504040204" pitchFamily="34" charset="0"/>
                <a:cs typeface="Tahoma" panose="020B0604030504040204" pitchFamily="34" charset="0"/>
              </a:rPr>
              <a:t>), and proposed an accelerator application force</a:t>
            </a:r>
            <a:r>
              <a:rPr lang="ja-JP" altLang="en-US" sz="2400" dirty="0">
                <a:latin typeface="Tahoma" panose="020B0604030504040204" pitchFamily="34" charset="0"/>
                <a:ea typeface="Tahoma" panose="020B0604030504040204" pitchFamily="34" charset="0"/>
                <a:cs typeface="Tahoma" panose="020B0604030504040204" pitchFamily="34" charset="0"/>
              </a:rPr>
              <a:t> </a:t>
            </a:r>
            <a:r>
              <a:rPr lang="en-US" altLang="ja-JP" sz="2400" dirty="0">
                <a:latin typeface="Tahoma" panose="020B0604030504040204" pitchFamily="34" charset="0"/>
                <a:ea typeface="Tahoma" panose="020B0604030504040204" pitchFamily="34" charset="0"/>
                <a:cs typeface="Tahoma" panose="020B0604030504040204" pitchFamily="34" charset="0"/>
              </a:rPr>
              <a:t>as</a:t>
            </a:r>
            <a:r>
              <a:rPr lang="ja-JP" altLang="en-US" sz="2400" dirty="0">
                <a:latin typeface="Tahoma" panose="020B0604030504040204" pitchFamily="34" charset="0"/>
                <a:ea typeface="Tahoma" panose="020B0604030504040204" pitchFamily="34" charset="0"/>
                <a:cs typeface="Tahoma" panose="020B0604030504040204" pitchFamily="34" charset="0"/>
              </a:rPr>
              <a:t> </a:t>
            </a:r>
            <a:r>
              <a:rPr lang="en-US" altLang="ja-JP" sz="2400" dirty="0">
                <a:latin typeface="Tahoma" panose="020B0604030504040204" pitchFamily="34" charset="0"/>
                <a:ea typeface="Tahoma" panose="020B0604030504040204" pitchFamily="34" charset="0"/>
                <a:cs typeface="Tahoma" panose="020B0604030504040204" pitchFamily="34" charset="0"/>
              </a:rPr>
              <a:t>a measurement of</a:t>
            </a:r>
            <a:r>
              <a:rPr lang="ja-JP" altLang="en-US" sz="2400" dirty="0">
                <a:latin typeface="Tahoma" panose="020B0604030504040204" pitchFamily="34" charset="0"/>
                <a:ea typeface="Tahoma" panose="020B0604030504040204" pitchFamily="34" charset="0"/>
                <a:cs typeface="Tahoma" panose="020B0604030504040204" pitchFamily="34" charset="0"/>
              </a:rPr>
              <a:t> </a:t>
            </a:r>
            <a:r>
              <a:rPr lang="en-US" altLang="ja-JP" sz="2400" dirty="0">
                <a:latin typeface="Tahoma" panose="020B0604030504040204" pitchFamily="34" charset="0"/>
                <a:ea typeface="Tahoma" panose="020B0604030504040204" pitchFamily="34" charset="0"/>
                <a:cs typeface="Tahoma" panose="020B0604030504040204" pitchFamily="34" charset="0"/>
              </a:rPr>
              <a:t>pedal misapplication. </a:t>
            </a:r>
          </a:p>
          <a:p>
            <a:pPr marL="450850" indent="-439738"/>
            <a:endParaRPr lang="en-US" altLang="ja-JP" sz="2400" dirty="0">
              <a:latin typeface="Tahoma" panose="020B0604030504040204" pitchFamily="34" charset="0"/>
              <a:ea typeface="Tahoma" panose="020B0604030504040204" pitchFamily="34" charset="0"/>
              <a:cs typeface="Tahoma" panose="020B0604030504040204" pitchFamily="34" charset="0"/>
            </a:endParaRPr>
          </a:p>
          <a:p>
            <a:pPr marL="11113"/>
            <a:r>
              <a:rPr lang="en-US" altLang="ja-JP" sz="2400" dirty="0">
                <a:latin typeface="Tahoma" panose="020B0604030504040204" pitchFamily="34" charset="0"/>
                <a:ea typeface="Tahoma" panose="020B0604030504040204" pitchFamily="34" charset="0"/>
                <a:cs typeface="Tahoma" panose="020B0604030504040204" pitchFamily="34" charset="0"/>
              </a:rPr>
              <a:t>    ACPE-03-07 and 08 (Korea):</a:t>
            </a:r>
          </a:p>
          <a:p>
            <a:pPr marL="719138"/>
            <a:r>
              <a:rPr lang="en-US" altLang="ja-JP" sz="2400" dirty="0">
                <a:latin typeface="Tahoma" panose="020B0604030504040204" pitchFamily="34" charset="0"/>
                <a:ea typeface="Tahoma" panose="020B0604030504040204" pitchFamily="34" charset="0"/>
                <a:cs typeface="Tahoma" panose="020B0604030504040204" pitchFamily="34" charset="0"/>
              </a:rPr>
              <a:t>Korea introduced their accident data (EDR). Korea supported the accelerator pedal speed as a measurement of</a:t>
            </a:r>
            <a:r>
              <a:rPr lang="ja-JP" altLang="en-US" sz="2400" dirty="0">
                <a:latin typeface="Tahoma" panose="020B0604030504040204" pitchFamily="34" charset="0"/>
                <a:ea typeface="Tahoma" panose="020B0604030504040204" pitchFamily="34" charset="0"/>
                <a:cs typeface="Tahoma" panose="020B0604030504040204" pitchFamily="34" charset="0"/>
              </a:rPr>
              <a:t> </a:t>
            </a:r>
            <a:r>
              <a:rPr lang="en-US" altLang="ja-JP" sz="2400" dirty="0">
                <a:latin typeface="Tahoma" panose="020B0604030504040204" pitchFamily="34" charset="0"/>
                <a:ea typeface="Tahoma" panose="020B0604030504040204" pitchFamily="34" charset="0"/>
                <a:cs typeface="Tahoma" panose="020B0604030504040204" pitchFamily="34" charset="0"/>
              </a:rPr>
              <a:t>pedal misapplication. </a:t>
            </a:r>
          </a:p>
          <a:p>
            <a:pPr marL="719138"/>
            <a:endParaRPr lang="en-US" altLang="ja-JP" sz="2400" dirty="0">
              <a:latin typeface="Tahoma" panose="020B0604030504040204" pitchFamily="34" charset="0"/>
              <a:ea typeface="Tahoma" panose="020B0604030504040204" pitchFamily="34" charset="0"/>
              <a:cs typeface="Tahoma" panose="020B0604030504040204" pitchFamily="34" charset="0"/>
            </a:endParaRPr>
          </a:p>
          <a:p>
            <a:pPr marL="11113" indent="352425"/>
            <a:r>
              <a:rPr lang="en-US" altLang="ja-JP" sz="2400" dirty="0">
                <a:latin typeface="Tahoma" panose="020B0604030504040204" pitchFamily="34" charset="0"/>
                <a:ea typeface="Tahoma" panose="020B0604030504040204" pitchFamily="34" charset="0"/>
                <a:cs typeface="Tahoma" panose="020B0604030504040204" pitchFamily="34" charset="0"/>
              </a:rPr>
              <a:t>ACPE-03-06 (OICA/CLEPA)</a:t>
            </a:r>
          </a:p>
          <a:p>
            <a:pPr marL="712788" indent="-11113"/>
            <a:r>
              <a:rPr lang="en-US" altLang="ja-JP" sz="2400" dirty="0">
                <a:latin typeface="Tahoma" panose="020B0604030504040204" pitchFamily="34" charset="0"/>
                <a:ea typeface="Tahoma" panose="020B0604030504040204" pitchFamily="34" charset="0"/>
                <a:cs typeface="Tahoma" panose="020B0604030504040204" pitchFamily="34" charset="0"/>
              </a:rPr>
              <a:t>OICA/CLEPA proposed M1 only (exclude the N1), and proposed to consider  the requirement for the pedestrian for the 2</a:t>
            </a:r>
            <a:r>
              <a:rPr lang="en-US" altLang="ja-JP" sz="2400" baseline="30000" dirty="0">
                <a:latin typeface="Tahoma" panose="020B0604030504040204" pitchFamily="34" charset="0"/>
                <a:ea typeface="Tahoma" panose="020B0604030504040204" pitchFamily="34" charset="0"/>
                <a:cs typeface="Tahoma" panose="020B0604030504040204" pitchFamily="34" charset="0"/>
              </a:rPr>
              <a:t>nd</a:t>
            </a:r>
            <a:r>
              <a:rPr lang="en-US" altLang="ja-JP" sz="2400" dirty="0">
                <a:latin typeface="Tahoma" panose="020B0604030504040204" pitchFamily="34" charset="0"/>
                <a:ea typeface="Tahoma" panose="020B0604030504040204" pitchFamily="34" charset="0"/>
                <a:cs typeface="Tahoma" panose="020B0604030504040204" pitchFamily="34" charset="0"/>
              </a:rPr>
              <a:t> step.</a:t>
            </a:r>
          </a:p>
        </p:txBody>
      </p:sp>
    </p:spTree>
    <p:extLst>
      <p:ext uri="{BB962C8B-B14F-4D97-AF65-F5344CB8AC3E}">
        <p14:creationId xmlns:p14="http://schemas.microsoft.com/office/powerpoint/2010/main" val="2157852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35DE478B-8537-41F3-AA6E-A233D80A8E32}"/>
              </a:ext>
            </a:extLst>
          </p:cNvPr>
          <p:cNvSpPr>
            <a:spLocks noGrp="1"/>
          </p:cNvSpPr>
          <p:nvPr>
            <p:ph type="sldNum" sz="quarter" idx="12"/>
          </p:nvPr>
        </p:nvSpPr>
        <p:spPr/>
        <p:txBody>
          <a:bodyPr/>
          <a:lstStyle/>
          <a:p>
            <a:fld id="{35A469A7-D8F0-4CD9-B84B-3A79413A6802}" type="slidenum">
              <a:rPr kumimoji="1" lang="ja-JP" altLang="en-US" smtClean="0"/>
              <a:t>6</a:t>
            </a:fld>
            <a:endParaRPr kumimoji="1" lang="ja-JP" altLang="en-US"/>
          </a:p>
        </p:txBody>
      </p:sp>
      <p:sp>
        <p:nvSpPr>
          <p:cNvPr id="5" name="テキスト ボックス 4">
            <a:extLst>
              <a:ext uri="{FF2B5EF4-FFF2-40B4-BE49-F238E27FC236}">
                <a16:creationId xmlns:a16="http://schemas.microsoft.com/office/drawing/2014/main" id="{11604276-DB82-48EF-90FF-6936CAD5B97E}"/>
              </a:ext>
            </a:extLst>
          </p:cNvPr>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ACPE</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6" name="テキスト ボックス 5">
            <a:extLst>
              <a:ext uri="{FF2B5EF4-FFF2-40B4-BE49-F238E27FC236}">
                <a16:creationId xmlns:a16="http://schemas.microsoft.com/office/drawing/2014/main" id="{32A093E9-2B6D-4A25-9C2F-8F2B6C0D9E6E}"/>
              </a:ext>
            </a:extLst>
          </p:cNvPr>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ACPE – GRVA 17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3" name="テキスト ボックス 2">
            <a:extLst>
              <a:ext uri="{FF2B5EF4-FFF2-40B4-BE49-F238E27FC236}">
                <a16:creationId xmlns:a16="http://schemas.microsoft.com/office/drawing/2014/main" id="{D262D09F-79BC-D889-6E9D-F7477FA3A19E}"/>
              </a:ext>
            </a:extLst>
          </p:cNvPr>
          <p:cNvSpPr txBox="1"/>
          <p:nvPr/>
        </p:nvSpPr>
        <p:spPr>
          <a:xfrm>
            <a:off x="426721" y="712338"/>
            <a:ext cx="11446200" cy="5262979"/>
          </a:xfrm>
          <a:prstGeom prst="rect">
            <a:avLst/>
          </a:prstGeom>
          <a:noFill/>
        </p:spPr>
        <p:txBody>
          <a:bodyPr wrap="square">
            <a:spAutoFit/>
          </a:bodyPr>
          <a:lstStyle/>
          <a:p>
            <a:pPr marL="22225">
              <a:tabLst>
                <a:tab pos="720725" algn="l"/>
              </a:tabLst>
            </a:pPr>
            <a:r>
              <a:rPr lang="en-US" altLang="ja-JP" sz="2400" b="1" dirty="0">
                <a:latin typeface="Tahoma" panose="020B0604030504040204" pitchFamily="34" charset="0"/>
                <a:ea typeface="Tahoma" panose="020B0604030504040204" pitchFamily="34" charset="0"/>
                <a:cs typeface="Tahoma" panose="020B0604030504040204" pitchFamily="34" charset="0"/>
              </a:rPr>
              <a:t>Discussion for draft proposal of ACPE based on the skeleton document (ACPE-03-14)</a:t>
            </a:r>
          </a:p>
          <a:p>
            <a:pPr marL="22225">
              <a:tabLst>
                <a:tab pos="720725" algn="l"/>
              </a:tabLst>
            </a:pPr>
            <a:endParaRPr lang="en-US" altLang="ja-JP" sz="2400" b="1" dirty="0">
              <a:latin typeface="Tahoma" panose="020B0604030504040204" pitchFamily="34" charset="0"/>
              <a:ea typeface="Tahoma" panose="020B0604030504040204" pitchFamily="34" charset="0"/>
              <a:cs typeface="Tahoma" panose="020B0604030504040204" pitchFamily="34" charset="0"/>
            </a:endParaRPr>
          </a:p>
          <a:p>
            <a:pPr marL="363538">
              <a:tabLst>
                <a:tab pos="1344613" algn="l"/>
              </a:tabLst>
            </a:pPr>
            <a:r>
              <a:rPr lang="en-US" altLang="ja-JP" sz="2400" b="1" dirty="0">
                <a:latin typeface="Tahoma" panose="020B0604030504040204" pitchFamily="34" charset="0"/>
                <a:ea typeface="Tahoma" panose="020B0604030504040204" pitchFamily="34" charset="0"/>
                <a:cs typeface="Tahoma" panose="020B0604030504040204" pitchFamily="34" charset="0"/>
              </a:rPr>
              <a:t>Scope</a:t>
            </a:r>
          </a:p>
          <a:p>
            <a:pPr marL="1339850" indent="-976313">
              <a:tabLst>
                <a:tab pos="13446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1.1	This UN Regulation applies to the type approval of vehicles of Categories M1 [and N1] with regard to their Acceleration Control for Pedal Error (APCE). [Automatic transmission only]</a:t>
            </a:r>
          </a:p>
          <a:p>
            <a:pPr marL="1339850" indent="-976313">
              <a:tabLst>
                <a:tab pos="13446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1.2	At the request of a manufacturer, vehicles other than those mentioned in paragraph 1.1. above may be approved under this Regulation. </a:t>
            </a:r>
          </a:p>
          <a:p>
            <a:pPr marL="363538">
              <a:tabLst>
                <a:tab pos="1344613" algn="l"/>
              </a:tabLst>
            </a:pPr>
            <a:endParaRPr lang="en-US" altLang="ja-JP" sz="2400" dirty="0">
              <a:latin typeface="Tahoma" panose="020B0604030504040204" pitchFamily="34" charset="0"/>
              <a:ea typeface="Tahoma" panose="020B0604030504040204" pitchFamily="34" charset="0"/>
              <a:cs typeface="Tahoma" panose="020B0604030504040204" pitchFamily="34" charset="0"/>
            </a:endParaRPr>
          </a:p>
          <a:p>
            <a:pPr marL="363538">
              <a:tabLst>
                <a:tab pos="1344613" algn="l"/>
              </a:tabLst>
            </a:pPr>
            <a:r>
              <a:rPr lang="en-US" altLang="ja-JP" sz="2400" b="1" dirty="0">
                <a:latin typeface="Tahoma" panose="020B0604030504040204" pitchFamily="34" charset="0"/>
                <a:ea typeface="Tahoma" panose="020B0604030504040204" pitchFamily="34" charset="0"/>
                <a:cs typeface="Tahoma" panose="020B0604030504040204" pitchFamily="34" charset="0"/>
              </a:rPr>
              <a:t>Definitions</a:t>
            </a:r>
          </a:p>
          <a:p>
            <a:pPr marL="714375">
              <a:tabLst>
                <a:tab pos="13446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“Acceleration Control for Pedal Error (ACPE)” means a system to detect misapplication of the accelerator control by the driver and control unintended acceleration.</a:t>
            </a:r>
          </a:p>
        </p:txBody>
      </p:sp>
    </p:spTree>
    <p:extLst>
      <p:ext uri="{BB962C8B-B14F-4D97-AF65-F5344CB8AC3E}">
        <p14:creationId xmlns:p14="http://schemas.microsoft.com/office/powerpoint/2010/main" val="1288269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C9C89D5-580B-3565-4118-BBE9A2AD4DAC}"/>
              </a:ext>
            </a:extLst>
          </p:cNvPr>
          <p:cNvSpPr>
            <a:spLocks noGrp="1"/>
          </p:cNvSpPr>
          <p:nvPr>
            <p:ph type="sldNum" sz="quarter" idx="12"/>
          </p:nvPr>
        </p:nvSpPr>
        <p:spPr/>
        <p:txBody>
          <a:bodyPr/>
          <a:lstStyle/>
          <a:p>
            <a:fld id="{35A469A7-D8F0-4CD9-B84B-3A79413A6802}" type="slidenum">
              <a:rPr kumimoji="1" lang="ja-JP" altLang="en-US" smtClean="0"/>
              <a:t>7</a:t>
            </a:fld>
            <a:endParaRPr kumimoji="1" lang="ja-JP" altLang="en-US"/>
          </a:p>
        </p:txBody>
      </p:sp>
      <p:sp>
        <p:nvSpPr>
          <p:cNvPr id="5" name="スライド番号プレースホルダー 3">
            <a:extLst>
              <a:ext uri="{FF2B5EF4-FFF2-40B4-BE49-F238E27FC236}">
                <a16:creationId xmlns:a16="http://schemas.microsoft.com/office/drawing/2014/main" id="{E59BCBD6-260F-8B99-A94E-B8EFD8B8567F}"/>
              </a:ext>
            </a:extLst>
          </p:cNvPr>
          <p:cNvSpPr txBox="1">
            <a:spLocks/>
          </p:cNvSpPr>
          <p:nvPr/>
        </p:nvSpPr>
        <p:spPr>
          <a:xfrm>
            <a:off x="1" y="6459785"/>
            <a:ext cx="42672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5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5A469A7-D8F0-4CD9-B84B-3A79413A6802}" type="slidenum">
              <a:rPr lang="ja-JP" altLang="en-US" smtClean="0"/>
              <a:pPr/>
              <a:t>7</a:t>
            </a:fld>
            <a:endParaRPr lang="ja-JP" altLang="en-US"/>
          </a:p>
        </p:txBody>
      </p:sp>
      <p:sp>
        <p:nvSpPr>
          <p:cNvPr id="6" name="テキスト ボックス 5">
            <a:extLst>
              <a:ext uri="{FF2B5EF4-FFF2-40B4-BE49-F238E27FC236}">
                <a16:creationId xmlns:a16="http://schemas.microsoft.com/office/drawing/2014/main" id="{B45CBDAA-77E2-1B22-686C-D889CD60EFD6}"/>
              </a:ext>
            </a:extLst>
          </p:cNvPr>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ACPE</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7" name="テキスト ボックス 6">
            <a:extLst>
              <a:ext uri="{FF2B5EF4-FFF2-40B4-BE49-F238E27FC236}">
                <a16:creationId xmlns:a16="http://schemas.microsoft.com/office/drawing/2014/main" id="{6FD80059-A14C-D11A-FA2B-147A767DC341}"/>
              </a:ext>
            </a:extLst>
          </p:cNvPr>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ACPE – GRVA 17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テキスト ボックス 7">
            <a:extLst>
              <a:ext uri="{FF2B5EF4-FFF2-40B4-BE49-F238E27FC236}">
                <a16:creationId xmlns:a16="http://schemas.microsoft.com/office/drawing/2014/main" id="{822112A2-3594-268E-EE9B-2CD055D0D25C}"/>
              </a:ext>
            </a:extLst>
          </p:cNvPr>
          <p:cNvSpPr txBox="1"/>
          <p:nvPr/>
        </p:nvSpPr>
        <p:spPr>
          <a:xfrm>
            <a:off x="372900" y="675347"/>
            <a:ext cx="11446200" cy="5632311"/>
          </a:xfrm>
          <a:prstGeom prst="rect">
            <a:avLst/>
          </a:prstGeom>
          <a:noFill/>
        </p:spPr>
        <p:txBody>
          <a:bodyPr wrap="square">
            <a:spAutoFit/>
          </a:bodyPr>
          <a:lstStyle/>
          <a:p>
            <a:pPr>
              <a:tabLst>
                <a:tab pos="1344613" algn="l"/>
              </a:tabLst>
            </a:pPr>
            <a:r>
              <a:rPr lang="en-US" altLang="ja-JP" sz="2400" b="1" dirty="0">
                <a:latin typeface="Tahoma" panose="020B0604030504040204" pitchFamily="34" charset="0"/>
                <a:ea typeface="Tahoma" panose="020B0604030504040204" pitchFamily="34" charset="0"/>
                <a:cs typeface="Tahoma" panose="020B0604030504040204" pitchFamily="34" charset="0"/>
              </a:rPr>
              <a:t>Specifications</a:t>
            </a:r>
          </a:p>
          <a:p>
            <a:pPr marL="1339850" indent="-976313">
              <a:tabLst>
                <a:tab pos="13446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5.1.1.	ACPE shall be able to limit unintended acceleration of a vehicle when a pedal misapplication by driver has been detected at least when an obstacle exists in front of the vehicle when intending to go forward or when an obstacle exists behind the vehicle when intending to go backward.</a:t>
            </a:r>
          </a:p>
          <a:p>
            <a:pPr marL="1339850" indent="-976313">
              <a:tabLst>
                <a:tab pos="1344613" algn="l"/>
              </a:tabLst>
            </a:pPr>
            <a:endParaRPr lang="en-US" altLang="ja-JP" sz="2400" dirty="0">
              <a:latin typeface="Tahoma" panose="020B0604030504040204" pitchFamily="34" charset="0"/>
              <a:ea typeface="Tahoma" panose="020B0604030504040204" pitchFamily="34" charset="0"/>
              <a:cs typeface="Tahoma" panose="020B0604030504040204" pitchFamily="34" charset="0"/>
            </a:endParaRPr>
          </a:p>
          <a:p>
            <a:pPr marL="1339850" indent="-976313">
              <a:tabLst>
                <a:tab pos="13446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5.1.2.	ACPE shall control acceleration at least when the vehicle is stationary or moving off. (“Moving off” means starting from stationary and moving forward or rearward after releasing the brakes.) </a:t>
            </a:r>
          </a:p>
          <a:p>
            <a:pPr marL="1339850" indent="-976313">
              <a:tabLst>
                <a:tab pos="1344613" algn="l"/>
              </a:tabLst>
            </a:pPr>
            <a:endParaRPr lang="en-US" altLang="ja-JP" sz="2400" dirty="0">
              <a:latin typeface="Tahoma" panose="020B0604030504040204" pitchFamily="34" charset="0"/>
              <a:ea typeface="Tahoma" panose="020B0604030504040204" pitchFamily="34" charset="0"/>
              <a:cs typeface="Tahoma" panose="020B0604030504040204" pitchFamily="34" charset="0"/>
            </a:endParaRPr>
          </a:p>
          <a:p>
            <a:pPr marL="1339850" indent="-976313">
              <a:tabLst>
                <a:tab pos="1344613" algn="l"/>
              </a:tabLst>
            </a:pPr>
            <a:r>
              <a:rPr lang="en-US" altLang="ja-JP" sz="2400" dirty="0">
                <a:latin typeface="Tahoma" panose="020B0604030504040204" pitchFamily="34" charset="0"/>
                <a:ea typeface="Tahoma" panose="020B0604030504040204" pitchFamily="34" charset="0"/>
                <a:cs typeface="Tahoma" panose="020B0604030504040204" pitchFamily="34" charset="0"/>
              </a:rPr>
              <a:t>5.1.3.	The system shall prevent or mitigate a collision to a maximum collision speed of [5/10] km/h on a stationary obstacle of “Type A” located in a range from [1m to 1,5m / to 2m] in front or rear of the stationary ACPE vehicle. </a:t>
            </a:r>
          </a:p>
        </p:txBody>
      </p:sp>
    </p:spTree>
    <p:extLst>
      <p:ext uri="{BB962C8B-B14F-4D97-AF65-F5344CB8AC3E}">
        <p14:creationId xmlns:p14="http://schemas.microsoft.com/office/powerpoint/2010/main" val="2813444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D0A5F6C-845C-66DC-A47C-44853E90B715}"/>
              </a:ext>
            </a:extLst>
          </p:cNvPr>
          <p:cNvSpPr>
            <a:spLocks noGrp="1"/>
          </p:cNvSpPr>
          <p:nvPr>
            <p:ph type="sldNum" sz="quarter" idx="12"/>
          </p:nvPr>
        </p:nvSpPr>
        <p:spPr/>
        <p:txBody>
          <a:bodyPr/>
          <a:lstStyle/>
          <a:p>
            <a:fld id="{35A469A7-D8F0-4CD9-B84B-3A79413A6802}" type="slidenum">
              <a:rPr kumimoji="1" lang="ja-JP" altLang="en-US" smtClean="0"/>
              <a:t>8</a:t>
            </a:fld>
            <a:endParaRPr kumimoji="1" lang="ja-JP" altLang="en-US"/>
          </a:p>
        </p:txBody>
      </p:sp>
      <p:sp>
        <p:nvSpPr>
          <p:cNvPr id="5" name="スライド番号プレースホルダー 3">
            <a:extLst>
              <a:ext uri="{FF2B5EF4-FFF2-40B4-BE49-F238E27FC236}">
                <a16:creationId xmlns:a16="http://schemas.microsoft.com/office/drawing/2014/main" id="{28EF9C6E-D6FC-4E0B-0C01-CE5FD740C031}"/>
              </a:ext>
            </a:extLst>
          </p:cNvPr>
          <p:cNvSpPr txBox="1">
            <a:spLocks/>
          </p:cNvSpPr>
          <p:nvPr/>
        </p:nvSpPr>
        <p:spPr>
          <a:xfrm>
            <a:off x="1" y="6459785"/>
            <a:ext cx="42672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5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5A469A7-D8F0-4CD9-B84B-3A79413A6802}" type="slidenum">
              <a:rPr lang="ja-JP" altLang="en-US" smtClean="0"/>
              <a:pPr/>
              <a:t>8</a:t>
            </a:fld>
            <a:endParaRPr lang="ja-JP" altLang="en-US"/>
          </a:p>
        </p:txBody>
      </p:sp>
      <p:sp>
        <p:nvSpPr>
          <p:cNvPr id="6" name="スライド番号プレースホルダー 3">
            <a:extLst>
              <a:ext uri="{FF2B5EF4-FFF2-40B4-BE49-F238E27FC236}">
                <a16:creationId xmlns:a16="http://schemas.microsoft.com/office/drawing/2014/main" id="{E8D3A744-FD04-E07A-0FEB-50411D269F02}"/>
              </a:ext>
            </a:extLst>
          </p:cNvPr>
          <p:cNvSpPr txBox="1">
            <a:spLocks/>
          </p:cNvSpPr>
          <p:nvPr/>
        </p:nvSpPr>
        <p:spPr>
          <a:xfrm>
            <a:off x="1" y="6459785"/>
            <a:ext cx="42672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5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5A469A7-D8F0-4CD9-B84B-3A79413A6802}" type="slidenum">
              <a:rPr lang="ja-JP" altLang="en-US" smtClean="0"/>
              <a:pPr/>
              <a:t>8</a:t>
            </a:fld>
            <a:endParaRPr lang="ja-JP" altLang="en-US"/>
          </a:p>
        </p:txBody>
      </p:sp>
      <p:sp>
        <p:nvSpPr>
          <p:cNvPr id="7" name="テキスト ボックス 6">
            <a:extLst>
              <a:ext uri="{FF2B5EF4-FFF2-40B4-BE49-F238E27FC236}">
                <a16:creationId xmlns:a16="http://schemas.microsoft.com/office/drawing/2014/main" id="{CEE0D8FE-3D96-79C4-7F47-6B14216C7893}"/>
              </a:ext>
            </a:extLst>
          </p:cNvPr>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ACPE</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8" name="テキスト ボックス 7">
            <a:extLst>
              <a:ext uri="{FF2B5EF4-FFF2-40B4-BE49-F238E27FC236}">
                <a16:creationId xmlns:a16="http://schemas.microsoft.com/office/drawing/2014/main" id="{E3CB9F1B-0D4B-A0D0-CB28-458839D2A20D}"/>
              </a:ext>
            </a:extLst>
          </p:cNvPr>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ACPE – GRVA 17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10" name="正方形/長方形 9">
            <a:extLst>
              <a:ext uri="{FF2B5EF4-FFF2-40B4-BE49-F238E27FC236}">
                <a16:creationId xmlns:a16="http://schemas.microsoft.com/office/drawing/2014/main" id="{1398764F-066D-B936-FEE2-EDE0190774B5}"/>
              </a:ext>
            </a:extLst>
          </p:cNvPr>
          <p:cNvSpPr/>
          <p:nvPr/>
        </p:nvSpPr>
        <p:spPr>
          <a:xfrm>
            <a:off x="426721" y="763009"/>
            <a:ext cx="11071680" cy="3046988"/>
          </a:xfrm>
          <a:prstGeom prst="rect">
            <a:avLst/>
          </a:prstGeom>
          <a:ln w="31750">
            <a:noFill/>
          </a:ln>
        </p:spPr>
        <p:txBody>
          <a:bodyPr wrap="square">
            <a:spAutoFit/>
          </a:bodyPr>
          <a:lstStyle/>
          <a:p>
            <a:pPr marL="360363"/>
            <a:r>
              <a:rPr lang="en-US" altLang="ja-JP" sz="2400" b="1" dirty="0">
                <a:latin typeface="Tahoma" panose="020B0604030504040204" pitchFamily="34" charset="0"/>
                <a:ea typeface="Tahoma" panose="020B0604030504040204" pitchFamily="34" charset="0"/>
                <a:cs typeface="Tahoma" panose="020B0604030504040204" pitchFamily="34" charset="0"/>
              </a:rPr>
              <a:t>Specifications</a:t>
            </a:r>
          </a:p>
          <a:p>
            <a:pPr marL="1177925" indent="-457200">
              <a:buFont typeface="+mj-lt"/>
              <a:buAutoNum type="arabicPeriod"/>
            </a:pPr>
            <a:r>
              <a:rPr lang="en-US" altLang="ja-JP" sz="2400" dirty="0">
                <a:latin typeface="Tahoma" panose="020B0604030504040204" pitchFamily="34" charset="0"/>
                <a:ea typeface="Tahoma" panose="020B0604030504040204" pitchFamily="34" charset="0"/>
                <a:cs typeface="Tahoma" panose="020B0604030504040204" pitchFamily="34" charset="0"/>
              </a:rPr>
              <a:t>Warnings</a:t>
            </a:r>
          </a:p>
          <a:p>
            <a:pPr marL="1177925" indent="-457200">
              <a:buFont typeface="+mj-lt"/>
              <a:buAutoNum type="arabicPeriod"/>
            </a:pPr>
            <a:r>
              <a:rPr lang="en-US" altLang="ja-JP" sz="2400" dirty="0">
                <a:latin typeface="Tahoma" panose="020B0604030504040204" pitchFamily="34" charset="0"/>
                <a:ea typeface="Tahoma" panose="020B0604030504040204" pitchFamily="34" charset="0"/>
                <a:cs typeface="Tahoma" panose="020B0604030504040204" pitchFamily="34" charset="0"/>
              </a:rPr>
              <a:t>Interruption of Acceleration Control by driver</a:t>
            </a:r>
          </a:p>
          <a:p>
            <a:pPr marL="1177925" indent="-457200">
              <a:buFont typeface="+mj-lt"/>
              <a:buAutoNum type="arabicPeriod"/>
            </a:pPr>
            <a:r>
              <a:rPr lang="en-US" altLang="ja-JP" sz="2400" dirty="0">
                <a:latin typeface="Tahoma" panose="020B0604030504040204" pitchFamily="34" charset="0"/>
                <a:ea typeface="Tahoma" panose="020B0604030504040204" pitchFamily="34" charset="0"/>
                <a:cs typeface="Tahoma" panose="020B0604030504040204" pitchFamily="34" charset="0"/>
              </a:rPr>
              <a:t>Avoidance of Secondary collision</a:t>
            </a:r>
          </a:p>
          <a:p>
            <a:pPr marL="1177925" indent="-457200">
              <a:buFont typeface="+mj-lt"/>
              <a:buAutoNum type="arabicPeriod"/>
            </a:pPr>
            <a:r>
              <a:rPr lang="en-US" altLang="ja-JP" sz="2400" dirty="0">
                <a:latin typeface="Tahoma" panose="020B0604030504040204" pitchFamily="34" charset="0"/>
                <a:ea typeface="Tahoma" panose="020B0604030504040204" pitchFamily="34" charset="0"/>
                <a:cs typeface="Tahoma" panose="020B0604030504040204" pitchFamily="34" charset="0"/>
              </a:rPr>
              <a:t>Manual deactivation</a:t>
            </a:r>
          </a:p>
          <a:p>
            <a:pPr marL="1177925" indent="-457200">
              <a:buFont typeface="+mj-lt"/>
              <a:buAutoNum type="arabicPeriod"/>
            </a:pPr>
            <a:r>
              <a:rPr lang="en-US" altLang="ja-JP" sz="2400" dirty="0">
                <a:latin typeface="Tahoma" panose="020B0604030504040204" pitchFamily="34" charset="0"/>
                <a:ea typeface="Tahoma" panose="020B0604030504040204" pitchFamily="34" charset="0"/>
                <a:cs typeface="Tahoma" panose="020B0604030504040204" pitchFamily="34" charset="0"/>
              </a:rPr>
              <a:t>Warning indication</a:t>
            </a:r>
          </a:p>
          <a:p>
            <a:pPr marL="1177925" indent="-457200">
              <a:buFont typeface="+mj-lt"/>
              <a:buAutoNum type="arabicPeriod"/>
            </a:pPr>
            <a:r>
              <a:rPr lang="en-US" altLang="ja-JP" sz="2400" dirty="0">
                <a:latin typeface="Tahoma" panose="020B0604030504040204" pitchFamily="34" charset="0"/>
                <a:ea typeface="Tahoma" panose="020B0604030504040204" pitchFamily="34" charset="0"/>
                <a:cs typeface="Tahoma" panose="020B0604030504040204" pitchFamily="34" charset="0"/>
              </a:rPr>
              <a:t>Provisions for the Periodic Technical Inspection</a:t>
            </a:r>
          </a:p>
          <a:p>
            <a:pPr marL="360363"/>
            <a:r>
              <a:rPr lang="en-US" altLang="ja-JP" sz="2400" b="1" dirty="0">
                <a:latin typeface="Tahoma" panose="020B0604030504040204" pitchFamily="34" charset="0"/>
                <a:ea typeface="Tahoma" panose="020B0604030504040204" pitchFamily="34" charset="0"/>
                <a:cs typeface="Tahoma" panose="020B0604030504040204" pitchFamily="34" charset="0"/>
              </a:rPr>
              <a:t>Test Procedure </a:t>
            </a:r>
          </a:p>
        </p:txBody>
      </p:sp>
      <p:sp>
        <p:nvSpPr>
          <p:cNvPr id="11" name="正方形/長方形 10">
            <a:extLst>
              <a:ext uri="{FF2B5EF4-FFF2-40B4-BE49-F238E27FC236}">
                <a16:creationId xmlns:a16="http://schemas.microsoft.com/office/drawing/2014/main" id="{64FBC20F-8902-EB40-3AAC-26ABD080BCCF}"/>
              </a:ext>
            </a:extLst>
          </p:cNvPr>
          <p:cNvSpPr/>
          <p:nvPr/>
        </p:nvSpPr>
        <p:spPr>
          <a:xfrm>
            <a:off x="426721" y="3904784"/>
            <a:ext cx="11071680" cy="2308324"/>
          </a:xfrm>
          <a:prstGeom prst="rect">
            <a:avLst/>
          </a:prstGeom>
          <a:ln w="31750">
            <a:solidFill>
              <a:srgbClr val="00B050"/>
            </a:solidFill>
          </a:ln>
        </p:spPr>
        <p:txBody>
          <a:bodyPr wrap="square">
            <a:spAutoFit/>
          </a:bodyPr>
          <a:lstStyle/>
          <a:p>
            <a:pPr marL="360363"/>
            <a:r>
              <a:rPr lang="en-US" altLang="ja-JP" sz="2400" b="1" dirty="0">
                <a:latin typeface="Tahoma" panose="020B0604030504040204" pitchFamily="34" charset="0"/>
                <a:ea typeface="Tahoma" panose="020B0604030504040204" pitchFamily="34" charset="0"/>
                <a:cs typeface="Tahoma" panose="020B0604030504040204" pitchFamily="34" charset="0"/>
              </a:rPr>
              <a:t>In the 3</a:t>
            </a:r>
            <a:r>
              <a:rPr lang="en-US" altLang="ja-JP" sz="2400" b="1" baseline="30000" dirty="0">
                <a:latin typeface="Tahoma" panose="020B0604030504040204" pitchFamily="34" charset="0"/>
                <a:ea typeface="Tahoma" panose="020B0604030504040204" pitchFamily="34" charset="0"/>
                <a:cs typeface="Tahoma" panose="020B0604030504040204" pitchFamily="34" charset="0"/>
              </a:rPr>
              <a:t>rd</a:t>
            </a:r>
            <a:r>
              <a:rPr lang="en-US" altLang="ja-JP" sz="2400" b="1" dirty="0">
                <a:latin typeface="Tahoma" panose="020B0604030504040204" pitchFamily="34" charset="0"/>
                <a:ea typeface="Tahoma" panose="020B0604030504040204" pitchFamily="34" charset="0"/>
                <a:cs typeface="Tahoma" panose="020B0604030504040204" pitchFamily="34" charset="0"/>
              </a:rPr>
              <a:t> informal meeting:</a:t>
            </a:r>
          </a:p>
          <a:p>
            <a:pPr marL="720725"/>
            <a:r>
              <a:rPr lang="en-US" altLang="ja-JP" sz="2400" dirty="0">
                <a:latin typeface="Tahoma" panose="020B0604030504040204" pitchFamily="34" charset="0"/>
                <a:ea typeface="Tahoma" panose="020B0604030504040204" pitchFamily="34" charset="0"/>
                <a:cs typeface="Tahoma" panose="020B0604030504040204" pitchFamily="34" charset="0"/>
              </a:rPr>
              <a:t>Specifications included the above items in the skeleton document </a:t>
            </a:r>
            <a:r>
              <a:rPr lang="en-US" altLang="ja-JP" sz="2400" b="1" dirty="0">
                <a:latin typeface="Tahoma" panose="020B0604030504040204" pitchFamily="34" charset="0"/>
                <a:ea typeface="Tahoma" panose="020B0604030504040204" pitchFamily="34" charset="0"/>
                <a:cs typeface="Tahoma" panose="020B0604030504040204" pitchFamily="34" charset="0"/>
              </a:rPr>
              <a:t>(ACPE-03-14)</a:t>
            </a:r>
            <a:r>
              <a:rPr lang="en-US" altLang="ja-JP" sz="2400" dirty="0">
                <a:latin typeface="Tahoma" panose="020B0604030504040204" pitchFamily="34" charset="0"/>
                <a:ea typeface="Tahoma" panose="020B0604030504040204" pitchFamily="34" charset="0"/>
                <a:cs typeface="Tahoma" panose="020B0604030504040204" pitchFamily="34" charset="0"/>
              </a:rPr>
              <a:t>. At the 3</a:t>
            </a:r>
            <a:r>
              <a:rPr lang="en-US" altLang="ja-JP" sz="2400" baseline="30000" dirty="0">
                <a:latin typeface="Tahoma" panose="020B0604030504040204" pitchFamily="34" charset="0"/>
                <a:ea typeface="Tahoma" panose="020B0604030504040204" pitchFamily="34" charset="0"/>
                <a:cs typeface="Tahoma" panose="020B0604030504040204" pitchFamily="34" charset="0"/>
              </a:rPr>
              <a:t>rd</a:t>
            </a:r>
            <a:r>
              <a:rPr lang="en-US" altLang="ja-JP" sz="2400" dirty="0">
                <a:latin typeface="Tahoma" panose="020B0604030504040204" pitchFamily="34" charset="0"/>
                <a:ea typeface="Tahoma" panose="020B0604030504040204" pitchFamily="34" charset="0"/>
                <a:cs typeface="Tahoma" panose="020B0604030504040204" pitchFamily="34" charset="0"/>
              </a:rPr>
              <a:t> informal meeting, each paragraph (specifications and test procedure) was discussed, and it will be discussed again at the next meeting. For details, please refer to the report (</a:t>
            </a:r>
            <a:r>
              <a:rPr lang="en-US" altLang="ja-JP" sz="2400" b="1" dirty="0">
                <a:latin typeface="Tahoma" panose="020B0604030504040204" pitchFamily="34" charset="0"/>
                <a:ea typeface="Tahoma" panose="020B0604030504040204" pitchFamily="34" charset="0"/>
                <a:cs typeface="Tahoma" panose="020B0604030504040204" pitchFamily="34" charset="0"/>
              </a:rPr>
              <a:t>ACPE-03-15</a:t>
            </a:r>
            <a:r>
              <a:rPr lang="en-US" altLang="ja-JP" sz="2400" dirty="0">
                <a:latin typeface="Tahoma" panose="020B0604030504040204" pitchFamily="34" charset="0"/>
                <a:ea typeface="Tahoma" panose="020B0604030504040204" pitchFamily="34" charset="0"/>
                <a:cs typeface="Tahoma" panose="020B0604030504040204" pitchFamily="34" charset="0"/>
              </a:rPr>
              <a:t> including the history of discussion).</a:t>
            </a:r>
          </a:p>
        </p:txBody>
      </p:sp>
    </p:spTree>
    <p:extLst>
      <p:ext uri="{BB962C8B-B14F-4D97-AF65-F5344CB8AC3E}">
        <p14:creationId xmlns:p14="http://schemas.microsoft.com/office/powerpoint/2010/main" val="3701993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ED7E9A6-E85F-4FF6-B842-4CB7C2FF8794}"/>
              </a:ext>
            </a:extLst>
          </p:cNvPr>
          <p:cNvSpPr>
            <a:spLocks noGrp="1"/>
          </p:cNvSpPr>
          <p:nvPr>
            <p:ph type="sldNum" sz="quarter" idx="12"/>
          </p:nvPr>
        </p:nvSpPr>
        <p:spPr/>
        <p:txBody>
          <a:bodyPr/>
          <a:lstStyle/>
          <a:p>
            <a:fld id="{35A469A7-D8F0-4CD9-B84B-3A79413A6802}" type="slidenum">
              <a:rPr kumimoji="1" lang="ja-JP" altLang="en-US" smtClean="0"/>
              <a:t>9</a:t>
            </a:fld>
            <a:endParaRPr kumimoji="1" lang="ja-JP" altLang="en-US"/>
          </a:p>
        </p:txBody>
      </p:sp>
      <p:sp>
        <p:nvSpPr>
          <p:cNvPr id="5" name="テキスト ボックス 4">
            <a:extLst>
              <a:ext uri="{FF2B5EF4-FFF2-40B4-BE49-F238E27FC236}">
                <a16:creationId xmlns:a16="http://schemas.microsoft.com/office/drawing/2014/main" id="{FC1363C6-C98C-4A6D-B083-BAF5D48EAAB1}"/>
              </a:ext>
            </a:extLst>
          </p:cNvPr>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ACPE – GRVA 17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a:extLst>
              <a:ext uri="{FF2B5EF4-FFF2-40B4-BE49-F238E27FC236}">
                <a16:creationId xmlns:a16="http://schemas.microsoft.com/office/drawing/2014/main" id="{322FEBFF-20FB-4647-93A8-BBC96ABEE07D}"/>
              </a:ext>
            </a:extLst>
          </p:cNvPr>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ACPE</a:t>
            </a:r>
            <a:r>
              <a:rPr kumimoji="1" lang="ja-JP" alt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 Next Step -</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2" name="正方形/長方形 1">
            <a:extLst>
              <a:ext uri="{FF2B5EF4-FFF2-40B4-BE49-F238E27FC236}">
                <a16:creationId xmlns:a16="http://schemas.microsoft.com/office/drawing/2014/main" id="{2C6B1CCC-2FBF-1764-5D65-C2F81E0EFAC4}"/>
              </a:ext>
            </a:extLst>
          </p:cNvPr>
          <p:cNvSpPr/>
          <p:nvPr/>
        </p:nvSpPr>
        <p:spPr>
          <a:xfrm>
            <a:off x="1943007" y="1173121"/>
            <a:ext cx="9124277" cy="1200329"/>
          </a:xfrm>
          <a:prstGeom prst="rect">
            <a:avLst/>
          </a:prstGeom>
        </p:spPr>
        <p:txBody>
          <a:bodyPr wrap="square">
            <a:spAutoFit/>
          </a:bodyPr>
          <a:lstStyle/>
          <a:p>
            <a:r>
              <a:rPr lang="en-GB" altLang="ja-JP" sz="2400" b="1" dirty="0">
                <a:latin typeface="Tahoma" panose="020B0604030504040204" pitchFamily="34" charset="0"/>
                <a:ea typeface="Tahoma" panose="020B0604030504040204" pitchFamily="34" charset="0"/>
                <a:cs typeface="Tahoma" panose="020B0604030504040204" pitchFamily="34" charset="0"/>
              </a:rPr>
              <a:t>IWG meetings  4</a:t>
            </a:r>
            <a:r>
              <a:rPr lang="en-GB" altLang="ja-JP" sz="2400" b="1" baseline="30000" dirty="0">
                <a:latin typeface="Tahoma" panose="020B0604030504040204" pitchFamily="34" charset="0"/>
                <a:ea typeface="Tahoma" panose="020B0604030504040204" pitchFamily="34" charset="0"/>
                <a:cs typeface="Tahoma" panose="020B0604030504040204" pitchFamily="34" charset="0"/>
              </a:rPr>
              <a:t>th</a:t>
            </a:r>
            <a:r>
              <a:rPr lang="en-GB" altLang="ja-JP" sz="2400" b="1" dirty="0">
                <a:latin typeface="Tahoma" panose="020B0604030504040204" pitchFamily="34" charset="0"/>
                <a:ea typeface="Tahoma" panose="020B0604030504040204" pitchFamily="34" charset="0"/>
                <a:cs typeface="Tahoma" panose="020B0604030504040204" pitchFamily="34" charset="0"/>
              </a:rPr>
              <a:t> meeting in Tokyo (Japan</a:t>
            </a:r>
            <a:r>
              <a:rPr lang="en-US" altLang="ja-JP" sz="2400" b="1" dirty="0">
                <a:latin typeface="Tahoma" panose="020B0604030504040204" pitchFamily="34" charset="0"/>
                <a:ea typeface="Tahoma" panose="020B0604030504040204" pitchFamily="34" charset="0"/>
                <a:cs typeface="Tahoma" panose="020B0604030504040204" pitchFamily="34" charset="0"/>
              </a:rPr>
              <a:t>)</a:t>
            </a:r>
          </a:p>
          <a:p>
            <a:pPr algn="r"/>
            <a:r>
              <a:rPr lang="en-GB" altLang="ja-JP" sz="2400" b="1" dirty="0">
                <a:latin typeface="Tahoma" panose="020B0604030504040204" pitchFamily="34" charset="0"/>
                <a:ea typeface="Tahoma" panose="020B0604030504040204" pitchFamily="34" charset="0"/>
                <a:cs typeface="Tahoma" panose="020B0604030504040204" pitchFamily="34" charset="0"/>
              </a:rPr>
              <a:t>21, 22, 24 November 2023</a:t>
            </a:r>
            <a:endParaRPr lang="en-US" altLang="ja-JP" sz="2400" b="1" dirty="0">
              <a:latin typeface="Tahoma" panose="020B0604030504040204" pitchFamily="34" charset="0"/>
              <a:ea typeface="Tahoma" panose="020B0604030504040204" pitchFamily="34" charset="0"/>
              <a:cs typeface="Tahoma" panose="020B0604030504040204" pitchFamily="34" charset="0"/>
            </a:endParaRPr>
          </a:p>
          <a:p>
            <a:pPr algn="r"/>
            <a:endParaRPr lang="en-GB" altLang="ja-JP" sz="2400" b="1" dirty="0">
              <a:latin typeface="Tahoma" panose="020B0604030504040204" pitchFamily="34" charset="0"/>
              <a:ea typeface="Tahoma" panose="020B0604030504040204" pitchFamily="34" charset="0"/>
              <a:cs typeface="Tahoma" panose="020B0604030504040204" pitchFamily="34" charset="0"/>
            </a:endParaRPr>
          </a:p>
        </p:txBody>
      </p:sp>
      <p:sp>
        <p:nvSpPr>
          <p:cNvPr id="6" name="正方形/長方形 5">
            <a:extLst>
              <a:ext uri="{FF2B5EF4-FFF2-40B4-BE49-F238E27FC236}">
                <a16:creationId xmlns:a16="http://schemas.microsoft.com/office/drawing/2014/main" id="{ECEDCEA8-022B-EF1E-3554-5B1646D6F286}"/>
              </a:ext>
            </a:extLst>
          </p:cNvPr>
          <p:cNvSpPr/>
          <p:nvPr/>
        </p:nvSpPr>
        <p:spPr>
          <a:xfrm>
            <a:off x="613158" y="612352"/>
            <a:ext cx="4905487" cy="584775"/>
          </a:xfrm>
          <a:prstGeom prst="rect">
            <a:avLst/>
          </a:prstGeom>
        </p:spPr>
        <p:txBody>
          <a:bodyPr wrap="square">
            <a:spAutoFit/>
          </a:bodyPr>
          <a:lstStyle/>
          <a:p>
            <a:r>
              <a:rPr lang="en-US" altLang="ja-JP" sz="3200" b="1" dirty="0">
                <a:latin typeface="Tahoma" panose="020B0604030504040204" pitchFamily="34" charset="0"/>
                <a:ea typeface="Tahoma" panose="020B0604030504040204" pitchFamily="34" charset="0"/>
                <a:cs typeface="Tahoma" panose="020B0604030504040204" pitchFamily="34" charset="0"/>
              </a:rPr>
              <a:t>Schedule of meetings:</a:t>
            </a:r>
          </a:p>
        </p:txBody>
      </p:sp>
      <p:sp>
        <p:nvSpPr>
          <p:cNvPr id="11" name="正方形/長方形 10">
            <a:extLst>
              <a:ext uri="{FF2B5EF4-FFF2-40B4-BE49-F238E27FC236}">
                <a16:creationId xmlns:a16="http://schemas.microsoft.com/office/drawing/2014/main" id="{532A2D1E-7B43-7D19-5F16-DAB337F9D8CD}"/>
              </a:ext>
            </a:extLst>
          </p:cNvPr>
          <p:cNvSpPr/>
          <p:nvPr/>
        </p:nvSpPr>
        <p:spPr>
          <a:xfrm>
            <a:off x="480508" y="606143"/>
            <a:ext cx="11230983" cy="2007229"/>
          </a:xfrm>
          <a:prstGeom prst="rect">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0" name="表 4">
            <a:extLst>
              <a:ext uri="{FF2B5EF4-FFF2-40B4-BE49-F238E27FC236}">
                <a16:creationId xmlns:a16="http://schemas.microsoft.com/office/drawing/2014/main" id="{BA4E6F83-B93E-886A-52A9-02E1933B83CA}"/>
              </a:ext>
            </a:extLst>
          </p:cNvPr>
          <p:cNvGraphicFramePr>
            <a:graphicFrameLocks noGrp="1"/>
          </p:cNvGraphicFramePr>
          <p:nvPr>
            <p:extLst>
              <p:ext uri="{D42A27DB-BD31-4B8C-83A1-F6EECF244321}">
                <p14:modId xmlns:p14="http://schemas.microsoft.com/office/powerpoint/2010/main" val="1421094602"/>
              </p:ext>
            </p:extLst>
          </p:nvPr>
        </p:nvGraphicFramePr>
        <p:xfrm>
          <a:off x="446452" y="2696295"/>
          <a:ext cx="11299096" cy="3615027"/>
        </p:xfrm>
        <a:graphic>
          <a:graphicData uri="http://schemas.openxmlformats.org/drawingml/2006/table">
            <a:tbl>
              <a:tblPr firstRow="1" bandRow="1"/>
              <a:tblGrid>
                <a:gridCol w="2979687">
                  <a:extLst>
                    <a:ext uri="{9D8B030D-6E8A-4147-A177-3AD203B41FA5}">
                      <a16:colId xmlns:a16="http://schemas.microsoft.com/office/drawing/2014/main" val="3024492541"/>
                    </a:ext>
                  </a:extLst>
                </a:gridCol>
                <a:gridCol w="3200400">
                  <a:extLst>
                    <a:ext uri="{9D8B030D-6E8A-4147-A177-3AD203B41FA5}">
                      <a16:colId xmlns:a16="http://schemas.microsoft.com/office/drawing/2014/main" val="2782321838"/>
                    </a:ext>
                  </a:extLst>
                </a:gridCol>
                <a:gridCol w="5119009">
                  <a:extLst>
                    <a:ext uri="{9D8B030D-6E8A-4147-A177-3AD203B41FA5}">
                      <a16:colId xmlns:a16="http://schemas.microsoft.com/office/drawing/2014/main" val="1792701487"/>
                    </a:ext>
                  </a:extLst>
                </a:gridCol>
              </a:tblGrid>
              <a:tr h="414627">
                <a:tc>
                  <a:txBody>
                    <a:bodyPr/>
                    <a:lstStyle>
                      <a:lvl1pPr marL="0" algn="l" defTabSz="914400" rtl="0" eaLnBrk="1" latinLnBrk="0" hangingPunct="1">
                        <a:defRPr kumimoji="1" sz="1800" b="1" kern="1200">
                          <a:solidFill>
                            <a:schemeClr val="lt1"/>
                          </a:solidFill>
                          <a:latin typeface="游ゴシック" panose="020F0502020204030204"/>
                        </a:defRPr>
                      </a:lvl1pPr>
                      <a:lvl2pPr marL="457200" algn="l" defTabSz="914400" rtl="0" eaLnBrk="1" latinLnBrk="0" hangingPunct="1">
                        <a:defRPr kumimoji="1" sz="1800" b="1" kern="1200">
                          <a:solidFill>
                            <a:schemeClr val="lt1"/>
                          </a:solidFill>
                          <a:latin typeface="游ゴシック" panose="020F0502020204030204"/>
                        </a:defRPr>
                      </a:lvl2pPr>
                      <a:lvl3pPr marL="914400" algn="l" defTabSz="914400" rtl="0" eaLnBrk="1" latinLnBrk="0" hangingPunct="1">
                        <a:defRPr kumimoji="1" sz="1800" b="1" kern="1200">
                          <a:solidFill>
                            <a:schemeClr val="lt1"/>
                          </a:solidFill>
                          <a:latin typeface="游ゴシック" panose="020F0502020204030204"/>
                        </a:defRPr>
                      </a:lvl3pPr>
                      <a:lvl4pPr marL="1371600" algn="l" defTabSz="914400" rtl="0" eaLnBrk="1" latinLnBrk="0" hangingPunct="1">
                        <a:defRPr kumimoji="1" sz="1800" b="1" kern="1200">
                          <a:solidFill>
                            <a:schemeClr val="lt1"/>
                          </a:solidFill>
                          <a:latin typeface="游ゴシック" panose="020F0502020204030204"/>
                        </a:defRPr>
                      </a:lvl4pPr>
                      <a:lvl5pPr marL="1828800" algn="l" defTabSz="914400" rtl="0" eaLnBrk="1" latinLnBrk="0" hangingPunct="1">
                        <a:defRPr kumimoji="1" sz="1800" b="1" kern="1200">
                          <a:solidFill>
                            <a:schemeClr val="lt1"/>
                          </a:solidFill>
                          <a:latin typeface="游ゴシック" panose="020F0502020204030204"/>
                        </a:defRPr>
                      </a:lvl5pPr>
                      <a:lvl6pPr marL="2286000" algn="l" defTabSz="914400" rtl="0" eaLnBrk="1" latinLnBrk="0" hangingPunct="1">
                        <a:defRPr kumimoji="1" sz="1800" b="1" kern="1200">
                          <a:solidFill>
                            <a:schemeClr val="lt1"/>
                          </a:solidFill>
                          <a:latin typeface="游ゴシック" panose="020F0502020204030204"/>
                        </a:defRPr>
                      </a:lvl6pPr>
                      <a:lvl7pPr marL="2743200" algn="l" defTabSz="914400" rtl="0" eaLnBrk="1" latinLnBrk="0" hangingPunct="1">
                        <a:defRPr kumimoji="1" sz="1800" b="1" kern="1200">
                          <a:solidFill>
                            <a:schemeClr val="lt1"/>
                          </a:solidFill>
                          <a:latin typeface="游ゴシック" panose="020F0502020204030204"/>
                        </a:defRPr>
                      </a:lvl7pPr>
                      <a:lvl8pPr marL="3200400" algn="l" defTabSz="914400" rtl="0" eaLnBrk="1" latinLnBrk="0" hangingPunct="1">
                        <a:defRPr kumimoji="1" sz="1800" b="1" kern="1200">
                          <a:solidFill>
                            <a:schemeClr val="lt1"/>
                          </a:solidFill>
                          <a:latin typeface="游ゴシック" panose="020F0502020204030204"/>
                        </a:defRPr>
                      </a:lvl8pPr>
                      <a:lvl9pPr marL="3657600" algn="l" defTabSz="914400" rtl="0" eaLnBrk="1" latinLnBrk="0" hangingPunct="1">
                        <a:defRPr kumimoji="1" sz="1800" b="1" kern="1200">
                          <a:solidFill>
                            <a:schemeClr val="lt1"/>
                          </a:solidFill>
                          <a:latin typeface="游ゴシック" panose="020F0502020204030204"/>
                        </a:defRPr>
                      </a:lvl9pPr>
                    </a:lstStyle>
                    <a:p>
                      <a:pPr algn="ctr"/>
                      <a:r>
                        <a:rPr kumimoji="1" lang="en-US" altLang="ja-JP" sz="1500" dirty="0">
                          <a:latin typeface="Tahoma" panose="020B0604030504040204" pitchFamily="34" charset="0"/>
                          <a:ea typeface="Tahoma" panose="020B0604030504040204" pitchFamily="34" charset="0"/>
                          <a:cs typeface="Tahoma" panose="020B0604030504040204" pitchFamily="34" charset="0"/>
                        </a:rPr>
                        <a:t>Date</a:t>
                      </a:r>
                      <a:endParaRPr kumimoji="1" lang="ja-JP" altLang="en-US" sz="1500" dirty="0">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b="1" kern="1200">
                          <a:solidFill>
                            <a:schemeClr val="lt1"/>
                          </a:solidFill>
                          <a:latin typeface="游ゴシック" panose="020F0502020204030204"/>
                        </a:defRPr>
                      </a:lvl1pPr>
                      <a:lvl2pPr marL="457200" algn="l" defTabSz="914400" rtl="0" eaLnBrk="1" latinLnBrk="0" hangingPunct="1">
                        <a:defRPr kumimoji="1" sz="1800" b="1" kern="1200">
                          <a:solidFill>
                            <a:schemeClr val="lt1"/>
                          </a:solidFill>
                          <a:latin typeface="游ゴシック" panose="020F0502020204030204"/>
                        </a:defRPr>
                      </a:lvl2pPr>
                      <a:lvl3pPr marL="914400" algn="l" defTabSz="914400" rtl="0" eaLnBrk="1" latinLnBrk="0" hangingPunct="1">
                        <a:defRPr kumimoji="1" sz="1800" b="1" kern="1200">
                          <a:solidFill>
                            <a:schemeClr val="lt1"/>
                          </a:solidFill>
                          <a:latin typeface="游ゴシック" panose="020F0502020204030204"/>
                        </a:defRPr>
                      </a:lvl3pPr>
                      <a:lvl4pPr marL="1371600" algn="l" defTabSz="914400" rtl="0" eaLnBrk="1" latinLnBrk="0" hangingPunct="1">
                        <a:defRPr kumimoji="1" sz="1800" b="1" kern="1200">
                          <a:solidFill>
                            <a:schemeClr val="lt1"/>
                          </a:solidFill>
                          <a:latin typeface="游ゴシック" panose="020F0502020204030204"/>
                        </a:defRPr>
                      </a:lvl4pPr>
                      <a:lvl5pPr marL="1828800" algn="l" defTabSz="914400" rtl="0" eaLnBrk="1" latinLnBrk="0" hangingPunct="1">
                        <a:defRPr kumimoji="1" sz="1800" b="1" kern="1200">
                          <a:solidFill>
                            <a:schemeClr val="lt1"/>
                          </a:solidFill>
                          <a:latin typeface="游ゴシック" panose="020F0502020204030204"/>
                        </a:defRPr>
                      </a:lvl5pPr>
                      <a:lvl6pPr marL="2286000" algn="l" defTabSz="914400" rtl="0" eaLnBrk="1" latinLnBrk="0" hangingPunct="1">
                        <a:defRPr kumimoji="1" sz="1800" b="1" kern="1200">
                          <a:solidFill>
                            <a:schemeClr val="lt1"/>
                          </a:solidFill>
                          <a:latin typeface="游ゴシック" panose="020F0502020204030204"/>
                        </a:defRPr>
                      </a:lvl6pPr>
                      <a:lvl7pPr marL="2743200" algn="l" defTabSz="914400" rtl="0" eaLnBrk="1" latinLnBrk="0" hangingPunct="1">
                        <a:defRPr kumimoji="1" sz="1800" b="1" kern="1200">
                          <a:solidFill>
                            <a:schemeClr val="lt1"/>
                          </a:solidFill>
                          <a:latin typeface="游ゴシック" panose="020F0502020204030204"/>
                        </a:defRPr>
                      </a:lvl7pPr>
                      <a:lvl8pPr marL="3200400" algn="l" defTabSz="914400" rtl="0" eaLnBrk="1" latinLnBrk="0" hangingPunct="1">
                        <a:defRPr kumimoji="1" sz="1800" b="1" kern="1200">
                          <a:solidFill>
                            <a:schemeClr val="lt1"/>
                          </a:solidFill>
                          <a:latin typeface="游ゴシック" panose="020F0502020204030204"/>
                        </a:defRPr>
                      </a:lvl8pPr>
                      <a:lvl9pPr marL="3657600" algn="l" defTabSz="914400" rtl="0" eaLnBrk="1" latinLnBrk="0" hangingPunct="1">
                        <a:defRPr kumimoji="1" sz="1800" b="1" kern="1200">
                          <a:solidFill>
                            <a:schemeClr val="lt1"/>
                          </a:solidFill>
                          <a:latin typeface="游ゴシック" panose="020F0502020204030204"/>
                        </a:defRPr>
                      </a:lvl9pPr>
                    </a:lstStyle>
                    <a:p>
                      <a:pPr algn="ctr"/>
                      <a:r>
                        <a:rPr kumimoji="1" lang="en-US" altLang="ja-JP" sz="1500" dirty="0">
                          <a:latin typeface="Tahoma" panose="020B0604030504040204" pitchFamily="34" charset="0"/>
                          <a:ea typeface="Tahoma" panose="020B0604030504040204" pitchFamily="34" charset="0"/>
                          <a:cs typeface="Tahoma" panose="020B0604030504040204" pitchFamily="34" charset="0"/>
                        </a:rPr>
                        <a:t>Meeting</a:t>
                      </a:r>
                      <a:endParaRPr kumimoji="1" lang="ja-JP" altLang="en-US" sz="1500" dirty="0">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b="1" kern="1200">
                          <a:solidFill>
                            <a:schemeClr val="lt1"/>
                          </a:solidFill>
                          <a:latin typeface="游ゴシック" panose="020F0502020204030204"/>
                        </a:defRPr>
                      </a:lvl1pPr>
                      <a:lvl2pPr marL="457200" algn="l" defTabSz="914400" rtl="0" eaLnBrk="1" latinLnBrk="0" hangingPunct="1">
                        <a:defRPr kumimoji="1" sz="1800" b="1" kern="1200">
                          <a:solidFill>
                            <a:schemeClr val="lt1"/>
                          </a:solidFill>
                          <a:latin typeface="游ゴシック" panose="020F0502020204030204"/>
                        </a:defRPr>
                      </a:lvl2pPr>
                      <a:lvl3pPr marL="914400" algn="l" defTabSz="914400" rtl="0" eaLnBrk="1" latinLnBrk="0" hangingPunct="1">
                        <a:defRPr kumimoji="1" sz="1800" b="1" kern="1200">
                          <a:solidFill>
                            <a:schemeClr val="lt1"/>
                          </a:solidFill>
                          <a:latin typeface="游ゴシック" panose="020F0502020204030204"/>
                        </a:defRPr>
                      </a:lvl3pPr>
                      <a:lvl4pPr marL="1371600" algn="l" defTabSz="914400" rtl="0" eaLnBrk="1" latinLnBrk="0" hangingPunct="1">
                        <a:defRPr kumimoji="1" sz="1800" b="1" kern="1200">
                          <a:solidFill>
                            <a:schemeClr val="lt1"/>
                          </a:solidFill>
                          <a:latin typeface="游ゴシック" panose="020F0502020204030204"/>
                        </a:defRPr>
                      </a:lvl4pPr>
                      <a:lvl5pPr marL="1828800" algn="l" defTabSz="914400" rtl="0" eaLnBrk="1" latinLnBrk="0" hangingPunct="1">
                        <a:defRPr kumimoji="1" sz="1800" b="1" kern="1200">
                          <a:solidFill>
                            <a:schemeClr val="lt1"/>
                          </a:solidFill>
                          <a:latin typeface="游ゴシック" panose="020F0502020204030204"/>
                        </a:defRPr>
                      </a:lvl5pPr>
                      <a:lvl6pPr marL="2286000" algn="l" defTabSz="914400" rtl="0" eaLnBrk="1" latinLnBrk="0" hangingPunct="1">
                        <a:defRPr kumimoji="1" sz="1800" b="1" kern="1200">
                          <a:solidFill>
                            <a:schemeClr val="lt1"/>
                          </a:solidFill>
                          <a:latin typeface="游ゴシック" panose="020F0502020204030204"/>
                        </a:defRPr>
                      </a:lvl6pPr>
                      <a:lvl7pPr marL="2743200" algn="l" defTabSz="914400" rtl="0" eaLnBrk="1" latinLnBrk="0" hangingPunct="1">
                        <a:defRPr kumimoji="1" sz="1800" b="1" kern="1200">
                          <a:solidFill>
                            <a:schemeClr val="lt1"/>
                          </a:solidFill>
                          <a:latin typeface="游ゴシック" panose="020F0502020204030204"/>
                        </a:defRPr>
                      </a:lvl7pPr>
                      <a:lvl8pPr marL="3200400" algn="l" defTabSz="914400" rtl="0" eaLnBrk="1" latinLnBrk="0" hangingPunct="1">
                        <a:defRPr kumimoji="1" sz="1800" b="1" kern="1200">
                          <a:solidFill>
                            <a:schemeClr val="lt1"/>
                          </a:solidFill>
                          <a:latin typeface="游ゴシック" panose="020F0502020204030204"/>
                        </a:defRPr>
                      </a:lvl8pPr>
                      <a:lvl9pPr marL="3657600" algn="l" defTabSz="914400" rtl="0" eaLnBrk="1" latinLnBrk="0" hangingPunct="1">
                        <a:defRPr kumimoji="1" sz="1800" b="1" kern="1200">
                          <a:solidFill>
                            <a:schemeClr val="lt1"/>
                          </a:solidFill>
                          <a:latin typeface="游ゴシック" panose="020F0502020204030204"/>
                        </a:defRPr>
                      </a:lvl9pPr>
                    </a:lstStyle>
                    <a:p>
                      <a:pPr algn="ctr"/>
                      <a:r>
                        <a:rPr kumimoji="1" lang="en-US" altLang="ja-JP" sz="1500" dirty="0">
                          <a:latin typeface="Tahoma" panose="020B0604030504040204" pitchFamily="34" charset="0"/>
                          <a:ea typeface="Tahoma" panose="020B0604030504040204" pitchFamily="34" charset="0"/>
                          <a:cs typeface="Tahoma" panose="020B0604030504040204" pitchFamily="34" charset="0"/>
                        </a:rPr>
                        <a:t>Detail</a:t>
                      </a:r>
                      <a:endParaRPr kumimoji="1" lang="ja-JP" altLang="en-US" sz="1500" dirty="0">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4051171728"/>
                  </a:ext>
                </a:extLst>
              </a:tr>
              <a:tr h="531386">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solidFill>
                            <a:schemeClr val="tx1"/>
                          </a:solidFill>
                          <a:latin typeface="Tahoma" panose="020B0604030504040204" pitchFamily="34" charset="0"/>
                          <a:cs typeface="Tahoma" panose="020B0604030504040204" pitchFamily="34" charset="0"/>
                        </a:rPr>
                        <a:t>17-18 January 2024</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en-US" altLang="ja-JP" sz="1500" dirty="0">
                          <a:solidFill>
                            <a:schemeClr val="tx1"/>
                          </a:solidFill>
                          <a:latin typeface="Tahoma" panose="020B0604030504040204" pitchFamily="34" charset="0"/>
                          <a:cs typeface="Tahoma" panose="020B0604030504040204" pitchFamily="34" charset="0"/>
                        </a:rPr>
                        <a:t>5</a:t>
                      </a:r>
                      <a:r>
                        <a:rPr kumimoji="1" lang="en-US" altLang="ja-JP" sz="1500" baseline="30000" dirty="0">
                          <a:solidFill>
                            <a:schemeClr val="tx1"/>
                          </a:solidFill>
                          <a:latin typeface="Tahoma" panose="020B0604030504040204" pitchFamily="34" charset="0"/>
                          <a:cs typeface="Tahoma" panose="020B0604030504040204" pitchFamily="34" charset="0"/>
                        </a:rPr>
                        <a:t>th</a:t>
                      </a:r>
                      <a:r>
                        <a:rPr kumimoji="1" lang="en-US" altLang="ja-JP" sz="1500" dirty="0">
                          <a:solidFill>
                            <a:schemeClr val="tx1"/>
                          </a:solidFill>
                          <a:latin typeface="Tahoma" panose="020B0604030504040204" pitchFamily="34" charset="0"/>
                          <a:cs typeface="Tahoma" panose="020B0604030504040204" pitchFamily="34" charset="0"/>
                        </a:rPr>
                        <a:t> Informal meeting</a:t>
                      </a:r>
                    </a:p>
                    <a:p>
                      <a:r>
                        <a:rPr kumimoji="1" lang="en-US" altLang="ja-JP" sz="1500" dirty="0">
                          <a:solidFill>
                            <a:schemeClr val="tx1"/>
                          </a:solidFill>
                          <a:latin typeface="Tahoma" panose="020B0604030504040204" pitchFamily="34" charset="0"/>
                          <a:cs typeface="Tahoma" panose="020B0604030504040204" pitchFamily="34" charset="0"/>
                        </a:rPr>
                        <a:t>Web (3 hours: 8-11CET)</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solidFill>
                            <a:schemeClr val="tx1"/>
                          </a:solidFill>
                          <a:latin typeface="Tahoma" panose="020B0604030504040204" pitchFamily="34" charset="0"/>
                          <a:ea typeface="Tahoma" panose="020B0604030504040204" pitchFamily="34" charset="0"/>
                          <a:cs typeface="Tahoma" panose="020B0604030504040204" pitchFamily="34" charset="0"/>
                        </a:rPr>
                        <a:t>Discussion about requirements and test procedures</a:t>
                      </a:r>
                      <a:endParaRPr kumimoji="1" lang="ja-JP" altLang="en-US" sz="1500" dirty="0">
                        <a:solidFill>
                          <a:schemeClr val="tx1"/>
                        </a:solidFill>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3946284748"/>
                  </a:ext>
                </a:extLst>
              </a:tr>
              <a:tr h="750191">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solidFill>
                            <a:srgbClr val="FF0000"/>
                          </a:solidFill>
                          <a:latin typeface="Tahoma" panose="020B0604030504040204" pitchFamily="34" charset="0"/>
                          <a:ea typeface="Tahoma" panose="020B0604030504040204" pitchFamily="34" charset="0"/>
                          <a:cs typeface="Tahoma" panose="020B0604030504040204" pitchFamily="34" charset="0"/>
                        </a:rPr>
                        <a:t>22-26 January 2024</a:t>
                      </a:r>
                      <a:endParaRPr kumimoji="1" lang="ja-JP" altLang="en-US" sz="1500" dirty="0">
                        <a:solidFill>
                          <a:srgbClr val="FF0000"/>
                        </a:solidFill>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baseline="0" dirty="0">
                          <a:solidFill>
                            <a:srgbClr val="FF0000"/>
                          </a:solidFill>
                          <a:latin typeface="Tahoma" panose="020B0604030504040204" pitchFamily="34" charset="0"/>
                          <a:ea typeface="Tahoma" panose="020B0604030504040204" pitchFamily="34" charset="0"/>
                          <a:cs typeface="Tahoma" panose="020B0604030504040204" pitchFamily="34" charset="0"/>
                        </a:rPr>
                        <a:t>18</a:t>
                      </a:r>
                      <a:r>
                        <a:rPr kumimoji="1" lang="en-US" altLang="ja-JP" sz="15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th</a:t>
                      </a:r>
                      <a:r>
                        <a:rPr kumimoji="1" lang="en-US" altLang="ja-JP" sz="1500" dirty="0">
                          <a:solidFill>
                            <a:srgbClr val="FF0000"/>
                          </a:solidFill>
                          <a:latin typeface="Tahoma" panose="020B0604030504040204" pitchFamily="34" charset="0"/>
                          <a:ea typeface="Tahoma" panose="020B0604030504040204" pitchFamily="34" charset="0"/>
                          <a:cs typeface="Tahoma" panose="020B0604030504040204" pitchFamily="34" charset="0"/>
                        </a:rPr>
                        <a:t> GRVA</a:t>
                      </a:r>
                      <a:endParaRPr kumimoji="1" lang="ja-JP" altLang="en-US" sz="1500" dirty="0">
                        <a:solidFill>
                          <a:srgbClr val="FF0000"/>
                        </a:solidFill>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solidFill>
                            <a:srgbClr val="FF0000"/>
                          </a:solidFill>
                          <a:latin typeface="Tahoma" panose="020B0604030504040204" pitchFamily="34" charset="0"/>
                          <a:ea typeface="Tahoma" panose="020B0604030504040204" pitchFamily="34" charset="0"/>
                          <a:cs typeface="Tahoma" panose="020B0604030504040204" pitchFamily="34" charset="0"/>
                        </a:rPr>
                        <a:t>Report of IWG activities</a:t>
                      </a:r>
                      <a:endParaRPr kumimoji="1" lang="ja-JP" altLang="en-US" sz="1500" dirty="0">
                        <a:solidFill>
                          <a:srgbClr val="FF0000"/>
                        </a:solidFill>
                        <a:latin typeface="Tahoma" panose="020B0604030504040204" pitchFamily="34" charset="0"/>
                        <a:cs typeface="Tahoma" panose="020B0604030504040204" pitchFamily="34" charset="0"/>
                      </a:endParaRPr>
                    </a:p>
                    <a:p>
                      <a:r>
                        <a:rPr kumimoji="1" lang="en-US" altLang="ja-JP" sz="1500" dirty="0">
                          <a:solidFill>
                            <a:srgbClr val="FF0000"/>
                          </a:solidFill>
                          <a:latin typeface="Tahoma" panose="020B0604030504040204" pitchFamily="34" charset="0"/>
                          <a:cs typeface="Tahoma" panose="020B0604030504040204" pitchFamily="34" charset="0"/>
                        </a:rPr>
                        <a:t>Submit draft regulation as informal document </a:t>
                      </a:r>
                    </a:p>
                    <a:p>
                      <a:endParaRPr kumimoji="1" lang="ja-JP" altLang="en-US" sz="1500" dirty="0">
                        <a:solidFill>
                          <a:srgbClr val="FF0000"/>
                        </a:solidFill>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494406079"/>
                  </a:ext>
                </a:extLst>
              </a:tr>
              <a:tr h="531386">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en-US" altLang="ja-JP" sz="1500" dirty="0">
                          <a:solidFill>
                            <a:schemeClr val="tx1"/>
                          </a:solidFill>
                          <a:latin typeface="Tahoma" panose="020B0604030504040204" pitchFamily="34" charset="0"/>
                          <a:ea typeface="Tahoma" panose="020B0604030504040204" pitchFamily="34" charset="0"/>
                          <a:cs typeface="Tahoma" panose="020B0604030504040204" pitchFamily="34" charset="0"/>
                        </a:rPr>
                        <a:t>27-29 February 2024</a:t>
                      </a:r>
                      <a:endParaRPr kumimoji="1" lang="ja-JP" altLang="en-US" sz="1500" dirty="0">
                        <a:solidFill>
                          <a:schemeClr val="tx1"/>
                        </a:solidFill>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en-US" altLang="ja-JP" sz="1500" dirty="0">
                          <a:solidFill>
                            <a:schemeClr val="tx1"/>
                          </a:solidFill>
                          <a:latin typeface="Tahoma" panose="020B0604030504040204" pitchFamily="34" charset="0"/>
                          <a:cs typeface="Tahoma" panose="020B0604030504040204" pitchFamily="34" charset="0"/>
                        </a:rPr>
                        <a:t>6</a:t>
                      </a:r>
                      <a:r>
                        <a:rPr kumimoji="1" lang="en-US" altLang="ja-JP" sz="1500" baseline="30000" dirty="0">
                          <a:solidFill>
                            <a:schemeClr val="tx1"/>
                          </a:solidFill>
                          <a:latin typeface="Tahoma" panose="020B0604030504040204" pitchFamily="34" charset="0"/>
                          <a:cs typeface="Tahoma" panose="020B0604030504040204" pitchFamily="34" charset="0"/>
                        </a:rPr>
                        <a:t>th</a:t>
                      </a:r>
                      <a:r>
                        <a:rPr kumimoji="1" lang="en-US" altLang="ja-JP" sz="1500" dirty="0">
                          <a:solidFill>
                            <a:schemeClr val="tx1"/>
                          </a:solidFill>
                          <a:latin typeface="Tahoma" panose="020B0604030504040204" pitchFamily="34" charset="0"/>
                          <a:ea typeface="Tahoma" panose="020B0604030504040204" pitchFamily="34" charset="0"/>
                          <a:cs typeface="Tahoma" panose="020B0604030504040204" pitchFamily="34" charset="0"/>
                        </a:rPr>
                        <a:t> Informal meeting</a:t>
                      </a:r>
                    </a:p>
                    <a:p>
                      <a:r>
                        <a:rPr kumimoji="1" lang="en-US" altLang="ja-JP" sz="1500" dirty="0">
                          <a:solidFill>
                            <a:schemeClr val="tx1"/>
                          </a:solidFill>
                          <a:latin typeface="Tahoma" panose="020B0604030504040204" pitchFamily="34" charset="0"/>
                          <a:ea typeface="Tahoma" panose="020B0604030504040204" pitchFamily="34" charset="0"/>
                          <a:cs typeface="Tahoma" panose="020B0604030504040204" pitchFamily="34" charset="0"/>
                        </a:rPr>
                        <a:t>In-Person (Europe)</a:t>
                      </a:r>
                      <a:endParaRPr kumimoji="1" lang="ja-JP" altLang="en-US" sz="1500" dirty="0">
                        <a:solidFill>
                          <a:schemeClr val="tx1"/>
                        </a:solidFill>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solidFill>
                            <a:schemeClr val="tx1"/>
                          </a:solidFill>
                          <a:latin typeface="Tahoma" panose="020B0604030504040204" pitchFamily="34" charset="0"/>
                          <a:ea typeface="Tahoma" panose="020B0604030504040204" pitchFamily="34" charset="0"/>
                          <a:cs typeface="Tahoma" panose="020B0604030504040204" pitchFamily="34" charset="0"/>
                        </a:rPr>
                        <a:t>Discussion about requirements and test procedures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solidFill>
                          <a:schemeClr val="tx1"/>
                        </a:solidFill>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110386776"/>
                  </a:ext>
                </a:extLst>
              </a:tr>
              <a:tr h="531386">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latin typeface="Tahoma" panose="020B0604030504040204" pitchFamily="34" charset="0"/>
                          <a:ea typeface="Tahoma" panose="020B0604030504040204" pitchFamily="34" charset="0"/>
                          <a:cs typeface="Tahoma" panose="020B0604030504040204" pitchFamily="34" charset="0"/>
                        </a:rPr>
                        <a:t>Early or Middle of May 2024</a:t>
                      </a:r>
                      <a:endParaRPr kumimoji="1" lang="ja-JP" altLang="en-US" sz="1500" dirty="0">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latin typeface="Tahoma" panose="020B0604030504040204" pitchFamily="34" charset="0"/>
                          <a:cs typeface="Tahoma" panose="020B0604030504040204" pitchFamily="34" charset="0"/>
                        </a:rPr>
                        <a:t>7</a:t>
                      </a:r>
                      <a:r>
                        <a:rPr kumimoji="1" lang="en-US" altLang="ja-JP" sz="1500" baseline="30000" dirty="0">
                          <a:latin typeface="Tahoma" panose="020B0604030504040204" pitchFamily="34" charset="0"/>
                          <a:cs typeface="Tahoma" panose="020B0604030504040204" pitchFamily="34" charset="0"/>
                        </a:rPr>
                        <a:t>th</a:t>
                      </a:r>
                      <a:r>
                        <a:rPr kumimoji="1" lang="en-US" altLang="ja-JP" sz="1500" dirty="0">
                          <a:latin typeface="Tahoma" panose="020B0604030504040204" pitchFamily="34" charset="0"/>
                          <a:ea typeface="Tahoma" panose="020B0604030504040204" pitchFamily="34" charset="0"/>
                          <a:cs typeface="Tahoma" panose="020B0604030504040204" pitchFamily="34" charset="0"/>
                        </a:rPr>
                        <a:t> Informal meeting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latin typeface="Tahoma" panose="020B0604030504040204" pitchFamily="34" charset="0"/>
                          <a:ea typeface="Tahoma" panose="020B0604030504040204" pitchFamily="34" charset="0"/>
                          <a:cs typeface="Tahoma" panose="020B0604030504040204" pitchFamily="34" charset="0"/>
                        </a:rPr>
                        <a:t>Web or </a:t>
                      </a:r>
                      <a:r>
                        <a:rPr kumimoji="1" lang="en-US" altLang="ja-JP" sz="1500" u="sng" dirty="0">
                          <a:latin typeface="Tahoma" panose="020B0604030504040204" pitchFamily="34" charset="0"/>
                          <a:ea typeface="Tahoma" panose="020B0604030504040204" pitchFamily="34" charset="0"/>
                          <a:cs typeface="Tahoma" panose="020B0604030504040204" pitchFamily="34" charset="0"/>
                        </a:rPr>
                        <a:t>In-person</a:t>
                      </a:r>
                      <a:endParaRPr kumimoji="1" lang="ja-JP" altLang="en-US" sz="1500" u="sng" dirty="0">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latin typeface="Tahoma" panose="020B0604030504040204" pitchFamily="34" charset="0"/>
                          <a:ea typeface="Tahoma" panose="020B0604030504040204" pitchFamily="34" charset="0"/>
                          <a:cs typeface="Tahoma" panose="020B0604030504040204" pitchFamily="34" charset="0"/>
                        </a:rPr>
                        <a:t>Discussion about requirements and test procedures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451260926"/>
                  </a:ext>
                </a:extLst>
              </a:tr>
              <a:tr h="750191">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solidFill>
                            <a:srgbClr val="FF0000"/>
                          </a:solidFill>
                          <a:latin typeface="Tahoma" panose="020B0604030504040204" pitchFamily="34" charset="0"/>
                          <a:ea typeface="Tahoma" panose="020B0604030504040204" pitchFamily="34" charset="0"/>
                          <a:cs typeface="Tahoma" panose="020B0604030504040204" pitchFamily="34" charset="0"/>
                        </a:rPr>
                        <a:t>21-24 May 2024 </a:t>
                      </a:r>
                      <a:endParaRPr kumimoji="1" lang="ja-JP" altLang="en-US" sz="1500" dirty="0">
                        <a:solidFill>
                          <a:srgbClr val="FF0000"/>
                        </a:solidFill>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en-US" altLang="ja-JP" sz="1500" baseline="0" dirty="0">
                          <a:solidFill>
                            <a:srgbClr val="FF0000"/>
                          </a:solidFill>
                          <a:latin typeface="Tahoma" panose="020B0604030504040204" pitchFamily="34" charset="0"/>
                          <a:ea typeface="Tahoma" panose="020B0604030504040204" pitchFamily="34" charset="0"/>
                          <a:cs typeface="Tahoma" panose="020B0604030504040204" pitchFamily="34" charset="0"/>
                        </a:rPr>
                        <a:t>19</a:t>
                      </a:r>
                      <a:r>
                        <a:rPr kumimoji="1" lang="en-US" altLang="ja-JP" sz="15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th</a:t>
                      </a:r>
                      <a:r>
                        <a:rPr kumimoji="1" lang="en-US" altLang="ja-JP" sz="1500" dirty="0">
                          <a:solidFill>
                            <a:srgbClr val="FF0000"/>
                          </a:solidFill>
                          <a:latin typeface="Tahoma" panose="020B0604030504040204" pitchFamily="34" charset="0"/>
                          <a:ea typeface="Tahoma" panose="020B0604030504040204" pitchFamily="34" charset="0"/>
                          <a:cs typeface="Tahoma" panose="020B0604030504040204" pitchFamily="34" charset="0"/>
                        </a:rPr>
                        <a:t> GRVA</a:t>
                      </a:r>
                      <a:endParaRPr kumimoji="1" lang="ja-JP" altLang="en-US" sz="1500" dirty="0">
                        <a:solidFill>
                          <a:srgbClr val="FF0000"/>
                        </a:solidFill>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solidFill>
                            <a:srgbClr val="FF0000"/>
                          </a:solidFill>
                          <a:latin typeface="Tahoma" panose="020B0604030504040204" pitchFamily="34" charset="0"/>
                          <a:ea typeface="Tahoma" panose="020B0604030504040204" pitchFamily="34" charset="0"/>
                          <a:cs typeface="Tahoma" panose="020B0604030504040204" pitchFamily="34" charset="0"/>
                        </a:rPr>
                        <a:t>Report of IWG activities</a:t>
                      </a:r>
                      <a:endParaRPr kumimoji="1" lang="ja-JP" altLang="en-US" sz="1500" dirty="0">
                        <a:solidFill>
                          <a:srgbClr val="FF0000"/>
                        </a:solidFill>
                        <a:latin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solidFill>
                            <a:srgbClr val="FF0000"/>
                          </a:solidFill>
                          <a:latin typeface="Tahoma" panose="020B0604030504040204" pitchFamily="34" charset="0"/>
                          <a:cs typeface="Tahoma" panose="020B0604030504040204" pitchFamily="34" charset="0"/>
                        </a:rPr>
                        <a:t>Submit draft regulation as formal document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solidFill>
                            <a:srgbClr val="FF0000"/>
                          </a:solidFill>
                          <a:latin typeface="Tahoma" panose="020B0604030504040204" pitchFamily="34" charset="0"/>
                          <a:cs typeface="Tahoma" panose="020B0604030504040204" pitchFamily="34" charset="0"/>
                        </a:rPr>
                        <a:t> </a:t>
                      </a:r>
                      <a:endParaRPr kumimoji="1" lang="ja-JP" altLang="en-US" sz="1500" dirty="0">
                        <a:solidFill>
                          <a:srgbClr val="FF0000"/>
                        </a:solidFill>
                        <a:latin typeface="Tahoma" panose="020B0604030504040204" pitchFamily="34" charset="0"/>
                        <a:cs typeface="Tahoma" panose="020B060403050404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4286299812"/>
                  </a:ext>
                </a:extLst>
              </a:tr>
            </a:tbl>
          </a:graphicData>
        </a:graphic>
      </p:graphicFrame>
      <p:sp>
        <p:nvSpPr>
          <p:cNvPr id="13" name="テキスト ボックス 12">
            <a:extLst>
              <a:ext uri="{FF2B5EF4-FFF2-40B4-BE49-F238E27FC236}">
                <a16:creationId xmlns:a16="http://schemas.microsoft.com/office/drawing/2014/main" id="{450155D5-4FED-D0AC-1905-FCF668776BA5}"/>
              </a:ext>
            </a:extLst>
          </p:cNvPr>
          <p:cNvSpPr txBox="1"/>
          <p:nvPr/>
        </p:nvSpPr>
        <p:spPr>
          <a:xfrm>
            <a:off x="6530400" y="581338"/>
            <a:ext cx="5215148" cy="400110"/>
          </a:xfrm>
          <a:prstGeom prst="rect">
            <a:avLst/>
          </a:prstGeom>
          <a:noFill/>
        </p:spPr>
        <p:txBody>
          <a:bodyPr wrap="square">
            <a:spAutoFit/>
          </a:bodyPr>
          <a:lstStyle/>
          <a:p>
            <a:r>
              <a:rPr lang="en-US" altLang="ja-JP" sz="2000" b="1" dirty="0">
                <a:latin typeface="Tahoma" panose="020B0604030504040204" pitchFamily="34" charset="0"/>
                <a:ea typeface="Tahoma" panose="020B0604030504040204" pitchFamily="34" charset="0"/>
                <a:cs typeface="Tahoma" panose="020B0604030504040204" pitchFamily="34" charset="0"/>
              </a:rPr>
              <a:t>ACPE-04-03 (Furthermore information)</a:t>
            </a:r>
            <a:endParaRPr lang="ja-JP" altLang="en-US" sz="2000" dirty="0"/>
          </a:p>
        </p:txBody>
      </p:sp>
      <p:sp>
        <p:nvSpPr>
          <p:cNvPr id="15" name="テキスト ボックス 14">
            <a:extLst>
              <a:ext uri="{FF2B5EF4-FFF2-40B4-BE49-F238E27FC236}">
                <a16:creationId xmlns:a16="http://schemas.microsoft.com/office/drawing/2014/main" id="{C0092E94-2A63-D308-937B-52FB5FBA8F6E}"/>
              </a:ext>
            </a:extLst>
          </p:cNvPr>
          <p:cNvSpPr txBox="1"/>
          <p:nvPr/>
        </p:nvSpPr>
        <p:spPr>
          <a:xfrm>
            <a:off x="2914891" y="1967041"/>
            <a:ext cx="8796600" cy="646331"/>
          </a:xfrm>
          <a:prstGeom prst="rect">
            <a:avLst/>
          </a:prstGeom>
          <a:noFill/>
        </p:spPr>
        <p:txBody>
          <a:bodyPr wrap="square">
            <a:spAutoFit/>
          </a:bodyPr>
          <a:lstStyle/>
          <a:p>
            <a:r>
              <a:rPr lang="en-US" altLang="ja-JP" sz="1800" dirty="0">
                <a:latin typeface="Tahoma" panose="020B0604030504040204" pitchFamily="34" charset="0"/>
                <a:ea typeface="Tahoma" panose="020B0604030504040204" pitchFamily="34" charset="0"/>
                <a:cs typeface="Tahoma" panose="020B0604030504040204" pitchFamily="34" charset="0"/>
              </a:rPr>
              <a:t>Please contact ACPE IWG</a:t>
            </a:r>
            <a:r>
              <a:rPr lang="ja-JP" altLang="en-US" sz="1800" dirty="0">
                <a:latin typeface="Tahoma" panose="020B0604030504040204" pitchFamily="34" charset="0"/>
                <a:ea typeface="Tahoma" panose="020B0604030504040204" pitchFamily="34" charset="0"/>
                <a:cs typeface="Tahoma" panose="020B0604030504040204" pitchFamily="34" charset="0"/>
              </a:rPr>
              <a:t> </a:t>
            </a:r>
            <a:r>
              <a:rPr lang="en-US" altLang="ja-JP" sz="1800" dirty="0">
                <a:latin typeface="Tahoma" panose="020B0604030504040204" pitchFamily="34" charset="0"/>
                <a:ea typeface="Tahoma" panose="020B0604030504040204" pitchFamily="34" charset="0"/>
                <a:cs typeface="Tahoma" panose="020B0604030504040204" pitchFamily="34" charset="0"/>
              </a:rPr>
              <a:t>secretariat</a:t>
            </a:r>
            <a:r>
              <a:rPr lang="ja-JP" altLang="en-US" sz="1800" dirty="0">
                <a:latin typeface="Tahoma" panose="020B0604030504040204" pitchFamily="34" charset="0"/>
                <a:ea typeface="Tahoma" panose="020B0604030504040204" pitchFamily="34" charset="0"/>
                <a:cs typeface="Tahoma" panose="020B0604030504040204" pitchFamily="34" charset="0"/>
              </a:rPr>
              <a:t> </a:t>
            </a:r>
            <a:r>
              <a:rPr lang="en-US" altLang="ja-JP" sz="1800" dirty="0">
                <a:latin typeface="Tahoma" panose="020B0604030504040204" pitchFamily="34" charset="0"/>
                <a:ea typeface="Tahoma" panose="020B0604030504040204" pitchFamily="34" charset="0"/>
                <a:cs typeface="Tahoma" panose="020B0604030504040204" pitchFamily="34" charset="0"/>
              </a:rPr>
              <a:t>(including Mr. </a:t>
            </a:r>
            <a:r>
              <a:rPr lang="en-US" altLang="ja-JP" sz="1800" dirty="0" err="1">
                <a:latin typeface="Tahoma" panose="020B0604030504040204" pitchFamily="34" charset="0"/>
                <a:ea typeface="Tahoma" panose="020B0604030504040204" pitchFamily="34" charset="0"/>
                <a:cs typeface="Tahoma" panose="020B0604030504040204" pitchFamily="34" charset="0"/>
              </a:rPr>
              <a:t>Tsuburai</a:t>
            </a:r>
            <a:r>
              <a:rPr lang="en-US" altLang="ja-JP" sz="1800" dirty="0">
                <a:latin typeface="Tahoma" panose="020B0604030504040204" pitchFamily="34" charset="0"/>
                <a:ea typeface="Tahoma" panose="020B0604030504040204" pitchFamily="34" charset="0"/>
                <a:cs typeface="Tahoma" panose="020B0604030504040204" pitchFamily="34" charset="0"/>
              </a:rPr>
              <a:t> (</a:t>
            </a:r>
            <a:r>
              <a:rPr lang="en-US" altLang="ja-JP" sz="1800" dirty="0">
                <a:latin typeface="Tahoma" panose="020B0604030504040204" pitchFamily="34" charset="0"/>
                <a:ea typeface="Tahoma" panose="020B0604030504040204" pitchFamily="34" charset="0"/>
                <a:cs typeface="Tahoma" panose="020B0604030504040204" pitchFamily="34" charset="0"/>
                <a:hlinkClick r:id="rId2"/>
              </a:rPr>
              <a:t>tsuburai@jasic.org</a:t>
            </a:r>
            <a:r>
              <a:rPr lang="en-US" altLang="ja-JP" sz="1800" dirty="0">
                <a:latin typeface="Tahoma" panose="020B0604030504040204" pitchFamily="34" charset="0"/>
                <a:ea typeface="Tahoma" panose="020B0604030504040204" pitchFamily="34" charset="0"/>
                <a:cs typeface="Tahoma" panose="020B0604030504040204" pitchFamily="34" charset="0"/>
              </a:rPr>
              <a:t>)) by the </a:t>
            </a:r>
            <a:r>
              <a:rPr lang="en-US" altLang="ja-JP" sz="1800" b="1" dirty="0">
                <a:solidFill>
                  <a:srgbClr val="FF0000"/>
                </a:solidFill>
                <a:latin typeface="Tahoma" panose="020B0604030504040204" pitchFamily="34" charset="0"/>
                <a:ea typeface="Tahoma" panose="020B0604030504040204" pitchFamily="34" charset="0"/>
                <a:cs typeface="Tahoma" panose="020B0604030504040204" pitchFamily="34" charset="0"/>
              </a:rPr>
              <a:t>13</a:t>
            </a:r>
            <a:r>
              <a:rPr lang="en-US" altLang="ja-JP" sz="1800" b="1"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th</a:t>
            </a:r>
            <a:r>
              <a:rPr lang="en-US" altLang="ja-JP" sz="1800" b="1" dirty="0">
                <a:solidFill>
                  <a:srgbClr val="FF0000"/>
                </a:solidFill>
                <a:latin typeface="Tahoma" panose="020B0604030504040204" pitchFamily="34" charset="0"/>
                <a:ea typeface="Tahoma" panose="020B0604030504040204" pitchFamily="34" charset="0"/>
                <a:cs typeface="Tahoma" panose="020B0604030504040204" pitchFamily="34" charset="0"/>
              </a:rPr>
              <a:t> October </a:t>
            </a:r>
            <a:r>
              <a:rPr lang="en-US" altLang="ja-JP" sz="1800" dirty="0">
                <a:latin typeface="Tahoma" panose="020B0604030504040204" pitchFamily="34" charset="0"/>
                <a:ea typeface="Tahoma" panose="020B0604030504040204" pitchFamily="34" charset="0"/>
                <a:cs typeface="Tahoma" panose="020B0604030504040204" pitchFamily="34" charset="0"/>
              </a:rPr>
              <a:t>if you plan to attend the meeting. </a:t>
            </a:r>
            <a:endParaRPr lang="ja-JP" altLang="en-US" dirty="0"/>
          </a:p>
        </p:txBody>
      </p:sp>
    </p:spTree>
    <p:extLst>
      <p:ext uri="{BB962C8B-B14F-4D97-AF65-F5344CB8AC3E}">
        <p14:creationId xmlns:p14="http://schemas.microsoft.com/office/powerpoint/2010/main" val="196730677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90341B-3EFA-40A9-913F-7E8100ADFAB9}">
  <ds:schemaRefs>
    <ds:schemaRef ds:uri="http://schemas.microsoft.com/sharepoint/v3/contenttype/forms"/>
  </ds:schemaRefs>
</ds:datastoreItem>
</file>

<file path=customXml/itemProps2.xml><?xml version="1.0" encoding="utf-8"?>
<ds:datastoreItem xmlns:ds="http://schemas.openxmlformats.org/officeDocument/2006/customXml" ds:itemID="{C61AB2FC-D08C-46C7-8AEB-A0A12D9523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TM02900771[[fn=スライス]]</Template>
  <TotalTime>10935</TotalTime>
  <Words>1009</Words>
  <Application>Microsoft Office PowerPoint</Application>
  <PresentationFormat>Widescreen</PresentationFormat>
  <Paragraphs>145</Paragraphs>
  <Slides>10</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游ゴシック</vt:lpstr>
      <vt:lpstr>Arial</vt:lpstr>
      <vt:lpstr>Calibri</vt:lpstr>
      <vt:lpstr>Calibri Light</vt:lpstr>
      <vt:lpstr>Tahoma</vt:lpstr>
      <vt:lpstr>Wingdings 2</vt:lpstr>
      <vt:lpstr>HDOfficeLightV0</vt:lpstr>
      <vt:lpstr>レトロスペクト</vt:lpstr>
      <vt:lpstr>Report from the  Informal Working Group on Acceleration Control for Pedal Error (ACPE)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from the  Informal Working Group on Acceleration Control for Pedal Error (ACPE)</dc:title>
  <dc:creator>hiroset</dc:creator>
  <cp:lastModifiedBy>Laura Dotzauer</cp:lastModifiedBy>
  <cp:revision>303</cp:revision>
  <dcterms:created xsi:type="dcterms:W3CDTF">2018-08-19T04:38:41Z</dcterms:created>
  <dcterms:modified xsi:type="dcterms:W3CDTF">2023-09-26T14:44:53Z</dcterms:modified>
</cp:coreProperties>
</file>