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0" r:id="rId3"/>
  </p:sldMasterIdLst>
  <p:notesMasterIdLst>
    <p:notesMasterId r:id="rId9"/>
  </p:notesMasterIdLst>
  <p:sldIdLst>
    <p:sldId id="1244" r:id="rId4"/>
    <p:sldId id="1247" r:id="rId5"/>
    <p:sldId id="1249" r:id="rId6"/>
    <p:sldId id="1248" r:id="rId7"/>
    <p:sldId id="1250" r:id="rId8"/>
  </p:sldIdLst>
  <p:sldSz cx="13328650" cy="749776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Roboto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27C"/>
    <a:srgbClr val="5B9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E8EC1-80A7-4B0D-B4DD-9C808B0DE315}" v="2" dt="2023-09-26T10:16:06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Dotzauer" userId="b8b87b2b-eda4-44e0-9f77-97a24730064b" providerId="ADAL" clId="{9C7E8EC1-80A7-4B0D-B4DD-9C808B0DE315}"/>
    <pc:docChg chg="modSld">
      <pc:chgData name="Laura Dotzauer" userId="b8b87b2b-eda4-44e0-9f77-97a24730064b" providerId="ADAL" clId="{9C7E8EC1-80A7-4B0D-B4DD-9C808B0DE315}" dt="2023-09-26T10:12:40.683" v="4" actId="20577"/>
      <pc:docMkLst>
        <pc:docMk/>
      </pc:docMkLst>
      <pc:sldChg chg="modSp mod">
        <pc:chgData name="Laura Dotzauer" userId="b8b87b2b-eda4-44e0-9f77-97a24730064b" providerId="ADAL" clId="{9C7E8EC1-80A7-4B0D-B4DD-9C808B0DE315}" dt="2023-09-26T10:11:59.977" v="0" actId="255"/>
        <pc:sldMkLst>
          <pc:docMk/>
          <pc:sldMk cId="3158771213" sldId="1244"/>
        </pc:sldMkLst>
        <pc:spChg chg="mod">
          <ac:chgData name="Laura Dotzauer" userId="b8b87b2b-eda4-44e0-9f77-97a24730064b" providerId="ADAL" clId="{9C7E8EC1-80A7-4B0D-B4DD-9C808B0DE315}" dt="2023-09-26T10:11:59.977" v="0" actId="255"/>
          <ac:spMkLst>
            <pc:docMk/>
            <pc:sldMk cId="3158771213" sldId="1244"/>
            <ac:spMk id="7" creationId="{F71201BF-1F8E-4C5B-8D90-3F5EF7E58311}"/>
          </ac:spMkLst>
        </pc:spChg>
      </pc:sldChg>
      <pc:sldChg chg="modSp mod">
        <pc:chgData name="Laura Dotzauer" userId="b8b87b2b-eda4-44e0-9f77-97a24730064b" providerId="ADAL" clId="{9C7E8EC1-80A7-4B0D-B4DD-9C808B0DE315}" dt="2023-09-26T10:12:40.683" v="4" actId="20577"/>
        <pc:sldMkLst>
          <pc:docMk/>
          <pc:sldMk cId="3313920533" sldId="1250"/>
        </pc:sldMkLst>
        <pc:spChg chg="mod">
          <ac:chgData name="Laura Dotzauer" userId="b8b87b2b-eda4-44e0-9f77-97a24730064b" providerId="ADAL" clId="{9C7E8EC1-80A7-4B0D-B4DD-9C808B0DE315}" dt="2023-09-26T10:12:40.683" v="4" actId="20577"/>
          <ac:spMkLst>
            <pc:docMk/>
            <pc:sldMk cId="3313920533" sldId="1250"/>
            <ac:spMk id="7" creationId="{F71201BF-1F8E-4C5B-8D90-3F5EF7E583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EE7D5-E1AD-4D62-8EB2-0A64F11C612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42979-8291-4F84-9180-71C3F1E13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8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EADD-F107-4ACF-B4EC-BAD5DBB407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45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EADD-F107-4ACF-B4EC-BAD5DBB407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63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081" y="1227065"/>
            <a:ext cx="9996488" cy="2610332"/>
          </a:xfrm>
        </p:spPr>
        <p:txBody>
          <a:bodyPr anchor="b"/>
          <a:lstStyle>
            <a:lvl1pPr algn="ctr">
              <a:defRPr sz="655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081" y="3938062"/>
            <a:ext cx="9996488" cy="1810223"/>
          </a:xfrm>
        </p:spPr>
        <p:txBody>
          <a:bodyPr/>
          <a:lstStyle>
            <a:lvl1pPr marL="0" indent="0" algn="ctr">
              <a:buNone/>
              <a:defRPr sz="2624"/>
            </a:lvl1pPr>
            <a:lvl2pPr marL="499811" indent="0" algn="ctr">
              <a:buNone/>
              <a:defRPr sz="2186"/>
            </a:lvl2pPr>
            <a:lvl3pPr marL="999622" indent="0" algn="ctr">
              <a:buNone/>
              <a:defRPr sz="1968"/>
            </a:lvl3pPr>
            <a:lvl4pPr marL="1499433" indent="0" algn="ctr">
              <a:buNone/>
              <a:defRPr sz="1749"/>
            </a:lvl4pPr>
            <a:lvl5pPr marL="1999244" indent="0" algn="ctr">
              <a:buNone/>
              <a:defRPr sz="1749"/>
            </a:lvl5pPr>
            <a:lvl6pPr marL="2499055" indent="0" algn="ctr">
              <a:buNone/>
              <a:defRPr sz="1749"/>
            </a:lvl6pPr>
            <a:lvl7pPr marL="2998866" indent="0" algn="ctr">
              <a:buNone/>
              <a:defRPr sz="1749"/>
            </a:lvl7pPr>
            <a:lvl8pPr marL="3498677" indent="0" algn="ctr">
              <a:buNone/>
              <a:defRPr sz="1749"/>
            </a:lvl8pPr>
            <a:lvl9pPr marL="3998488" indent="0" algn="ctr">
              <a:buNone/>
              <a:defRPr sz="174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2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4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8315" y="399186"/>
            <a:ext cx="2873990" cy="635400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6345" y="399186"/>
            <a:ext cx="8455362" cy="635400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9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621B6-356F-47D9-B746-D2D7C4C74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91" y="1299615"/>
            <a:ext cx="11495961" cy="5398389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E3089-EA30-4A62-AFBC-DBAA978C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346" y="6949315"/>
            <a:ext cx="2998947" cy="399186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986F44D-5A00-4A36-A23B-7057737FD334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6E6AC-892D-42A3-A38F-3F06AE7C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604E1-27D0-4C64-A203-22A46E2D6F61}"/>
              </a:ext>
            </a:extLst>
          </p:cNvPr>
          <p:cNvSpPr/>
          <p:nvPr userDrawn="1"/>
        </p:nvSpPr>
        <p:spPr>
          <a:xfrm>
            <a:off x="2" y="0"/>
            <a:ext cx="9496664" cy="899732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7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F82D7FF-186B-4B59-B931-1BAB8591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25" y="49991"/>
            <a:ext cx="8796910" cy="799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D289039-C645-4ECB-AAED-279EE9B69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01" y="0"/>
            <a:ext cx="3983932" cy="8997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9AFDF4-E84A-42BA-A1AA-106DB0898BE3}"/>
              </a:ext>
            </a:extLst>
          </p:cNvPr>
          <p:cNvSpPr txBox="1"/>
          <p:nvPr userDrawn="1"/>
        </p:nvSpPr>
        <p:spPr>
          <a:xfrm>
            <a:off x="9496666" y="6845518"/>
            <a:ext cx="3327043" cy="39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4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</a:t>
            </a:r>
            <a:r>
              <a:rPr lang="en-US" sz="984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984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GRVA</a:t>
            </a:r>
            <a:r>
              <a:rPr lang="en-US" sz="98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session, 25-29 September 2023</a:t>
            </a:r>
          </a:p>
          <a:p>
            <a:r>
              <a:rPr lang="en-US" sz="98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</a:t>
            </a:r>
            <a:fld id="{C7557266-F6ED-4E33-A138-3ACAF7990C1E}" type="slidenum">
              <a:rPr lang="en-US" sz="984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en-US" sz="984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2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B88F-3669-4E29-8C7D-BCE05019F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827" y="1215100"/>
            <a:ext cx="5897926" cy="539838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B89B7-2628-4FF0-9EBC-AB761FD8B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4258" y="1215100"/>
            <a:ext cx="5897926" cy="539838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0AD3E-353B-426C-BB3E-E96C6D74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A969E-8982-49B5-9ECE-A7C9DE21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58F71E-8CE6-4050-9F96-CB8DB6834B18}"/>
              </a:ext>
            </a:extLst>
          </p:cNvPr>
          <p:cNvSpPr/>
          <p:nvPr userDrawn="1"/>
        </p:nvSpPr>
        <p:spPr>
          <a:xfrm>
            <a:off x="1" y="6"/>
            <a:ext cx="9849800" cy="799761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7">
              <a:solidFill>
                <a:schemeClr val="bg1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5717D16-7D2C-4454-9C56-BDA1C062C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70" y="6"/>
            <a:ext cx="3541273" cy="7997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2779AAB-9A26-45E2-83CD-F0A82716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27" y="6"/>
            <a:ext cx="9196769" cy="799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3D9FF5-1898-2E9C-703E-91B6944227DF}"/>
              </a:ext>
            </a:extLst>
          </p:cNvPr>
          <p:cNvSpPr txBox="1"/>
          <p:nvPr userDrawn="1"/>
        </p:nvSpPr>
        <p:spPr>
          <a:xfrm>
            <a:off x="9496666" y="6845518"/>
            <a:ext cx="3327043" cy="39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4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984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984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98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 session, 23-27 January 2023</a:t>
            </a:r>
          </a:p>
          <a:p>
            <a:r>
              <a:rPr lang="en-US" sz="98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</a:t>
            </a:r>
            <a:fld id="{C7557266-F6ED-4E33-A138-3ACAF7990C1E}" type="slidenum">
              <a:rPr lang="en-US" sz="984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en-US" sz="984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9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74690-69FA-D1B7-BA9A-DB9FC4A4E177}"/>
              </a:ext>
            </a:extLst>
          </p:cNvPr>
          <p:cNvSpPr/>
          <p:nvPr userDrawn="1"/>
        </p:nvSpPr>
        <p:spPr>
          <a:xfrm>
            <a:off x="2" y="0"/>
            <a:ext cx="9496664" cy="899732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7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750FED0-C0EB-D301-F089-65061E8509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01" y="0"/>
            <a:ext cx="3983932" cy="899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1EB5D9-05CD-2728-FC09-9CA79EE75352}"/>
              </a:ext>
            </a:extLst>
          </p:cNvPr>
          <p:cNvSpPr txBox="1"/>
          <p:nvPr userDrawn="1"/>
        </p:nvSpPr>
        <p:spPr>
          <a:xfrm>
            <a:off x="9496666" y="6845518"/>
            <a:ext cx="3327043" cy="39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4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984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984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GRVA</a:t>
            </a:r>
            <a:r>
              <a:rPr lang="en-US" sz="98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session, 23-27 January 2023</a:t>
            </a:r>
          </a:p>
          <a:p>
            <a:r>
              <a:rPr lang="en-US" sz="98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</a:t>
            </a:r>
            <a:fld id="{C7557266-F6ED-4E33-A138-3ACAF7990C1E}" type="slidenum">
              <a:rPr lang="en-US" sz="984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en-US" sz="984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402" y="1869235"/>
            <a:ext cx="11495961" cy="3118861"/>
          </a:xfrm>
        </p:spPr>
        <p:txBody>
          <a:bodyPr anchor="b"/>
          <a:lstStyle>
            <a:lvl1pPr>
              <a:defRPr sz="655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402" y="5017601"/>
            <a:ext cx="11495961" cy="1640135"/>
          </a:xfrm>
        </p:spPr>
        <p:txBody>
          <a:bodyPr/>
          <a:lstStyle>
            <a:lvl1pPr marL="0" indent="0">
              <a:buNone/>
              <a:defRPr sz="2624">
                <a:solidFill>
                  <a:schemeClr val="tx1">
                    <a:tint val="75000"/>
                  </a:schemeClr>
                </a:solidFill>
              </a:defRPr>
            </a:lvl1pPr>
            <a:lvl2pPr marL="499811" indent="0">
              <a:buNone/>
              <a:defRPr sz="2186">
                <a:solidFill>
                  <a:schemeClr val="tx1">
                    <a:tint val="75000"/>
                  </a:schemeClr>
                </a:solidFill>
              </a:defRPr>
            </a:lvl2pPr>
            <a:lvl3pPr marL="999622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3pPr>
            <a:lvl4pPr marL="1499433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4pPr>
            <a:lvl5pPr marL="1999244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5pPr>
            <a:lvl6pPr marL="2499055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6pPr>
            <a:lvl7pPr marL="2998866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7pPr>
            <a:lvl8pPr marL="3498677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8pPr>
            <a:lvl9pPr marL="3998488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6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345" y="1995932"/>
            <a:ext cx="5664676" cy="47572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7629" y="1995932"/>
            <a:ext cx="5664676" cy="47572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A11D5-FEA9-9134-A98B-3AC6E598CCA3}"/>
              </a:ext>
            </a:extLst>
          </p:cNvPr>
          <p:cNvSpPr/>
          <p:nvPr userDrawn="1"/>
        </p:nvSpPr>
        <p:spPr>
          <a:xfrm>
            <a:off x="1" y="6"/>
            <a:ext cx="9849800" cy="799761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7">
              <a:solidFill>
                <a:schemeClr val="bg1"/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24A514B-687D-88C7-DA4D-A9BD7FDA7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70" y="6"/>
            <a:ext cx="3541273" cy="7997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5CE3BF-3897-30E5-9B75-99C68B50AC3B}"/>
              </a:ext>
            </a:extLst>
          </p:cNvPr>
          <p:cNvSpPr txBox="1"/>
          <p:nvPr userDrawn="1"/>
        </p:nvSpPr>
        <p:spPr>
          <a:xfrm>
            <a:off x="9496666" y="6845518"/>
            <a:ext cx="3327043" cy="39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4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984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984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98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 session, 23-27 January 2023</a:t>
            </a:r>
          </a:p>
          <a:p>
            <a:r>
              <a:rPr lang="en-US" sz="98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</a:t>
            </a:r>
            <a:fld id="{C7557266-F6ED-4E33-A138-3ACAF7990C1E}" type="slidenum">
              <a:rPr lang="en-US" sz="984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en-US" sz="984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2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81" y="399187"/>
            <a:ext cx="11495961" cy="14492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81" y="1837994"/>
            <a:ext cx="5638643" cy="900772"/>
          </a:xfrm>
        </p:spPr>
        <p:txBody>
          <a:bodyPr anchor="b"/>
          <a:lstStyle>
            <a:lvl1pPr marL="0" indent="0">
              <a:buNone/>
              <a:defRPr sz="2624" b="1"/>
            </a:lvl1pPr>
            <a:lvl2pPr marL="499811" indent="0">
              <a:buNone/>
              <a:defRPr sz="2186" b="1"/>
            </a:lvl2pPr>
            <a:lvl3pPr marL="999622" indent="0">
              <a:buNone/>
              <a:defRPr sz="1968" b="1"/>
            </a:lvl3pPr>
            <a:lvl4pPr marL="1499433" indent="0">
              <a:buNone/>
              <a:defRPr sz="1749" b="1"/>
            </a:lvl4pPr>
            <a:lvl5pPr marL="1999244" indent="0">
              <a:buNone/>
              <a:defRPr sz="1749" b="1"/>
            </a:lvl5pPr>
            <a:lvl6pPr marL="2499055" indent="0">
              <a:buNone/>
              <a:defRPr sz="1749" b="1"/>
            </a:lvl6pPr>
            <a:lvl7pPr marL="2998866" indent="0">
              <a:buNone/>
              <a:defRPr sz="1749" b="1"/>
            </a:lvl7pPr>
            <a:lvl8pPr marL="3498677" indent="0">
              <a:buNone/>
              <a:defRPr sz="1749" b="1"/>
            </a:lvl8pPr>
            <a:lvl9pPr marL="3998488" indent="0">
              <a:buNone/>
              <a:defRPr sz="174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081" y="2738766"/>
            <a:ext cx="5638643" cy="4028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7629" y="1837994"/>
            <a:ext cx="5666412" cy="900772"/>
          </a:xfrm>
        </p:spPr>
        <p:txBody>
          <a:bodyPr anchor="b"/>
          <a:lstStyle>
            <a:lvl1pPr marL="0" indent="0">
              <a:buNone/>
              <a:defRPr sz="2624" b="1"/>
            </a:lvl1pPr>
            <a:lvl2pPr marL="499811" indent="0">
              <a:buNone/>
              <a:defRPr sz="2186" b="1"/>
            </a:lvl2pPr>
            <a:lvl3pPr marL="999622" indent="0">
              <a:buNone/>
              <a:defRPr sz="1968" b="1"/>
            </a:lvl3pPr>
            <a:lvl4pPr marL="1499433" indent="0">
              <a:buNone/>
              <a:defRPr sz="1749" b="1"/>
            </a:lvl4pPr>
            <a:lvl5pPr marL="1999244" indent="0">
              <a:buNone/>
              <a:defRPr sz="1749" b="1"/>
            </a:lvl5pPr>
            <a:lvl6pPr marL="2499055" indent="0">
              <a:buNone/>
              <a:defRPr sz="1749" b="1"/>
            </a:lvl6pPr>
            <a:lvl7pPr marL="2998866" indent="0">
              <a:buNone/>
              <a:defRPr sz="1749" b="1"/>
            </a:lvl7pPr>
            <a:lvl8pPr marL="3498677" indent="0">
              <a:buNone/>
              <a:defRPr sz="1749" b="1"/>
            </a:lvl8pPr>
            <a:lvl9pPr marL="3998488" indent="0">
              <a:buNone/>
              <a:defRPr sz="174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7629" y="2738766"/>
            <a:ext cx="5666412" cy="4028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7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3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9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81" y="499851"/>
            <a:ext cx="4298836" cy="1749478"/>
          </a:xfrm>
        </p:spPr>
        <p:txBody>
          <a:bodyPr anchor="b"/>
          <a:lstStyle>
            <a:lvl1pPr>
              <a:defRPr sz="34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412" y="1079540"/>
            <a:ext cx="6747629" cy="5328271"/>
          </a:xfrm>
        </p:spPr>
        <p:txBody>
          <a:bodyPr/>
          <a:lstStyle>
            <a:lvl1pPr>
              <a:defRPr sz="3498"/>
            </a:lvl1pPr>
            <a:lvl2pPr>
              <a:defRPr sz="3061"/>
            </a:lvl2pPr>
            <a:lvl3pPr>
              <a:defRPr sz="2624"/>
            </a:lvl3pPr>
            <a:lvl4pPr>
              <a:defRPr sz="2186"/>
            </a:lvl4pPr>
            <a:lvl5pPr>
              <a:defRPr sz="2186"/>
            </a:lvl5pPr>
            <a:lvl6pPr>
              <a:defRPr sz="2186"/>
            </a:lvl6pPr>
            <a:lvl7pPr>
              <a:defRPr sz="2186"/>
            </a:lvl7pPr>
            <a:lvl8pPr>
              <a:defRPr sz="2186"/>
            </a:lvl8pPr>
            <a:lvl9pPr>
              <a:defRPr sz="218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81" y="2249329"/>
            <a:ext cx="4298836" cy="4167160"/>
          </a:xfrm>
        </p:spPr>
        <p:txBody>
          <a:bodyPr/>
          <a:lstStyle>
            <a:lvl1pPr marL="0" indent="0">
              <a:buNone/>
              <a:defRPr sz="1749"/>
            </a:lvl1pPr>
            <a:lvl2pPr marL="499811" indent="0">
              <a:buNone/>
              <a:defRPr sz="1530"/>
            </a:lvl2pPr>
            <a:lvl3pPr marL="999622" indent="0">
              <a:buNone/>
              <a:defRPr sz="1312"/>
            </a:lvl3pPr>
            <a:lvl4pPr marL="1499433" indent="0">
              <a:buNone/>
              <a:defRPr sz="1093"/>
            </a:lvl4pPr>
            <a:lvl5pPr marL="1999244" indent="0">
              <a:buNone/>
              <a:defRPr sz="1093"/>
            </a:lvl5pPr>
            <a:lvl6pPr marL="2499055" indent="0">
              <a:buNone/>
              <a:defRPr sz="1093"/>
            </a:lvl6pPr>
            <a:lvl7pPr marL="2998866" indent="0">
              <a:buNone/>
              <a:defRPr sz="1093"/>
            </a:lvl7pPr>
            <a:lvl8pPr marL="3498677" indent="0">
              <a:buNone/>
              <a:defRPr sz="1093"/>
            </a:lvl8pPr>
            <a:lvl9pPr marL="3998488" indent="0">
              <a:buNone/>
              <a:defRPr sz="109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81" y="499851"/>
            <a:ext cx="4298836" cy="1749478"/>
          </a:xfrm>
        </p:spPr>
        <p:txBody>
          <a:bodyPr anchor="b"/>
          <a:lstStyle>
            <a:lvl1pPr>
              <a:defRPr sz="34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66412" y="1079540"/>
            <a:ext cx="6747629" cy="5328271"/>
          </a:xfrm>
        </p:spPr>
        <p:txBody>
          <a:bodyPr anchor="t"/>
          <a:lstStyle>
            <a:lvl1pPr marL="0" indent="0">
              <a:buNone/>
              <a:defRPr sz="3498"/>
            </a:lvl1pPr>
            <a:lvl2pPr marL="499811" indent="0">
              <a:buNone/>
              <a:defRPr sz="3061"/>
            </a:lvl2pPr>
            <a:lvl3pPr marL="999622" indent="0">
              <a:buNone/>
              <a:defRPr sz="2624"/>
            </a:lvl3pPr>
            <a:lvl4pPr marL="1499433" indent="0">
              <a:buNone/>
              <a:defRPr sz="2186"/>
            </a:lvl4pPr>
            <a:lvl5pPr marL="1999244" indent="0">
              <a:buNone/>
              <a:defRPr sz="2186"/>
            </a:lvl5pPr>
            <a:lvl6pPr marL="2499055" indent="0">
              <a:buNone/>
              <a:defRPr sz="2186"/>
            </a:lvl6pPr>
            <a:lvl7pPr marL="2998866" indent="0">
              <a:buNone/>
              <a:defRPr sz="2186"/>
            </a:lvl7pPr>
            <a:lvl8pPr marL="3498677" indent="0">
              <a:buNone/>
              <a:defRPr sz="2186"/>
            </a:lvl8pPr>
            <a:lvl9pPr marL="3998488" indent="0">
              <a:buNone/>
              <a:defRPr sz="218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81" y="2249329"/>
            <a:ext cx="4298836" cy="4167160"/>
          </a:xfrm>
        </p:spPr>
        <p:txBody>
          <a:bodyPr/>
          <a:lstStyle>
            <a:lvl1pPr marL="0" indent="0">
              <a:buNone/>
              <a:defRPr sz="1749"/>
            </a:lvl1pPr>
            <a:lvl2pPr marL="499811" indent="0">
              <a:buNone/>
              <a:defRPr sz="1530"/>
            </a:lvl2pPr>
            <a:lvl3pPr marL="999622" indent="0">
              <a:buNone/>
              <a:defRPr sz="1312"/>
            </a:lvl3pPr>
            <a:lvl4pPr marL="1499433" indent="0">
              <a:buNone/>
              <a:defRPr sz="1093"/>
            </a:lvl4pPr>
            <a:lvl5pPr marL="1999244" indent="0">
              <a:buNone/>
              <a:defRPr sz="1093"/>
            </a:lvl5pPr>
            <a:lvl6pPr marL="2499055" indent="0">
              <a:buNone/>
              <a:defRPr sz="1093"/>
            </a:lvl6pPr>
            <a:lvl7pPr marL="2998866" indent="0">
              <a:buNone/>
              <a:defRPr sz="1093"/>
            </a:lvl7pPr>
            <a:lvl8pPr marL="3498677" indent="0">
              <a:buNone/>
              <a:defRPr sz="1093"/>
            </a:lvl8pPr>
            <a:lvl9pPr marL="3998488" indent="0">
              <a:buNone/>
              <a:defRPr sz="109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345" y="399187"/>
            <a:ext cx="11495961" cy="144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345" y="1995932"/>
            <a:ext cx="11495961" cy="475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345" y="6949316"/>
            <a:ext cx="2998946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85AA-19C4-4823-B04A-F0C5DE2374C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5116" y="6949316"/>
            <a:ext cx="4498419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3359" y="6949316"/>
            <a:ext cx="2998946" cy="399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7776-CA29-4C63-89C4-D01606386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73" r:id="rId12"/>
    <p:sldLayoutId id="2147483674" r:id="rId13"/>
  </p:sldLayoutIdLst>
  <p:txStyles>
    <p:titleStyle>
      <a:lvl1pPr algn="l" defTabSz="999622" rtl="0" eaLnBrk="1" latinLnBrk="0" hangingPunct="1">
        <a:lnSpc>
          <a:spcPct val="90000"/>
        </a:lnSpc>
        <a:spcBef>
          <a:spcPct val="0"/>
        </a:spcBef>
        <a:buNone/>
        <a:defRPr sz="48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906" indent="-249906" algn="l" defTabSz="999622" rtl="0" eaLnBrk="1" latinLnBrk="0" hangingPunct="1">
        <a:lnSpc>
          <a:spcPct val="90000"/>
        </a:lnSpc>
        <a:spcBef>
          <a:spcPts val="1093"/>
        </a:spcBef>
        <a:buFont typeface="Arial" panose="020B0604020202020204" pitchFamily="34" charset="0"/>
        <a:buChar char="•"/>
        <a:defRPr sz="3061" kern="1200">
          <a:solidFill>
            <a:schemeClr val="tx1"/>
          </a:solidFill>
          <a:latin typeface="+mn-lt"/>
          <a:ea typeface="+mn-ea"/>
          <a:cs typeface="+mn-cs"/>
        </a:defRPr>
      </a:lvl1pPr>
      <a:lvl2pPr marL="749717" indent="-249906" algn="l" defTabSz="999622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624" kern="1200">
          <a:solidFill>
            <a:schemeClr val="tx1"/>
          </a:solidFill>
          <a:latin typeface="+mn-lt"/>
          <a:ea typeface="+mn-ea"/>
          <a:cs typeface="+mn-cs"/>
        </a:defRPr>
      </a:lvl2pPr>
      <a:lvl3pPr marL="1249528" indent="-249906" algn="l" defTabSz="999622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186" kern="1200">
          <a:solidFill>
            <a:schemeClr val="tx1"/>
          </a:solidFill>
          <a:latin typeface="+mn-lt"/>
          <a:ea typeface="+mn-ea"/>
          <a:cs typeface="+mn-cs"/>
        </a:defRPr>
      </a:lvl3pPr>
      <a:lvl4pPr marL="1749339" indent="-249906" algn="l" defTabSz="999622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4pPr>
      <a:lvl5pPr marL="2249150" indent="-249906" algn="l" defTabSz="999622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5pPr>
      <a:lvl6pPr marL="2748961" indent="-249906" algn="l" defTabSz="999622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3248772" indent="-249906" algn="l" defTabSz="999622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748583" indent="-249906" algn="l" defTabSz="999622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4248394" indent="-249906" algn="l" defTabSz="999622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9622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1pPr>
      <a:lvl2pPr marL="499811" algn="l" defTabSz="999622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2pPr>
      <a:lvl3pPr marL="999622" algn="l" defTabSz="999622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499433" algn="l" defTabSz="999622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4pPr>
      <a:lvl5pPr marL="1999244" algn="l" defTabSz="999622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5pPr>
      <a:lvl6pPr marL="2499055" algn="l" defTabSz="999622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998866" algn="l" defTabSz="999622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498677" algn="l" defTabSz="999622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998488" algn="l" defTabSz="999622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2E1851-8D1F-E56D-7C84-5532E0E10F98}"/>
              </a:ext>
            </a:extLst>
          </p:cNvPr>
          <p:cNvSpPr/>
          <p:nvPr/>
        </p:nvSpPr>
        <p:spPr>
          <a:xfrm>
            <a:off x="0" y="0"/>
            <a:ext cx="6149865" cy="7497763"/>
          </a:xfrm>
          <a:prstGeom prst="rect">
            <a:avLst/>
          </a:prstGeom>
          <a:solidFill>
            <a:srgbClr val="4E6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96">
              <a:solidFill>
                <a:srgbClr val="4E627C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215A66-D381-403C-BC26-ECC624DF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141" y="1596345"/>
            <a:ext cx="3450770" cy="2488346"/>
          </a:xfrm>
        </p:spPr>
        <p:txBody>
          <a:bodyPr vert="horz" lIns="74975" tIns="37487" rIns="74975" bIns="37487" rtlCol="0" anchor="b">
            <a:normAutofit fontScale="90000"/>
          </a:bodyPr>
          <a:lstStyle/>
          <a:p>
            <a:pPr algn="r"/>
            <a:br>
              <a:rPr lang="en-US" sz="4100" dirty="0">
                <a:solidFill>
                  <a:srgbClr val="FFFFFF"/>
                </a:solidFill>
                <a:latin typeface="Calibri Light" panose="020F0302020204030204"/>
              </a:rPr>
            </a:br>
            <a:r>
              <a:rPr lang="en-US" sz="2542" dirty="0">
                <a:solidFill>
                  <a:srgbClr val="FFFFFF"/>
                </a:solidFill>
                <a:latin typeface="Calibri Light" panose="020F0302020204030204"/>
              </a:rPr>
              <a:t>Informal Working Group on Functional Requirements for Automated Vehicles </a:t>
            </a:r>
            <a:br>
              <a:rPr lang="en-US" sz="4100" dirty="0">
                <a:solidFill>
                  <a:srgbClr val="FFFFFF"/>
                </a:solidFill>
                <a:latin typeface="Calibri Light" panose="020F0302020204030204"/>
              </a:rPr>
            </a:br>
            <a:br>
              <a:rPr lang="en-US" sz="4100" dirty="0">
                <a:solidFill>
                  <a:srgbClr val="FFFFFF"/>
                </a:solidFill>
                <a:latin typeface="Calibri Light" panose="020F0302020204030204"/>
              </a:rPr>
            </a:br>
            <a:r>
              <a:rPr lang="en-US" sz="4100" dirty="0">
                <a:solidFill>
                  <a:srgbClr val="FFFFFF"/>
                </a:solidFill>
                <a:latin typeface="Calibri Light" panose="020F0302020204030204"/>
              </a:rPr>
              <a:t>Status Report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0149ED-7E21-4BE8-82A2-F1670C87A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951" y="4227853"/>
            <a:ext cx="3446961" cy="1808529"/>
          </a:xfrm>
        </p:spPr>
        <p:txBody>
          <a:bodyPr vert="horz" lIns="74975" tIns="37487" rIns="74975" bIns="37487" rtlCol="0" anchor="t">
            <a:normAutofit/>
          </a:bodyPr>
          <a:lstStyle/>
          <a:p>
            <a:pPr algn="r"/>
            <a:r>
              <a:rPr lang="en-US" sz="1477" dirty="0">
                <a:solidFill>
                  <a:srgbClr val="FFFFFF"/>
                </a:solidFill>
              </a:rPr>
              <a:t>17</a:t>
            </a:r>
            <a:r>
              <a:rPr lang="en-US" sz="1477" baseline="30000" dirty="0">
                <a:solidFill>
                  <a:srgbClr val="FFFFFF"/>
                </a:solidFill>
              </a:rPr>
              <a:t>th</a:t>
            </a:r>
            <a:r>
              <a:rPr lang="en-US" sz="1477" dirty="0">
                <a:solidFill>
                  <a:srgbClr val="FFFFFF"/>
                </a:solidFill>
              </a:rPr>
              <a:t> GRVA Session</a:t>
            </a:r>
          </a:p>
          <a:p>
            <a:pPr algn="r"/>
            <a:r>
              <a:rPr lang="en-US" sz="1477" dirty="0">
                <a:solidFill>
                  <a:srgbClr val="FFFFFF"/>
                </a:solidFill>
              </a:rPr>
              <a:t>25-29 September 2023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24D241-15D9-42AB-A53C-5D5C1B50D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64329" y="3245695"/>
            <a:ext cx="4476339" cy="1007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201BF-1F8E-4C5B-8D90-3F5EF7E58311}"/>
              </a:ext>
            </a:extLst>
          </p:cNvPr>
          <p:cNvSpPr txBox="1"/>
          <p:nvPr/>
        </p:nvSpPr>
        <p:spPr>
          <a:xfrm>
            <a:off x="9463496" y="299735"/>
            <a:ext cx="3151184" cy="710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749772">
              <a:spcAft>
                <a:spcPts val="493"/>
              </a:spcAft>
              <a:defRPr/>
            </a:pPr>
            <a:r>
              <a:rPr lang="en-US" sz="1200" u="sn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Informal document </a:t>
            </a:r>
            <a:r>
              <a:rPr lang="en-US" sz="12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GRVA-17-34</a:t>
            </a:r>
            <a:endParaRPr lang="en-US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 defTabSz="749772">
              <a:spcAft>
                <a:spcPts val="493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</a:t>
            </a:r>
            <a:r>
              <a:rPr lang="en-US" sz="1200" baseline="30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GRVA session, 25-29 September 2023 </a:t>
            </a:r>
            <a:b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Provisional agenda item 4(a)</a:t>
            </a:r>
          </a:p>
        </p:txBody>
      </p:sp>
    </p:spTree>
    <p:extLst>
      <p:ext uri="{BB962C8B-B14F-4D97-AF65-F5344CB8AC3E}">
        <p14:creationId xmlns:p14="http://schemas.microsoft.com/office/powerpoint/2010/main" val="31587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720C9-CE3C-3EFF-5DCD-3E7213B4F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Submitted to this session (GRVA-17-33)</a:t>
            </a:r>
          </a:p>
          <a:p>
            <a:r>
              <a:rPr lang="en-GB" sz="2837" dirty="0"/>
              <a:t>“</a:t>
            </a:r>
            <a:r>
              <a:rPr lang="en-US" sz="2837" dirty="0"/>
              <a:t>Guidelines for Regulatory Requirements and Verifiable Criteria for ADS Safety Validation”</a:t>
            </a:r>
          </a:p>
          <a:p>
            <a:pPr lvl="1"/>
            <a:r>
              <a:rPr lang="en-US" sz="2438" dirty="0"/>
              <a:t>Aims to guide further work on ADS safety under WP.29.</a:t>
            </a:r>
            <a:endParaRPr lang="en-GB" sz="2438" dirty="0"/>
          </a:p>
          <a:p>
            <a:pPr lvl="1"/>
            <a:r>
              <a:rPr lang="en-GB" sz="2438" dirty="0"/>
              <a:t>Based on WP.29-190-08</a:t>
            </a:r>
          </a:p>
          <a:p>
            <a:r>
              <a:rPr lang="en-GB" sz="2837" dirty="0"/>
              <a:t>Adds “</a:t>
            </a:r>
            <a:r>
              <a:rPr lang="en-US" sz="2837" dirty="0"/>
              <a:t>Recommendations for safe interactions between Users and ADS”</a:t>
            </a:r>
          </a:p>
          <a:p>
            <a:pPr lvl="1"/>
            <a:r>
              <a:rPr lang="en-US" sz="2400" dirty="0"/>
              <a:t>ADS features that allow a user to take over manual control of the DDT.</a:t>
            </a:r>
          </a:p>
          <a:p>
            <a:pPr lvl="1"/>
            <a:r>
              <a:rPr lang="en-US" sz="2400" dirty="0"/>
              <a:t>ADS features that do not allow a user to take manual control of the DDT.</a:t>
            </a:r>
          </a:p>
          <a:p>
            <a:r>
              <a:rPr lang="en-US" sz="2837" dirty="0"/>
              <a:t>Fulfils mandate under the terms of reference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6DC893-A3C5-3007-1906-49130DA5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ADS Safety Guidelines</a:t>
            </a:r>
          </a:p>
        </p:txBody>
      </p:sp>
    </p:spTree>
    <p:extLst>
      <p:ext uri="{BB962C8B-B14F-4D97-AF65-F5344CB8AC3E}">
        <p14:creationId xmlns:p14="http://schemas.microsoft.com/office/powerpoint/2010/main" val="273267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720C9-CE3C-3EFF-5DCD-3E7213B4F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37" dirty="0"/>
              <a:t>Integration of FRAV and VMAD guidelines</a:t>
            </a:r>
          </a:p>
          <a:p>
            <a:pPr lvl="1"/>
            <a:r>
              <a:rPr lang="en-GB" sz="2400" dirty="0"/>
              <a:t>Per the AV Framework Document for delivery by June 2024 WP.29 session</a:t>
            </a:r>
          </a:p>
          <a:p>
            <a:pPr lvl="1"/>
            <a:r>
              <a:rPr lang="en-GB" sz="2400" dirty="0"/>
              <a:t>GRVA-17-33 based on WP.29-190-08 (FRAV)</a:t>
            </a:r>
          </a:p>
          <a:p>
            <a:pPr lvl="1"/>
            <a:r>
              <a:rPr lang="en-GB" sz="2400" dirty="0"/>
              <a:t>WP.29/2023/44/Rev.1 (VMAD)</a:t>
            </a:r>
          </a:p>
          <a:p>
            <a:pPr lvl="1"/>
            <a:r>
              <a:rPr lang="en-GB" sz="2400" dirty="0"/>
              <a:t>Subject to review and approval by FRAV and VMAD</a:t>
            </a:r>
            <a:endParaRPr lang="en-GB" sz="2837" dirty="0"/>
          </a:p>
          <a:p>
            <a:r>
              <a:rPr lang="en-GB" sz="2837" dirty="0"/>
              <a:t>FRAV/VMAD Integration Group (IG) coordinating work.</a:t>
            </a:r>
          </a:p>
          <a:p>
            <a:r>
              <a:rPr lang="en-GB" sz="2837" dirty="0"/>
              <a:t>FRAV has received “introduction”, “scope and purpose”, and “terms and definitions” from IG</a:t>
            </a:r>
          </a:p>
          <a:p>
            <a:pPr lvl="1"/>
            <a:r>
              <a:rPr lang="en-GB" sz="2400" dirty="0"/>
              <a:t>Review of terms and definitions completed.</a:t>
            </a:r>
          </a:p>
          <a:p>
            <a:pPr lvl="1"/>
            <a:r>
              <a:rPr lang="en-GB" sz="2400" dirty="0"/>
              <a:t>Other sections under review.</a:t>
            </a:r>
          </a:p>
          <a:p>
            <a:pPr lvl="1"/>
            <a:r>
              <a:rPr lang="en-GB" sz="2400" dirty="0"/>
              <a:t>FRAV will propose amendments as warranted to the IG.</a:t>
            </a:r>
          </a:p>
          <a:p>
            <a:r>
              <a:rPr lang="en-GB" sz="2837" dirty="0"/>
              <a:t>Joint session of FRAV and VMAD planned for December in Tokyo.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6DC893-A3C5-3007-1906-49130DA5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FRAV/VMAD guidelines</a:t>
            </a:r>
          </a:p>
        </p:txBody>
      </p:sp>
    </p:spTree>
    <p:extLst>
      <p:ext uri="{BB962C8B-B14F-4D97-AF65-F5344CB8AC3E}">
        <p14:creationId xmlns:p14="http://schemas.microsoft.com/office/powerpoint/2010/main" val="153410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CB81C4-2964-E9E3-3701-0A7BB8CE0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FRAV exchanged views with the GRE Autonomous Vehicles Signalling Requirements leaders.</a:t>
            </a:r>
          </a:p>
          <a:p>
            <a:r>
              <a:rPr lang="en-GB" dirty="0"/>
              <a:t>Considered GRE/2023/9/Rev.1.</a:t>
            </a:r>
          </a:p>
          <a:p>
            <a:r>
              <a:rPr lang="en-GB" dirty="0"/>
              <a:t>Agreed on definition of “ADS” applicable under UN R48.</a:t>
            </a:r>
          </a:p>
          <a:p>
            <a:pPr lvl="1"/>
            <a:r>
              <a:rPr lang="en-GB" dirty="0"/>
              <a:t>Rendered “Driving System Control” term unnecessary.</a:t>
            </a:r>
          </a:p>
          <a:p>
            <a:r>
              <a:rPr lang="en-GB" dirty="0"/>
              <a:t>Agreed to request GR comments on definition of “driver”.</a:t>
            </a:r>
          </a:p>
          <a:p>
            <a:pPr lvl="1"/>
            <a:r>
              <a:rPr lang="en-US" dirty="0"/>
              <a:t>“Driver” means a human being who performs in real time part or all of the DDT.</a:t>
            </a:r>
          </a:p>
          <a:p>
            <a:pPr lvl="1"/>
            <a:r>
              <a:rPr lang="en-US" dirty="0"/>
              <a:t>Agreed on importance of consolidating terms and definitions in ADS guidelines.</a:t>
            </a:r>
          </a:p>
          <a:p>
            <a:pPr lvl="2"/>
            <a:r>
              <a:rPr lang="en-US" dirty="0"/>
              <a:t>Ensure uniform terms and definitions applicable across WP.29 regulations.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B47F85-0C30-612A-DB03-1C42E979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FRAV-AVSR coordination</a:t>
            </a:r>
          </a:p>
        </p:txBody>
      </p:sp>
    </p:spTree>
    <p:extLst>
      <p:ext uri="{BB962C8B-B14F-4D97-AF65-F5344CB8AC3E}">
        <p14:creationId xmlns:p14="http://schemas.microsoft.com/office/powerpoint/2010/main" val="36866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2E1851-8D1F-E56D-7C84-5532E0E10F98}"/>
              </a:ext>
            </a:extLst>
          </p:cNvPr>
          <p:cNvSpPr/>
          <p:nvPr/>
        </p:nvSpPr>
        <p:spPr>
          <a:xfrm>
            <a:off x="0" y="0"/>
            <a:ext cx="6149865" cy="7497763"/>
          </a:xfrm>
          <a:prstGeom prst="rect">
            <a:avLst/>
          </a:prstGeom>
          <a:solidFill>
            <a:srgbClr val="4E62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96">
              <a:solidFill>
                <a:srgbClr val="4E627C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215A66-D381-403C-BC26-ECC624DF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141" y="1596345"/>
            <a:ext cx="3450770" cy="2488346"/>
          </a:xfrm>
        </p:spPr>
        <p:txBody>
          <a:bodyPr vert="horz" lIns="74975" tIns="37487" rIns="74975" bIns="37487" rtlCol="0" anchor="b">
            <a:normAutofit fontScale="90000"/>
          </a:bodyPr>
          <a:lstStyle/>
          <a:p>
            <a:pPr algn="r"/>
            <a:br>
              <a:rPr lang="en-US" sz="4100" dirty="0">
                <a:solidFill>
                  <a:srgbClr val="FFFFFF"/>
                </a:solidFill>
                <a:latin typeface="Calibri Light" panose="020F0302020204030204"/>
              </a:rPr>
            </a:br>
            <a:r>
              <a:rPr lang="en-US" sz="2542" dirty="0">
                <a:solidFill>
                  <a:srgbClr val="FFFFFF"/>
                </a:solidFill>
                <a:latin typeface="Calibri Light" panose="020F0302020204030204"/>
              </a:rPr>
              <a:t>Informal Working Group on Functional Requirements for Automated Vehicles </a:t>
            </a:r>
            <a:br>
              <a:rPr lang="en-US" sz="4100" dirty="0">
                <a:solidFill>
                  <a:srgbClr val="FFFFFF"/>
                </a:solidFill>
                <a:latin typeface="Calibri Light" panose="020F0302020204030204"/>
              </a:rPr>
            </a:br>
            <a:br>
              <a:rPr lang="en-US" sz="4100" dirty="0">
                <a:solidFill>
                  <a:srgbClr val="FFFFFF"/>
                </a:solidFill>
                <a:latin typeface="Calibri Light" panose="020F0302020204030204"/>
              </a:rPr>
            </a:br>
            <a:r>
              <a:rPr lang="en-US" sz="4100" dirty="0">
                <a:solidFill>
                  <a:srgbClr val="FFFFFF"/>
                </a:solidFill>
                <a:latin typeface="Calibri Light" panose="020F0302020204030204"/>
              </a:rPr>
              <a:t>Status Report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0149ED-7E21-4BE8-82A2-F1670C87A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951" y="4227853"/>
            <a:ext cx="3446961" cy="1808529"/>
          </a:xfrm>
        </p:spPr>
        <p:txBody>
          <a:bodyPr vert="horz" lIns="74975" tIns="37487" rIns="74975" bIns="37487" rtlCol="0" anchor="t">
            <a:normAutofit/>
          </a:bodyPr>
          <a:lstStyle/>
          <a:p>
            <a:pPr algn="r"/>
            <a:r>
              <a:rPr lang="en-US" sz="1477" dirty="0">
                <a:solidFill>
                  <a:srgbClr val="FFFFFF"/>
                </a:solidFill>
              </a:rPr>
              <a:t>17</a:t>
            </a:r>
            <a:r>
              <a:rPr lang="en-US" sz="1477" baseline="30000" dirty="0">
                <a:solidFill>
                  <a:srgbClr val="FFFFFF"/>
                </a:solidFill>
              </a:rPr>
              <a:t>th</a:t>
            </a:r>
            <a:r>
              <a:rPr lang="en-US" sz="1477" dirty="0">
                <a:solidFill>
                  <a:srgbClr val="FFFFFF"/>
                </a:solidFill>
              </a:rPr>
              <a:t> GRVA Session</a:t>
            </a:r>
          </a:p>
          <a:p>
            <a:pPr algn="r"/>
            <a:r>
              <a:rPr lang="en-US" sz="1477" dirty="0">
                <a:solidFill>
                  <a:srgbClr val="FFFFFF"/>
                </a:solidFill>
              </a:rPr>
              <a:t>25-29 September 2023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24D241-15D9-42AB-A53C-5D5C1B50D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64329" y="3245695"/>
            <a:ext cx="4476339" cy="1007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201BF-1F8E-4C5B-8D90-3F5EF7E58311}"/>
              </a:ext>
            </a:extLst>
          </p:cNvPr>
          <p:cNvSpPr txBox="1"/>
          <p:nvPr/>
        </p:nvSpPr>
        <p:spPr>
          <a:xfrm>
            <a:off x="9463496" y="299735"/>
            <a:ext cx="3151184" cy="710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749772">
              <a:spcAft>
                <a:spcPts val="493"/>
              </a:spcAft>
              <a:defRPr/>
            </a:pPr>
            <a:r>
              <a:rPr lang="en-US" sz="1200" u="sn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Informal </a:t>
            </a:r>
            <a:r>
              <a:rPr lang="en-US" sz="1200" u="sng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document </a:t>
            </a:r>
            <a:r>
              <a:rPr lang="en-US" sz="1200" b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GRVA-17-34</a:t>
            </a:r>
            <a:endParaRPr lang="en-US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 defTabSz="749772">
              <a:spcAft>
                <a:spcPts val="493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</a:t>
            </a:r>
            <a:r>
              <a:rPr lang="en-US" sz="1200" baseline="300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GRVA session, 25-29 September 2023 </a:t>
            </a:r>
            <a:b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Provisional agenda item 4(a)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8AF73-2200-42EB-5DA9-2C77EEE47DD9}"/>
              </a:ext>
            </a:extLst>
          </p:cNvPr>
          <p:cNvSpPr txBox="1"/>
          <p:nvPr/>
        </p:nvSpPr>
        <p:spPr>
          <a:xfrm>
            <a:off x="6718620" y="4748263"/>
            <a:ext cx="4420083" cy="131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639" b="1" dirty="0">
                <a:solidFill>
                  <a:prstClr val="black"/>
                </a:solidFill>
                <a:latin typeface="Calibri" panose="020F0502020204030204"/>
              </a:rPr>
              <a:t>FRAV welcomes questions, feedback, and guidance </a:t>
            </a:r>
            <a:br>
              <a:rPr lang="en-GB" sz="2639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639" b="1" dirty="0">
                <a:solidFill>
                  <a:prstClr val="black"/>
                </a:solidFill>
                <a:latin typeface="Calibri" panose="020F0502020204030204"/>
              </a:rPr>
              <a:t>from GRVA.</a:t>
            </a:r>
          </a:p>
        </p:txBody>
      </p:sp>
    </p:spTree>
    <p:extLst>
      <p:ext uri="{BB962C8B-B14F-4D97-AF65-F5344CB8AC3E}">
        <p14:creationId xmlns:p14="http://schemas.microsoft.com/office/powerpoint/2010/main" val="33139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8" ma:contentTypeDescription="Create a new document." ma:contentTypeScope="" ma:versionID="e62f3c52afbfb087cbf0486b24bccade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0897c4342d1b21160e8184e77b1557a4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668344-5035-47C4-AD96-0F5755CC6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73E042-3053-4CA9-9B83-31F3D817CA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1470</TotalTime>
  <Words>394</Words>
  <Application>Microsoft Office PowerPoint</Application>
  <PresentationFormat>Custom</PresentationFormat>
  <Paragraphs>43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Arial</vt:lpstr>
      <vt:lpstr>Roboto</vt:lpstr>
      <vt:lpstr>1_Office Theme</vt:lpstr>
      <vt:lpstr> Informal Working Group on Functional Requirements for Automated Vehicles   Status Report</vt:lpstr>
      <vt:lpstr>ADS Safety Guidelines</vt:lpstr>
      <vt:lpstr>FRAV/VMAD guidelines</vt:lpstr>
      <vt:lpstr>FRAV-AVSR coordination</vt:lpstr>
      <vt:lpstr> Informal Working Group on Functional Requirements for Automated Vehicles   Status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Informal Working Group on Functional Requirements for Automated Vehicles   Status Report</dc:title>
  <dc:creator>John Creamer</dc:creator>
  <cp:lastModifiedBy>Laura Dotzauer</cp:lastModifiedBy>
  <cp:revision>15</cp:revision>
  <cp:lastPrinted>2023-05-06T10:01:10Z</cp:lastPrinted>
  <dcterms:created xsi:type="dcterms:W3CDTF">2023-05-06T09:57:53Z</dcterms:created>
  <dcterms:modified xsi:type="dcterms:W3CDTF">2023-09-26T10:16:14Z</dcterms:modified>
</cp:coreProperties>
</file>