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3"/>
  </p:notesMasterIdLst>
  <p:handoutMasterIdLst>
    <p:handoutMasterId r:id="rId14"/>
  </p:handoutMasterIdLst>
  <p:sldIdLst>
    <p:sldId id="269" r:id="rId5"/>
    <p:sldId id="288" r:id="rId6"/>
    <p:sldId id="433" r:id="rId7"/>
    <p:sldId id="428" r:id="rId8"/>
    <p:sldId id="438" r:id="rId9"/>
    <p:sldId id="441" r:id="rId10"/>
    <p:sldId id="442" r:id="rId11"/>
    <p:sldId id="279" r:id="rId12"/>
  </p:sldIdLst>
  <p:sldSz cx="12188825"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riekwold, Peter" initials="SP" lastIdx="2" clrIdx="0">
    <p:extLst>
      <p:ext uri="{19B8F6BF-5375-455C-9EA6-DF929625EA0E}">
        <p15:presenceInfo xmlns:p15="http://schemas.microsoft.com/office/powerpoint/2012/main" userId="S::STRIEKWP@rdw.nl::d06c85f8-7716-49cd-a7f4-c99dd338f7b6" providerId="AD"/>
      </p:ext>
    </p:extLst>
  </p:cmAuthor>
  <p:cmAuthor id="2" name="Striekwold, Peter" initials="SP [2]" lastIdx="10" clrIdx="1">
    <p:extLst>
      <p:ext uri="{19B8F6BF-5375-455C-9EA6-DF929625EA0E}">
        <p15:presenceInfo xmlns:p15="http://schemas.microsoft.com/office/powerpoint/2012/main" userId="S-1-5-21-4018625-230058506-1990678075-17288" providerId="AD"/>
      </p:ext>
    </p:extLst>
  </p:cmAuthor>
  <p:cmAuthor id="3" name="T O" initials="TO" lastIdx="13" clrIdx="2">
    <p:extLst>
      <p:ext uri="{19B8F6BF-5375-455C-9EA6-DF929625EA0E}">
        <p15:presenceInfo xmlns:p15="http://schemas.microsoft.com/office/powerpoint/2012/main" userId="a5532a6117c5ea8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8CDC"/>
    <a:srgbClr val="4F565F"/>
    <a:srgbClr val="0000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09AF87-4F20-4FCB-BEC0-7884DBFF53E4}" v="1" dt="2023-09-26T12:21:18.637"/>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39" autoAdjust="0"/>
    <p:restoredTop sz="72370" autoAdjust="0"/>
  </p:normalViewPr>
  <p:slideViewPr>
    <p:cSldViewPr>
      <p:cViewPr varScale="1">
        <p:scale>
          <a:sx n="82" d="100"/>
          <a:sy n="82" d="100"/>
        </p:scale>
        <p:origin x="960" y="72"/>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1" d="1"/>
        <a:sy n="1" d="1"/>
      </p:scale>
      <p:origin x="0" y="0"/>
    </p:cViewPr>
  </p:notesTextViewPr>
  <p:sorterViewPr>
    <p:cViewPr>
      <p:scale>
        <a:sx n="100" d="100"/>
        <a:sy n="100" d="100"/>
      </p:scale>
      <p:origin x="0" y="-136"/>
    </p:cViewPr>
  </p:sorterViewPr>
  <p:notesViewPr>
    <p:cSldViewPr>
      <p:cViewPr varScale="1">
        <p:scale>
          <a:sx n="76" d="100"/>
          <a:sy n="76" d="100"/>
        </p:scale>
        <p:origin x="2538" y="96"/>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otzauer" userId="b8b87b2b-eda4-44e0-9f77-97a24730064b" providerId="ADAL" clId="{7109AF87-4F20-4FCB-BEC0-7884DBFF53E4}"/>
    <pc:docChg chg="modSld">
      <pc:chgData name="Laura Dotzauer" userId="b8b87b2b-eda4-44e0-9f77-97a24730064b" providerId="ADAL" clId="{7109AF87-4F20-4FCB-BEC0-7884DBFF53E4}" dt="2023-09-26T12:20:49.339" v="3" actId="20577"/>
      <pc:docMkLst>
        <pc:docMk/>
      </pc:docMkLst>
      <pc:sldChg chg="modSp mod">
        <pc:chgData name="Laura Dotzauer" userId="b8b87b2b-eda4-44e0-9f77-97a24730064b" providerId="ADAL" clId="{7109AF87-4F20-4FCB-BEC0-7884DBFF53E4}" dt="2023-09-26T12:20:49.339" v="3" actId="20577"/>
        <pc:sldMkLst>
          <pc:docMk/>
          <pc:sldMk cId="288708291" sldId="269"/>
        </pc:sldMkLst>
        <pc:spChg chg="mod">
          <ac:chgData name="Laura Dotzauer" userId="b8b87b2b-eda4-44e0-9f77-97a24730064b" providerId="ADAL" clId="{7109AF87-4F20-4FCB-BEC0-7884DBFF53E4}" dt="2023-09-26T12:20:49.339" v="3" actId="20577"/>
          <ac:spMkLst>
            <pc:docMk/>
            <pc:sldMk cId="288708291" sldId="269"/>
            <ac:spMk id="10" creationId="{8777E81F-7D4F-4A23-9758-16C69DA2325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18830" cy="493316"/>
          </a:xfrm>
          <a:prstGeom prst="rect">
            <a:avLst/>
          </a:prstGeom>
        </p:spPr>
        <p:txBody>
          <a:bodyPr vert="horz" lIns="93322" tIns="46661" rIns="93322" bIns="46661" rtlCol="0"/>
          <a:lstStyle>
            <a:lvl1pPr algn="l">
              <a:defRPr sz="1200"/>
            </a:lvl1pPr>
          </a:lstStyle>
          <a:p>
            <a:endParaRPr/>
          </a:p>
        </p:txBody>
      </p:sp>
      <p:sp>
        <p:nvSpPr>
          <p:cNvPr id="3" name="Date Placeholder 2"/>
          <p:cNvSpPr>
            <a:spLocks noGrp="1"/>
          </p:cNvSpPr>
          <p:nvPr>
            <p:ph type="dt" sz="quarter" idx="1"/>
          </p:nvPr>
        </p:nvSpPr>
        <p:spPr>
          <a:xfrm>
            <a:off x="3815376" y="1"/>
            <a:ext cx="2918830" cy="493316"/>
          </a:xfrm>
          <a:prstGeom prst="rect">
            <a:avLst/>
          </a:prstGeom>
        </p:spPr>
        <p:txBody>
          <a:bodyPr vert="horz" lIns="93322" tIns="46661" rIns="93322" bIns="46661" rtlCol="0"/>
          <a:lstStyle>
            <a:lvl1pPr algn="r">
              <a:defRPr sz="1200"/>
            </a:lvl1pPr>
          </a:lstStyle>
          <a:p>
            <a:fld id="{128FCA9C-FF92-4024-BDEC-A6D3B663DC09}" type="datetimeFigureOut">
              <a:rPr lang="en-US"/>
              <a:t>9/26/2023</a:t>
            </a:fld>
            <a:endParaRPr/>
          </a:p>
        </p:txBody>
      </p:sp>
      <p:sp>
        <p:nvSpPr>
          <p:cNvPr id="4" name="Footer Placeholder 3"/>
          <p:cNvSpPr>
            <a:spLocks noGrp="1"/>
          </p:cNvSpPr>
          <p:nvPr>
            <p:ph type="ftr" sz="quarter" idx="2"/>
          </p:nvPr>
        </p:nvSpPr>
        <p:spPr>
          <a:xfrm>
            <a:off x="2" y="9371286"/>
            <a:ext cx="2918830" cy="493316"/>
          </a:xfrm>
          <a:prstGeom prst="rect">
            <a:avLst/>
          </a:prstGeom>
        </p:spPr>
        <p:txBody>
          <a:bodyPr vert="horz" lIns="93322" tIns="46661" rIns="93322" bIns="46661" rtlCol="0" anchor="b"/>
          <a:lstStyle>
            <a:lvl1pPr algn="l">
              <a:defRPr sz="1200"/>
            </a:lvl1pPr>
          </a:lstStyle>
          <a:p>
            <a:endParaRPr/>
          </a:p>
        </p:txBody>
      </p:sp>
      <p:sp>
        <p:nvSpPr>
          <p:cNvPr id="5" name="Slide Number Placeholder 4"/>
          <p:cNvSpPr>
            <a:spLocks noGrp="1"/>
          </p:cNvSpPr>
          <p:nvPr>
            <p:ph type="sldNum" sz="quarter" idx="3"/>
          </p:nvPr>
        </p:nvSpPr>
        <p:spPr>
          <a:xfrm>
            <a:off x="3815376" y="9371286"/>
            <a:ext cx="2918830" cy="493316"/>
          </a:xfrm>
          <a:prstGeom prst="rect">
            <a:avLst/>
          </a:prstGeom>
        </p:spPr>
        <p:txBody>
          <a:bodyPr vert="horz" lIns="93322" tIns="46661" rIns="93322" bIns="46661"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18830" cy="493316"/>
          </a:xfrm>
          <a:prstGeom prst="rect">
            <a:avLst/>
          </a:prstGeom>
        </p:spPr>
        <p:txBody>
          <a:bodyPr vert="horz" lIns="93322" tIns="46661" rIns="93322" bIns="46661" rtlCol="0"/>
          <a:lstStyle>
            <a:lvl1pPr algn="l">
              <a:defRPr sz="1200"/>
            </a:lvl1pPr>
          </a:lstStyle>
          <a:p>
            <a:endParaRPr/>
          </a:p>
        </p:txBody>
      </p:sp>
      <p:sp>
        <p:nvSpPr>
          <p:cNvPr id="3" name="Date Placeholder 2"/>
          <p:cNvSpPr>
            <a:spLocks noGrp="1"/>
          </p:cNvSpPr>
          <p:nvPr>
            <p:ph type="dt" idx="1"/>
          </p:nvPr>
        </p:nvSpPr>
        <p:spPr>
          <a:xfrm>
            <a:off x="3815376" y="1"/>
            <a:ext cx="2918830" cy="493316"/>
          </a:xfrm>
          <a:prstGeom prst="rect">
            <a:avLst/>
          </a:prstGeom>
        </p:spPr>
        <p:txBody>
          <a:bodyPr vert="horz" lIns="93322" tIns="46661" rIns="93322" bIns="46661" rtlCol="0"/>
          <a:lstStyle>
            <a:lvl1pPr algn="r">
              <a:defRPr sz="1200"/>
            </a:lvl1pPr>
          </a:lstStyle>
          <a:p>
            <a:fld id="{772AB877-E7B1-4681-847E-D0918612832B}" type="datetimeFigureOut">
              <a:rPr lang="en-US"/>
              <a:t>9/26/2023</a:t>
            </a:fld>
            <a:endParaRPr/>
          </a:p>
        </p:txBody>
      </p:sp>
      <p:sp>
        <p:nvSpPr>
          <p:cNvPr id="4" name="Slide Image Placeholder 3"/>
          <p:cNvSpPr>
            <a:spLocks noGrp="1" noRot="1" noChangeAspect="1"/>
          </p:cNvSpPr>
          <p:nvPr>
            <p:ph type="sldImg" idx="2"/>
          </p:nvPr>
        </p:nvSpPr>
        <p:spPr>
          <a:xfrm>
            <a:off x="80963" y="739775"/>
            <a:ext cx="6573837" cy="3700463"/>
          </a:xfrm>
          <a:prstGeom prst="rect">
            <a:avLst/>
          </a:prstGeom>
          <a:noFill/>
          <a:ln w="12700">
            <a:solidFill>
              <a:prstClr val="black"/>
            </a:solidFill>
          </a:ln>
        </p:spPr>
        <p:txBody>
          <a:bodyPr vert="horz" lIns="93322" tIns="46661" rIns="93322" bIns="46661" rtlCol="0" anchor="ctr"/>
          <a:lstStyle/>
          <a:p>
            <a:endParaRPr/>
          </a:p>
        </p:txBody>
      </p:sp>
      <p:sp>
        <p:nvSpPr>
          <p:cNvPr id="5" name="Notes Placeholder 4"/>
          <p:cNvSpPr>
            <a:spLocks noGrp="1"/>
          </p:cNvSpPr>
          <p:nvPr>
            <p:ph type="body" sz="quarter" idx="3"/>
          </p:nvPr>
        </p:nvSpPr>
        <p:spPr>
          <a:xfrm>
            <a:off x="673577" y="4686501"/>
            <a:ext cx="5388610" cy="4439841"/>
          </a:xfrm>
          <a:prstGeom prst="rect">
            <a:avLst/>
          </a:prstGeom>
        </p:spPr>
        <p:txBody>
          <a:bodyPr vert="horz" lIns="93322" tIns="46661" rIns="93322" bIns="4666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2" y="9371286"/>
            <a:ext cx="2918830" cy="493316"/>
          </a:xfrm>
          <a:prstGeom prst="rect">
            <a:avLst/>
          </a:prstGeom>
        </p:spPr>
        <p:txBody>
          <a:bodyPr vert="horz" lIns="93322" tIns="46661" rIns="93322" bIns="46661" rtlCol="0" anchor="b"/>
          <a:lstStyle>
            <a:lvl1pPr algn="l">
              <a:defRPr sz="1200"/>
            </a:lvl1pPr>
          </a:lstStyle>
          <a:p>
            <a:endParaRPr/>
          </a:p>
        </p:txBody>
      </p:sp>
      <p:sp>
        <p:nvSpPr>
          <p:cNvPr id="7" name="Slide Number Placeholder 6"/>
          <p:cNvSpPr>
            <a:spLocks noGrp="1"/>
          </p:cNvSpPr>
          <p:nvPr>
            <p:ph type="sldNum" sz="quarter" idx="5"/>
          </p:nvPr>
        </p:nvSpPr>
        <p:spPr>
          <a:xfrm>
            <a:off x="3815376" y="9371286"/>
            <a:ext cx="2918830" cy="493316"/>
          </a:xfrm>
          <a:prstGeom prst="rect">
            <a:avLst/>
          </a:prstGeom>
        </p:spPr>
        <p:txBody>
          <a:bodyPr vert="horz" lIns="93322" tIns="46661" rIns="93322" bIns="46661"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a:t>
            </a:fld>
            <a:endParaRPr lang="en-US"/>
          </a:p>
        </p:txBody>
      </p:sp>
    </p:spTree>
    <p:extLst>
      <p:ext uri="{BB962C8B-B14F-4D97-AF65-F5344CB8AC3E}">
        <p14:creationId xmlns:p14="http://schemas.microsoft.com/office/powerpoint/2010/main" val="1638163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3536376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4</a:t>
            </a:fld>
            <a:endParaRPr lang="en-US"/>
          </a:p>
        </p:txBody>
      </p:sp>
    </p:spTree>
    <p:extLst>
      <p:ext uri="{BB962C8B-B14F-4D97-AF65-F5344CB8AC3E}">
        <p14:creationId xmlns:p14="http://schemas.microsoft.com/office/powerpoint/2010/main" val="1659112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2951542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6</a:t>
            </a:fld>
            <a:endParaRPr lang="en-US"/>
          </a:p>
        </p:txBody>
      </p:sp>
    </p:spTree>
    <p:extLst>
      <p:ext uri="{BB962C8B-B14F-4D97-AF65-F5344CB8AC3E}">
        <p14:creationId xmlns:p14="http://schemas.microsoft.com/office/powerpoint/2010/main" val="561826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7</a:t>
            </a:fld>
            <a:endParaRPr lang="en-US"/>
          </a:p>
        </p:txBody>
      </p:sp>
    </p:spTree>
    <p:extLst>
      <p:ext uri="{BB962C8B-B14F-4D97-AF65-F5344CB8AC3E}">
        <p14:creationId xmlns:p14="http://schemas.microsoft.com/office/powerpoint/2010/main" val="18766087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p:cNvSpPr>
            <a:spLocks noEditPoints="1"/>
          </p:cNvSpPr>
          <p:nvPr/>
        </p:nvSpPr>
        <p:spPr bwMode="auto">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704849"/>
            <a:ext cx="9753600" cy="3048001"/>
          </a:xfrm>
        </p:spPr>
        <p:txBody>
          <a:bodyPr>
            <a:normAutofit/>
          </a:bodyPr>
          <a:lstStyle>
            <a:lvl1pPr>
              <a:defRPr sz="4400"/>
            </a:lvl1pPr>
          </a:lstStyle>
          <a:p>
            <a:r>
              <a:rPr lang="en-US" dirty="0"/>
              <a:t>Click to edit Master title style</a:t>
            </a:r>
            <a:endParaRPr dirty="0"/>
          </a:p>
        </p:txBody>
      </p:sp>
      <p:sp>
        <p:nvSpPr>
          <p:cNvPr id="3" name="Subtitle 2"/>
          <p:cNvSpPr>
            <a:spLocks noGrp="1"/>
          </p:cNvSpPr>
          <p:nvPr>
            <p:ph type="subTitle" idx="1"/>
          </p:nvPr>
        </p:nvSpPr>
        <p:spPr>
          <a:xfrm>
            <a:off x="1217614" y="390525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pic>
        <p:nvPicPr>
          <p:cNvPr id="10" name="Picture 2">
            <a:extLst>
              <a:ext uri="{FF2B5EF4-FFF2-40B4-BE49-F238E27FC236}">
                <a16:creationId xmlns:a16="http://schemas.microsoft.com/office/drawing/2014/main" id="{095DFCEC-4C59-3FAE-813B-621AD5941035}"/>
              </a:ext>
            </a:extLst>
          </p:cNvPr>
          <p:cNvPicPr>
            <a:picLocks noChangeAspect="1"/>
          </p:cNvPicPr>
          <p:nvPr userDrawn="1"/>
        </p:nvPicPr>
        <p:blipFill>
          <a:blip r:embed="rId2"/>
          <a:stretch>
            <a:fillRect/>
          </a:stretch>
        </p:blipFill>
        <p:spPr>
          <a:xfrm>
            <a:off x="8540660" y="5257800"/>
            <a:ext cx="3657917" cy="1274174"/>
          </a:xfrm>
          <a:prstGeom prst="rect">
            <a:avLst/>
          </a:prstGeom>
        </p:spPr>
      </p:pic>
      <p:sp>
        <p:nvSpPr>
          <p:cNvPr id="11" name="Rectangle 5">
            <a:extLst>
              <a:ext uri="{FF2B5EF4-FFF2-40B4-BE49-F238E27FC236}">
                <a16:creationId xmlns:a16="http://schemas.microsoft.com/office/drawing/2014/main" id="{5942F4ED-F132-6AF1-19E3-A8668EF0F209}"/>
              </a:ext>
            </a:extLst>
          </p:cNvPr>
          <p:cNvSpPr/>
          <p:nvPr userDrawn="1"/>
        </p:nvSpPr>
        <p:spPr>
          <a:xfrm>
            <a:off x="0" y="5257800"/>
            <a:ext cx="8620487" cy="1274174"/>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12" name="Rectangle 6">
            <a:extLst>
              <a:ext uri="{FF2B5EF4-FFF2-40B4-BE49-F238E27FC236}">
                <a16:creationId xmlns:a16="http://schemas.microsoft.com/office/drawing/2014/main" id="{31DA1EC5-62EA-9BD5-B2CC-76BD3AC97AF9}"/>
              </a:ext>
            </a:extLst>
          </p:cNvPr>
          <p:cNvSpPr/>
          <p:nvPr userDrawn="1"/>
        </p:nvSpPr>
        <p:spPr>
          <a:xfrm>
            <a:off x="0" y="5105400"/>
            <a:ext cx="12188825" cy="207374"/>
          </a:xfrm>
          <a:prstGeom prst="rect">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13" name="Rectangle 7">
            <a:extLst>
              <a:ext uri="{FF2B5EF4-FFF2-40B4-BE49-F238E27FC236}">
                <a16:creationId xmlns:a16="http://schemas.microsoft.com/office/drawing/2014/main" id="{81910B08-3DC0-FE84-E771-1FA146759EE5}"/>
              </a:ext>
            </a:extLst>
          </p:cNvPr>
          <p:cNvSpPr/>
          <p:nvPr userDrawn="1"/>
        </p:nvSpPr>
        <p:spPr>
          <a:xfrm>
            <a:off x="5727" y="6525878"/>
            <a:ext cx="12188825" cy="207374"/>
          </a:xfrm>
          <a:prstGeom prst="rect">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7" name="Slide Number Placeholder 6"/>
          <p:cNvSpPr>
            <a:spLocks noGrp="1"/>
          </p:cNvSpPr>
          <p:nvPr>
            <p:ph type="sldNum" sz="quarter" idx="12"/>
          </p:nvPr>
        </p:nvSpPr>
        <p:spPr>
          <a:xfrm>
            <a:off x="10971213" y="6617971"/>
            <a:ext cx="1143001" cy="180974"/>
          </a:xfrm>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val="2223671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6AFB75F2-0739-4900-997C-5D721A0FC902}" type="datetime1">
              <a:rPr lang="en-US" smtClean="0"/>
              <a:t>9/26/2023</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287455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DC768859-20CA-4706-8E83-0F7EF683D556}" type="datetime1">
              <a:rPr lang="en-US" smtClean="0"/>
              <a:t>9/26/2023</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239219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pic>
        <p:nvPicPr>
          <p:cNvPr id="7" name="Picture 4">
            <a:extLst>
              <a:ext uri="{FF2B5EF4-FFF2-40B4-BE49-F238E27FC236}">
                <a16:creationId xmlns:a16="http://schemas.microsoft.com/office/drawing/2014/main" id="{9ADB2B88-1C84-8BAF-8FFF-CC432A3E2D23}"/>
              </a:ext>
            </a:extLst>
          </p:cNvPr>
          <p:cNvPicPr>
            <a:picLocks noChangeAspect="1"/>
          </p:cNvPicPr>
          <p:nvPr userDrawn="1"/>
        </p:nvPicPr>
        <p:blipFill>
          <a:blip r:embed="rId2"/>
          <a:srcRect/>
          <a:stretch/>
        </p:blipFill>
        <p:spPr>
          <a:xfrm>
            <a:off x="9371012" y="518733"/>
            <a:ext cx="2645639" cy="921563"/>
          </a:xfrm>
          <a:prstGeom prst="rect">
            <a:avLst/>
          </a:prstGeom>
        </p:spPr>
      </p:pic>
      <p:sp>
        <p:nvSpPr>
          <p:cNvPr id="8" name="Slide Number Placeholder 6">
            <a:extLst>
              <a:ext uri="{FF2B5EF4-FFF2-40B4-BE49-F238E27FC236}">
                <a16:creationId xmlns:a16="http://schemas.microsoft.com/office/drawing/2014/main" id="{E9CBFF12-DC1B-3D05-7706-2329028E5B01}"/>
              </a:ext>
            </a:extLst>
          </p:cNvPr>
          <p:cNvSpPr txBox="1">
            <a:spLocks/>
          </p:cNvSpPr>
          <p:nvPr userDrawn="1"/>
        </p:nvSpPr>
        <p:spPr>
          <a:xfrm>
            <a:off x="10971213" y="6617971"/>
            <a:ext cx="1143001" cy="180974"/>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36C87F6-986D-49E6-AF40-1B3A1EE8064D}" type="slidenum">
              <a:rPr lang="en-US" sz="2400" smtClean="0"/>
              <a:pPr/>
              <a:t>‹#›</a:t>
            </a:fld>
            <a:endParaRPr lang="en-US" sz="2400" dirty="0"/>
          </a:p>
        </p:txBody>
      </p:sp>
    </p:spTree>
    <p:extLst>
      <p:ext uri="{BB962C8B-B14F-4D97-AF65-F5344CB8AC3E}">
        <p14:creationId xmlns:p14="http://schemas.microsoft.com/office/powerpoint/2010/main" val="67015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10971211" y="6617496"/>
            <a:ext cx="1143001" cy="180974"/>
          </a:xfrm>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03362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B7367C7-D6F8-475A-BDD0-564C90E691C0}" type="datetime1">
              <a:rPr lang="en-US" smtClean="0"/>
              <a:t>9/26/2023</a:t>
            </a:fld>
            <a:endParaRPr lang="en-US"/>
          </a:p>
        </p:txBody>
      </p:sp>
      <p:sp>
        <p:nvSpPr>
          <p:cNvPr id="7" name="Slide Number Placeholder 6"/>
          <p:cNvSpPr>
            <a:spLocks noGrp="1"/>
          </p:cNvSpPr>
          <p:nvPr>
            <p:ph type="sldNum" sz="quarter" idx="12"/>
          </p:nvPr>
        </p:nvSpPr>
        <p:spPr>
          <a:xfrm>
            <a:off x="11045824" y="6677026"/>
            <a:ext cx="1143001" cy="180974"/>
          </a:xfrm>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273045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7614" y="274638"/>
            <a:ext cx="9753600" cy="1325562"/>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03D4502F-803E-4C09-884F-533B6D621517}" type="datetime1">
              <a:rPr lang="en-US" smtClean="0"/>
              <a:t>9/26/2023</a:t>
            </a:fld>
            <a:endParaRPr lang="en-US"/>
          </a:p>
        </p:txBody>
      </p:sp>
      <p:sp>
        <p:nvSpPr>
          <p:cNvPr id="9" name="Slide Number Placeholder 8"/>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442105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D587BF9C-A469-46E9-B230-FA26152DC1C8}" type="datetime1">
              <a:rPr lang="en-US" smtClean="0"/>
              <a:t>9/26/2023</a:t>
            </a:fld>
            <a:endParaRPr lang="en-US"/>
          </a:p>
        </p:txBody>
      </p:sp>
      <p:sp>
        <p:nvSpPr>
          <p:cNvPr id="5" name="Slide Number Placeholder 4"/>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13906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8F37EB4B-E11C-49BB-8039-97339C86EB67}" type="datetime1">
              <a:rPr lang="en-US" smtClean="0"/>
              <a:t>9/26/2023</a:t>
            </a:fld>
            <a:endParaRPr lang="en-US"/>
          </a:p>
        </p:txBody>
      </p:sp>
      <p:sp>
        <p:nvSpPr>
          <p:cNvPr id="4" name="Slide Number Placeholder 3"/>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52978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57185AD3-9220-45A0-86D4-C4247B17C061}" type="datetime1">
              <a:rPr lang="en-US" smtClean="0"/>
              <a:t>9/26/2023</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581988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BB4D628E-2362-4939-A7D6-69DC1CAB893E}" type="datetime1">
              <a:rPr lang="en-US" smtClean="0"/>
              <a:t>9/26/2023</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702941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9000">
              <a:schemeClr val="bg1"/>
            </a:gs>
            <a:gs pos="40000">
              <a:schemeClr val="bg2"/>
            </a:gs>
            <a:gs pos="10000">
              <a:schemeClr val="bg1">
                <a:lumMod val="95000"/>
              </a:schemeClr>
            </a:gs>
            <a:gs pos="100000">
              <a:schemeClr val="bg2">
                <a:lumMod val="9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8" name="Rectangle 7"/>
          <p:cNvSpPr/>
          <p:nvPr userDrawn="1"/>
        </p:nvSpPr>
        <p:spPr bwMode="ltGray">
          <a:xfrm>
            <a:off x="1460" y="0"/>
            <a:ext cx="12188952" cy="68580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6CA94D40-84DB-4211-9F1D-9374B7D6388F}" type="datetime1">
              <a:rPr lang="en-US" smtClean="0"/>
              <a:t>9/26/2023</a:t>
            </a:fld>
            <a:endParaRPr lang="en-US" dirty="0"/>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431716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000" kern="1200" cap="all" baseline="0">
          <a:solidFill>
            <a:schemeClr val="accent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lumMod val="50000"/>
          </a:schemeClr>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8pPr>
      <a:lvl9pPr marL="1874520" indent="0" algn="l"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8012" y="609600"/>
            <a:ext cx="11201400" cy="2233874"/>
          </a:xfrm>
        </p:spPr>
        <p:txBody>
          <a:bodyPr>
            <a:normAutofit/>
          </a:bodyPr>
          <a:lstStyle/>
          <a:p>
            <a:r>
              <a:rPr lang="en-CA" altLang="en-US" sz="3600" b="1" cap="none" dirty="0">
                <a:solidFill>
                  <a:srgbClr val="348CDC"/>
                </a:solidFill>
                <a:latin typeface="Helvetica" pitchFamily="34" charset="0"/>
                <a:ea typeface="ＭＳ Ｐゴシック" panose="020B0600070205080204" pitchFamily="34" charset="-128"/>
                <a:cs typeface="Helvetica" pitchFamily="34" charset="0"/>
              </a:rPr>
              <a:t>Status Report of Informal Working Group on</a:t>
            </a:r>
            <a:br>
              <a:rPr lang="en-CA" altLang="en-US" sz="3600" b="1" cap="none" dirty="0">
                <a:solidFill>
                  <a:srgbClr val="348CDC"/>
                </a:solidFill>
                <a:latin typeface="Helvetica" pitchFamily="34" charset="0"/>
                <a:ea typeface="ＭＳ Ｐゴシック" panose="020B0600070205080204" pitchFamily="34" charset="-128"/>
                <a:cs typeface="Helvetica" pitchFamily="34" charset="0"/>
              </a:rPr>
            </a:br>
            <a:r>
              <a:rPr lang="en-CA" altLang="en-US" sz="3600" b="1" cap="none" dirty="0">
                <a:solidFill>
                  <a:srgbClr val="348CDC"/>
                </a:solidFill>
                <a:latin typeface="Helvetica" pitchFamily="34" charset="0"/>
                <a:ea typeface="ＭＳ Ｐゴシック" panose="020B0600070205080204" pitchFamily="34" charset="-128"/>
                <a:cs typeface="Helvetica" pitchFamily="34" charset="0"/>
              </a:rPr>
              <a:t>Validation Methods for Automated Driving (VMAD)</a:t>
            </a:r>
            <a:endParaRPr lang="en-US" sz="4800" dirty="0">
              <a:solidFill>
                <a:srgbClr val="348CDC"/>
              </a:solidFill>
            </a:endParaRPr>
          </a:p>
        </p:txBody>
      </p:sp>
      <p:sp>
        <p:nvSpPr>
          <p:cNvPr id="5" name="Subtitle 4"/>
          <p:cNvSpPr>
            <a:spLocks noGrp="1"/>
          </p:cNvSpPr>
          <p:nvPr>
            <p:ph type="subTitle" idx="1"/>
          </p:nvPr>
        </p:nvSpPr>
        <p:spPr>
          <a:xfrm>
            <a:off x="684212" y="2797955"/>
            <a:ext cx="11277600" cy="1700893"/>
          </a:xfrm>
        </p:spPr>
        <p:txBody>
          <a:bodyPr>
            <a:normAutofit/>
          </a:bodyPr>
          <a:lstStyle/>
          <a:p>
            <a:r>
              <a:rPr lang="en-US" b="1" dirty="0">
                <a:latin typeface="Arial" panose="020B0604020202020204" pitchFamily="34" charset="0"/>
                <a:cs typeface="Arial" panose="020B0604020202020204" pitchFamily="34" charset="0"/>
              </a:rPr>
              <a:t>United Nations Economic Commission for Europe (UNECE)</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Working Party on Automated/Autonomous and Connected Vehicles (GRVA) </a:t>
            </a:r>
          </a:p>
          <a:p>
            <a:r>
              <a:rPr lang="en-US" altLang="ja-JP" dirty="0">
                <a:latin typeface="Arial" panose="020B0604020202020204" pitchFamily="34" charset="0"/>
                <a:cs typeface="Arial" panose="020B0604020202020204" pitchFamily="34" charset="0"/>
              </a:rPr>
              <a:t>September 25-29</a:t>
            </a:r>
            <a:r>
              <a:rPr lang="en-US" dirty="0">
                <a:latin typeface="Arial" panose="020B0604020202020204" pitchFamily="34" charset="0"/>
                <a:cs typeface="Arial" panose="020B0604020202020204" pitchFamily="34" charset="0"/>
              </a:rPr>
              <a:t>, 2023</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Palais des Nations</a:t>
            </a:r>
          </a:p>
        </p:txBody>
      </p:sp>
      <p:sp>
        <p:nvSpPr>
          <p:cNvPr id="2" name="Slide Number Placeholder 1"/>
          <p:cNvSpPr>
            <a:spLocks noGrp="1"/>
          </p:cNvSpPr>
          <p:nvPr>
            <p:ph type="sldNum" sz="quarter" idx="12"/>
          </p:nvPr>
        </p:nvSpPr>
        <p:spPr/>
        <p:txBody>
          <a:bodyPr/>
          <a:lstStyle/>
          <a:p>
            <a:fld id="{F36C87F6-986D-49E6-AF40-1B3A1EE8064D}" type="slidenum">
              <a:rPr lang="en-US" smtClean="0"/>
              <a:pPr/>
              <a:t>1</a:t>
            </a:fld>
            <a:endParaRPr lang="en-US" dirty="0"/>
          </a:p>
        </p:txBody>
      </p:sp>
      <p:sp>
        <p:nvSpPr>
          <p:cNvPr id="10" name="TextBox 9">
            <a:extLst>
              <a:ext uri="{FF2B5EF4-FFF2-40B4-BE49-F238E27FC236}">
                <a16:creationId xmlns:a16="http://schemas.microsoft.com/office/drawing/2014/main" id="{8777E81F-7D4F-4A23-9758-16C69DA23251}"/>
              </a:ext>
            </a:extLst>
          </p:cNvPr>
          <p:cNvSpPr txBox="1"/>
          <p:nvPr/>
        </p:nvSpPr>
        <p:spPr>
          <a:xfrm>
            <a:off x="8853731" y="326973"/>
            <a:ext cx="2955681" cy="81560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400" b="0" i="0" u="sng" strike="noStrike" kern="1200" cap="none" spc="0" normalizeH="0" baseline="0" noProof="0" dirty="0">
                <a:ln>
                  <a:noFill/>
                </a:ln>
                <a:solidFill>
                  <a:prstClr val="black"/>
                </a:solidFill>
                <a:effectLst/>
                <a:uLnTx/>
                <a:uFillTx/>
                <a:latin typeface="Helvetica" panose="020B0604020202020204" pitchFamily="34" charset="0"/>
                <a:cs typeface="Helvetica" panose="020B0604020202020204" pitchFamily="34" charset="0"/>
              </a:rPr>
              <a:t>Informal document</a:t>
            </a:r>
            <a:r>
              <a:rPr kumimoji="0" lang="en-US" sz="1400" b="0" i="0" u="none" strike="noStrike" kern="1200" cap="none" spc="0" normalizeH="0" baseline="0" noProof="0" dirty="0">
                <a:ln>
                  <a:noFill/>
                </a:ln>
                <a:solidFill>
                  <a:prstClr val="black"/>
                </a:solidFill>
                <a:effectLst/>
                <a:uLnTx/>
                <a:uFillTx/>
                <a:latin typeface="Helvetica" panose="020B0604020202020204" pitchFamily="34" charset="0"/>
                <a:cs typeface="Helvetica" panose="020B0604020202020204" pitchFamily="34" charset="0"/>
              </a:rPr>
              <a:t> </a:t>
            </a:r>
            <a:r>
              <a:rPr kumimoji="0" lang="en-US" sz="1400" b="1" i="0" u="none" strike="noStrike" kern="1200" cap="none" spc="0" normalizeH="0" baseline="0" noProof="0" dirty="0">
                <a:ln>
                  <a:noFill/>
                </a:ln>
                <a:solidFill>
                  <a:prstClr val="black"/>
                </a:solidFill>
                <a:effectLst/>
                <a:uLnTx/>
                <a:uFillTx/>
                <a:latin typeface="Helvetica" panose="020B0604020202020204" pitchFamily="34" charset="0"/>
                <a:cs typeface="Helvetica" panose="020B0604020202020204" pitchFamily="34" charset="0"/>
              </a:rPr>
              <a:t>GRVA-1</a:t>
            </a:r>
            <a:r>
              <a:rPr lang="en-US" sz="1400" b="1" dirty="0">
                <a:solidFill>
                  <a:prstClr val="black"/>
                </a:solidFill>
                <a:latin typeface="Helvetica" panose="020B0604020202020204" pitchFamily="34" charset="0"/>
                <a:cs typeface="Helvetica" panose="020B0604020202020204" pitchFamily="34" charset="0"/>
              </a:rPr>
              <a:t>7</a:t>
            </a:r>
            <a:r>
              <a:rPr kumimoji="0" lang="en-US" sz="1400" b="1" i="0" u="none" strike="noStrike" kern="1200" cap="none" spc="0" normalizeH="0" baseline="0" noProof="0" dirty="0">
                <a:ln>
                  <a:noFill/>
                </a:ln>
                <a:solidFill>
                  <a:prstClr val="black"/>
                </a:solidFill>
                <a:effectLst/>
                <a:uLnTx/>
                <a:uFillTx/>
                <a:latin typeface="Helvetica" panose="020B0604020202020204" pitchFamily="34" charset="0"/>
                <a:cs typeface="Helvetica" panose="020B0604020202020204" pitchFamily="34" charset="0"/>
              </a:rPr>
              <a:t>-32</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400" dirty="0">
                <a:solidFill>
                  <a:prstClr val="black"/>
                </a:solidFill>
                <a:latin typeface="Helvetica" panose="020B0604020202020204" pitchFamily="34" charset="0"/>
                <a:cs typeface="Helvetica" panose="020B0604020202020204" pitchFamily="34" charset="0"/>
              </a:rPr>
              <a:t>17</a:t>
            </a:r>
            <a:r>
              <a:rPr lang="en-US" sz="1400" baseline="30000" dirty="0">
                <a:solidFill>
                  <a:prstClr val="black"/>
                </a:solidFill>
                <a:latin typeface="Helvetica" panose="020B0604020202020204" pitchFamily="34" charset="0"/>
                <a:cs typeface="Helvetica" panose="020B0604020202020204" pitchFamily="34" charset="0"/>
              </a:rPr>
              <a:t>th</a:t>
            </a:r>
            <a:r>
              <a:rPr lang="en-US" sz="1400" dirty="0">
                <a:solidFill>
                  <a:prstClr val="black"/>
                </a:solidFill>
                <a:latin typeface="Helvetica" panose="020B0604020202020204" pitchFamily="34" charset="0"/>
                <a:cs typeface="Helvetica" panose="020B0604020202020204" pitchFamily="34" charset="0"/>
              </a:rPr>
              <a:t> GRVA, 25-29 September 2023</a:t>
            </a:r>
            <a:br>
              <a:rPr kumimoji="0" lang="en-US" sz="1400" b="0" i="0" u="none" strike="noStrike" kern="1200" cap="none" spc="0" normalizeH="0" baseline="0" noProof="0" dirty="0">
                <a:ln>
                  <a:noFill/>
                </a:ln>
                <a:solidFill>
                  <a:prstClr val="black"/>
                </a:solidFill>
                <a:effectLst/>
                <a:uLnTx/>
                <a:uFillTx/>
                <a:latin typeface="Helvetica" panose="020B0604020202020204" pitchFamily="34" charset="0"/>
                <a:cs typeface="Helvetica" panose="020B0604020202020204" pitchFamily="34" charset="0"/>
              </a:rPr>
            </a:br>
            <a:r>
              <a:rPr kumimoji="0" lang="en-US" sz="1400" b="0" i="0" u="none" strike="noStrike" kern="1200" cap="none" spc="0" normalizeH="0" baseline="0" noProof="0" dirty="0">
                <a:ln>
                  <a:noFill/>
                </a:ln>
                <a:solidFill>
                  <a:prstClr val="black"/>
                </a:solidFill>
                <a:effectLst/>
                <a:uLnTx/>
                <a:uFillTx/>
                <a:latin typeface="Helvetica" panose="020B0604020202020204" pitchFamily="34" charset="0"/>
                <a:cs typeface="Helvetica" panose="020B0604020202020204" pitchFamily="34" charset="0"/>
              </a:rPr>
              <a:t>Agenda item 4(b)</a:t>
            </a:r>
          </a:p>
        </p:txBody>
      </p:sp>
      <p:sp>
        <p:nvSpPr>
          <p:cNvPr id="11" name="TextBox 10">
            <a:extLst>
              <a:ext uri="{FF2B5EF4-FFF2-40B4-BE49-F238E27FC236}">
                <a16:creationId xmlns:a16="http://schemas.microsoft.com/office/drawing/2014/main" id="{A218029A-BA8A-48A1-99C7-33ADF2F9B774}"/>
              </a:ext>
            </a:extLst>
          </p:cNvPr>
          <p:cNvSpPr txBox="1"/>
          <p:nvPr/>
        </p:nvSpPr>
        <p:spPr>
          <a:xfrm>
            <a:off x="194461" y="228600"/>
            <a:ext cx="2734082"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400" b="0" i="0" strike="noStrike" kern="1200" cap="none" spc="0" normalizeH="0" baseline="0" noProof="0" dirty="0">
                <a:ln>
                  <a:noFill/>
                </a:ln>
                <a:solidFill>
                  <a:prstClr val="black"/>
                </a:solidFill>
                <a:effectLst/>
                <a:uLnTx/>
                <a:uFillTx/>
                <a:latin typeface="Helvetica" panose="020B0604020202020204" pitchFamily="34" charset="0"/>
                <a:cs typeface="Helvetica" panose="020B0604020202020204" pitchFamily="34" charset="0"/>
              </a:rPr>
              <a:t>Submitted by the IWG on VMAD</a:t>
            </a:r>
          </a:p>
        </p:txBody>
      </p:sp>
    </p:spTree>
    <p:extLst>
      <p:ext uri="{BB962C8B-B14F-4D97-AF65-F5344CB8AC3E}">
        <p14:creationId xmlns:p14="http://schemas.microsoft.com/office/powerpoint/2010/main" val="28870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608012" y="278634"/>
            <a:ext cx="8320484" cy="940566"/>
          </a:xfrm>
        </p:spPr>
        <p:txBody>
          <a:bodyPr vert="horz" lIns="91440" tIns="45720" rIns="91440" bIns="45720" rtlCol="0" anchor="ctr">
            <a:noAutofit/>
          </a:bodyPr>
          <a:lstStyle/>
          <a:p>
            <a:r>
              <a:rPr lang="en-US" altLang="ja-JP" b="1" u="sng" cap="none" dirty="0">
                <a:solidFill>
                  <a:schemeClr val="accent1"/>
                </a:solidFill>
                <a:latin typeface="Helvetica" panose="020B0604020202020204" pitchFamily="34" charset="0"/>
                <a:cs typeface="Helvetica" panose="020B0604020202020204" pitchFamily="34" charset="0"/>
              </a:rPr>
              <a:t>Contents</a:t>
            </a:r>
            <a:endParaRPr lang="en-US" b="1" u="sng" cap="none" dirty="0">
              <a:solidFill>
                <a:schemeClr val="accent1"/>
              </a:solidFill>
              <a:latin typeface="Helvetica" panose="020B0604020202020204" pitchFamily="34" charset="0"/>
              <a:cs typeface="Helvetica" panose="020B0604020202020204" pitchFamily="34" charset="0"/>
            </a:endParaRPr>
          </a:p>
        </p:txBody>
      </p:sp>
      <p:sp>
        <p:nvSpPr>
          <p:cNvPr id="2" name="Rectangle 1"/>
          <p:cNvSpPr/>
          <p:nvPr/>
        </p:nvSpPr>
        <p:spPr>
          <a:xfrm>
            <a:off x="608012" y="1447800"/>
            <a:ext cx="9906000" cy="3394006"/>
          </a:xfrm>
          <a:prstGeom prst="rect">
            <a:avLst/>
          </a:prstGeom>
        </p:spPr>
        <p:txBody>
          <a:bodyPr wrap="square">
            <a:spAutoFit/>
          </a:bodyPr>
          <a:lstStyle/>
          <a:p>
            <a:pPr marL="45720" lvl="0"/>
            <a:r>
              <a:rPr lang="en-US" sz="2400" dirty="0">
                <a:latin typeface="Helvetica" panose="020B0604020202020204" pitchFamily="34" charset="0"/>
                <a:cs typeface="Helvetica" panose="020B0604020202020204" pitchFamily="34" charset="0"/>
              </a:rPr>
              <a:t>To provide a status update on the work of the Informal Working Group on </a:t>
            </a:r>
            <a:r>
              <a:rPr lang="en-CA" altLang="en-US" sz="2400" dirty="0">
                <a:latin typeface="Helvetica" panose="020B0604020202020204" pitchFamily="34" charset="0"/>
                <a:cs typeface="Helvetica" panose="020B0604020202020204" pitchFamily="34" charset="0"/>
              </a:rPr>
              <a:t>Validation Methods for Automated Driving (VMAD) </a:t>
            </a:r>
            <a:r>
              <a:rPr lang="en-US" sz="2400" dirty="0">
                <a:latin typeface="Helvetica" panose="020B0604020202020204" pitchFamily="34" charset="0"/>
                <a:cs typeface="Helvetica" panose="020B0604020202020204" pitchFamily="34" charset="0"/>
              </a:rPr>
              <a:t>:</a:t>
            </a:r>
          </a:p>
          <a:p>
            <a:pPr marL="960120" lvl="1" indent="-457200">
              <a:buFont typeface="Courier New" panose="02070309020205020404" pitchFamily="49" charset="0"/>
              <a:buChar char="o"/>
            </a:pPr>
            <a:endParaRPr lang="en-US" altLang="ja-JP" sz="2400" dirty="0">
              <a:latin typeface="Helvetica" panose="020B0604020202020204" pitchFamily="34" charset="0"/>
              <a:cs typeface="Helvetica" panose="020B0604020202020204" pitchFamily="34" charset="0"/>
            </a:endParaRPr>
          </a:p>
          <a:p>
            <a:pPr marL="960120" lvl="1" indent="-457200">
              <a:spcBef>
                <a:spcPts val="1200"/>
              </a:spcBef>
              <a:buFont typeface="Courier New" panose="02070309020205020404" pitchFamily="49" charset="0"/>
              <a:buChar char="o"/>
            </a:pPr>
            <a:r>
              <a:rPr lang="en-US" altLang="ja-JP" sz="2400" dirty="0">
                <a:latin typeface="Helvetica" panose="020B0604020202020204" pitchFamily="34" charset="0"/>
                <a:cs typeface="Helvetica" panose="020B0604020202020204" pitchFamily="34" charset="0"/>
              </a:rPr>
              <a:t>Brief review of work and deliverables until June</a:t>
            </a:r>
            <a:r>
              <a:rPr lang="en-US" altLang="ja-JP" sz="2400" dirty="0">
                <a:solidFill>
                  <a:srgbClr val="FF0000"/>
                </a:solidFill>
                <a:latin typeface="Helvetica" panose="020B0604020202020204" pitchFamily="34" charset="0"/>
                <a:cs typeface="Helvetica" panose="020B0604020202020204" pitchFamily="34" charset="0"/>
              </a:rPr>
              <a:t> </a:t>
            </a:r>
            <a:r>
              <a:rPr lang="en-US" altLang="ja-JP" sz="2400" dirty="0">
                <a:latin typeface="Helvetica" panose="020B0604020202020204" pitchFamily="34" charset="0"/>
                <a:cs typeface="Helvetica" panose="020B0604020202020204" pitchFamily="34" charset="0"/>
              </a:rPr>
              <a:t>2024</a:t>
            </a:r>
          </a:p>
          <a:p>
            <a:pPr marL="960120" lvl="1" indent="-457200">
              <a:lnSpc>
                <a:spcPct val="200000"/>
              </a:lnSpc>
              <a:spcBef>
                <a:spcPts val="1200"/>
              </a:spcBef>
              <a:buFont typeface="Courier New" panose="02070309020205020404" pitchFamily="49" charset="0"/>
              <a:buChar char="o"/>
            </a:pPr>
            <a:r>
              <a:rPr lang="en-US" altLang="ja-JP" sz="2400" dirty="0">
                <a:latin typeface="Helvetica" panose="020B0604020202020204" pitchFamily="34" charset="0"/>
                <a:cs typeface="Helvetica" panose="020B0604020202020204" pitchFamily="34" charset="0"/>
              </a:rPr>
              <a:t>VMAD IWG activities since GRVA 16</a:t>
            </a:r>
            <a:r>
              <a:rPr lang="en-US" altLang="ja-JP" sz="2400" baseline="30000" dirty="0">
                <a:latin typeface="Helvetica" panose="020B0604020202020204" pitchFamily="34" charset="0"/>
                <a:cs typeface="Helvetica" panose="020B0604020202020204" pitchFamily="34" charset="0"/>
              </a:rPr>
              <a:t>th</a:t>
            </a:r>
            <a:r>
              <a:rPr lang="en-US" altLang="ja-JP" sz="2400" dirty="0">
                <a:latin typeface="Helvetica" panose="020B0604020202020204" pitchFamily="34" charset="0"/>
                <a:cs typeface="Helvetica" panose="020B0604020202020204" pitchFamily="34" charset="0"/>
              </a:rPr>
              <a:t> (May 2023)</a:t>
            </a:r>
          </a:p>
          <a:p>
            <a:pPr marL="960120" lvl="1" indent="-457200">
              <a:lnSpc>
                <a:spcPct val="200000"/>
              </a:lnSpc>
              <a:spcBef>
                <a:spcPts val="1200"/>
              </a:spcBef>
              <a:buFont typeface="Courier New" panose="02070309020205020404" pitchFamily="49" charset="0"/>
              <a:buChar char="o"/>
            </a:pPr>
            <a:r>
              <a:rPr lang="en-US" altLang="ja-JP" sz="2400" dirty="0">
                <a:latin typeface="Helvetica" panose="020B0604020202020204" pitchFamily="34" charset="0"/>
                <a:cs typeface="Helvetica" panose="020B0604020202020204" pitchFamily="34" charset="0"/>
              </a:rPr>
              <a:t>Future</a:t>
            </a:r>
            <a:r>
              <a:rPr lang="ja-JP" altLang="en-US" sz="2400" dirty="0">
                <a:latin typeface="Helvetica" panose="020B0604020202020204" pitchFamily="34" charset="0"/>
                <a:cs typeface="Helvetica" panose="020B0604020202020204" pitchFamily="34" charset="0"/>
              </a:rPr>
              <a:t> </a:t>
            </a:r>
            <a:r>
              <a:rPr lang="en-US" altLang="ja-JP" sz="2400" dirty="0">
                <a:latin typeface="Helvetica" panose="020B0604020202020204" pitchFamily="34" charset="0"/>
                <a:cs typeface="Helvetica" panose="020B0604020202020204" pitchFamily="34" charset="0"/>
              </a:rPr>
              <a:t>activities</a:t>
            </a:r>
          </a:p>
        </p:txBody>
      </p:sp>
    </p:spTree>
    <p:extLst>
      <p:ext uri="{BB962C8B-B14F-4D97-AF65-F5344CB8AC3E}">
        <p14:creationId xmlns:p14="http://schemas.microsoft.com/office/powerpoint/2010/main" val="244850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1812" y="609600"/>
            <a:ext cx="9144000" cy="838200"/>
          </a:xfrm>
        </p:spPr>
        <p:txBody>
          <a:bodyPr anchor="ctr">
            <a:normAutofit fontScale="90000"/>
          </a:bodyPr>
          <a:lstStyle/>
          <a:p>
            <a:r>
              <a:rPr lang="en-US" b="1" u="sng" cap="none" dirty="0">
                <a:solidFill>
                  <a:schemeClr val="accent1"/>
                </a:solidFill>
                <a:latin typeface="Helvetica" panose="020B0604020202020204" pitchFamily="34" charset="0"/>
                <a:cs typeface="Helvetica" panose="020B0604020202020204" pitchFamily="34" charset="0"/>
              </a:rPr>
              <a:t>VMAD Deliverables until the WP.29 June 2024</a:t>
            </a:r>
          </a:p>
        </p:txBody>
      </p:sp>
      <p:graphicFrame>
        <p:nvGraphicFramePr>
          <p:cNvPr id="6" name="表 7">
            <a:extLst>
              <a:ext uri="{FF2B5EF4-FFF2-40B4-BE49-F238E27FC236}">
                <a16:creationId xmlns:a16="http://schemas.microsoft.com/office/drawing/2014/main" id="{AAC91FA1-4A4B-A8D4-3745-7F39D1B27C7E}"/>
              </a:ext>
            </a:extLst>
          </p:cNvPr>
          <p:cNvGraphicFramePr>
            <a:graphicFrameLocks noGrp="1"/>
          </p:cNvGraphicFramePr>
          <p:nvPr>
            <p:ph idx="1"/>
            <p:extLst>
              <p:ext uri="{D42A27DB-BD31-4B8C-83A1-F6EECF244321}">
                <p14:modId xmlns:p14="http://schemas.microsoft.com/office/powerpoint/2010/main" val="2846628233"/>
              </p:ext>
            </p:extLst>
          </p:nvPr>
        </p:nvGraphicFramePr>
        <p:xfrm>
          <a:off x="684212" y="1600200"/>
          <a:ext cx="11277600" cy="5151119"/>
        </p:xfrm>
        <a:graphic>
          <a:graphicData uri="http://schemas.openxmlformats.org/drawingml/2006/table">
            <a:tbl>
              <a:tblPr firstRow="1" bandRow="1">
                <a:tableStyleId>{3B4B98B0-60AC-42C2-AFA5-B58CD77FA1E5}</a:tableStyleId>
              </a:tblPr>
              <a:tblGrid>
                <a:gridCol w="4480142">
                  <a:extLst>
                    <a:ext uri="{9D8B030D-6E8A-4147-A177-3AD203B41FA5}">
                      <a16:colId xmlns:a16="http://schemas.microsoft.com/office/drawing/2014/main" val="776817216"/>
                    </a:ext>
                  </a:extLst>
                </a:gridCol>
                <a:gridCol w="3089754">
                  <a:extLst>
                    <a:ext uri="{9D8B030D-6E8A-4147-A177-3AD203B41FA5}">
                      <a16:colId xmlns:a16="http://schemas.microsoft.com/office/drawing/2014/main" val="1929734716"/>
                    </a:ext>
                  </a:extLst>
                </a:gridCol>
                <a:gridCol w="3707704">
                  <a:extLst>
                    <a:ext uri="{9D8B030D-6E8A-4147-A177-3AD203B41FA5}">
                      <a16:colId xmlns:a16="http://schemas.microsoft.com/office/drawing/2014/main" val="2968292816"/>
                    </a:ext>
                  </a:extLst>
                </a:gridCol>
              </a:tblGrid>
              <a:tr h="391004">
                <a:tc>
                  <a:txBody>
                    <a:bodyPr/>
                    <a:lstStyle/>
                    <a:p>
                      <a:r>
                        <a:rPr lang="en-GB" dirty="0">
                          <a:latin typeface="Helvetica" panose="020B0604020202020204" pitchFamily="34" charset="0"/>
                          <a:cs typeface="Helvetica" panose="020B0604020202020204" pitchFamily="34" charset="0"/>
                        </a:rPr>
                        <a:t>Activities</a:t>
                      </a:r>
                    </a:p>
                  </a:txBody>
                  <a:tcPr/>
                </a:tc>
                <a:tc>
                  <a:txBody>
                    <a:bodyPr/>
                    <a:lstStyle/>
                    <a:p>
                      <a:r>
                        <a:rPr lang="en-GB" dirty="0">
                          <a:latin typeface="Helvetica" panose="020B0604020202020204" pitchFamily="34" charset="0"/>
                          <a:cs typeface="Helvetica" panose="020B0604020202020204" pitchFamily="34" charset="0"/>
                        </a:rPr>
                        <a:t>Deliverables</a:t>
                      </a:r>
                    </a:p>
                  </a:txBody>
                  <a:tcPr/>
                </a:tc>
                <a:tc>
                  <a:txBody>
                    <a:bodyPr/>
                    <a:lstStyle/>
                    <a:p>
                      <a:r>
                        <a:rPr lang="en-GB" dirty="0">
                          <a:latin typeface="Helvetica" panose="020B0604020202020204" pitchFamily="34" charset="0"/>
                          <a:cs typeface="Helvetica" panose="020B0604020202020204" pitchFamily="34" charset="0"/>
                        </a:rPr>
                        <a:t>Timeline</a:t>
                      </a:r>
                    </a:p>
                  </a:txBody>
                  <a:tcPr/>
                </a:tc>
                <a:extLst>
                  <a:ext uri="{0D108BD9-81ED-4DB2-BD59-A6C34878D82A}">
                    <a16:rowId xmlns:a16="http://schemas.microsoft.com/office/drawing/2014/main" val="3136796958"/>
                  </a:ext>
                </a:extLst>
              </a:tr>
              <a:tr h="3266595">
                <a:tc>
                  <a:txBody>
                    <a:bodyPr/>
                    <a:lstStyle/>
                    <a:p>
                      <a:pPr marL="285750" marR="0" lvl="0" indent="-285750" algn="l" defTabSz="361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Helvetica" panose="020B0604020202020204" pitchFamily="34" charset="0"/>
                          <a:cs typeface="Helvetica" panose="020B0604020202020204" pitchFamily="34" charset="0"/>
                        </a:rPr>
                        <a:t>Start of development of safety verification methods, linking to the status of FRAV’s consideration of technical requirements for DDTs, etc.</a:t>
                      </a:r>
                    </a:p>
                    <a:p>
                      <a:pPr marL="285750" marR="0" lvl="0" indent="-285750" algn="l" defTabSz="36195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dirty="0">
                          <a:latin typeface="Helvetica" panose="020B0604020202020204" pitchFamily="34" charset="0"/>
                          <a:cs typeface="Helvetica" panose="020B0604020202020204" pitchFamily="34" charset="0"/>
                        </a:rPr>
                        <a:t>Description how to create and maintain the catalogue for scenarios (SG1)</a:t>
                      </a:r>
                    </a:p>
                    <a:p>
                      <a:pPr marL="285750" indent="-285750" defTabSz="361950">
                        <a:spcBef>
                          <a:spcPts val="600"/>
                        </a:spcBef>
                        <a:buFont typeface="Arial" panose="020B0604020202020204" pitchFamily="34" charset="0"/>
                        <a:buChar char="•"/>
                      </a:pPr>
                      <a:r>
                        <a:rPr lang="en-GB" dirty="0">
                          <a:latin typeface="Helvetica" panose="020B0604020202020204" pitchFamily="34" charset="0"/>
                          <a:cs typeface="Helvetica" panose="020B0604020202020204" pitchFamily="34" charset="0"/>
                        </a:rPr>
                        <a:t>Description of the credibility assessment (SG2) </a:t>
                      </a:r>
                    </a:p>
                    <a:p>
                      <a:pPr marL="285750" indent="-285750" defTabSz="361950">
                        <a:spcBef>
                          <a:spcPts val="600"/>
                        </a:spcBef>
                        <a:buFont typeface="Arial" panose="020B0604020202020204" pitchFamily="34" charset="0"/>
                        <a:buChar char="•"/>
                      </a:pPr>
                      <a:r>
                        <a:rPr lang="en-GB" dirty="0">
                          <a:latin typeface="Helvetica" panose="020B0604020202020204" pitchFamily="34" charset="0"/>
                          <a:cs typeface="Helvetica" panose="020B0604020202020204" pitchFamily="34" charset="0"/>
                        </a:rPr>
                        <a:t>Description of ISM&amp;R (SG3)</a:t>
                      </a:r>
                    </a:p>
                    <a:p>
                      <a:pPr marL="285750" indent="-285750" defTabSz="361950">
                        <a:spcBef>
                          <a:spcPts val="600"/>
                        </a:spcBef>
                        <a:buFont typeface="Arial" panose="020B0604020202020204" pitchFamily="34" charset="0"/>
                        <a:buChar char="•"/>
                      </a:pPr>
                      <a:r>
                        <a:rPr lang="en-GB" dirty="0">
                          <a:latin typeface="Helvetica" panose="020B0604020202020204" pitchFamily="34" charset="0"/>
                          <a:cs typeface="Helvetica" panose="020B0604020202020204" pitchFamily="34" charset="0"/>
                        </a:rPr>
                        <a:t>Description for RWT (SG4)</a:t>
                      </a:r>
                    </a:p>
                  </a:txBody>
                  <a:tcPr/>
                </a:tc>
                <a:tc>
                  <a:txBody>
                    <a:bodyPr/>
                    <a:lstStyle/>
                    <a:p>
                      <a:pPr defTabSz="361950"/>
                      <a:r>
                        <a:rPr lang="en-GB" dirty="0">
                          <a:latin typeface="Helvetica" panose="020B0604020202020204" pitchFamily="34" charset="0"/>
                          <a:cs typeface="Helvetica" panose="020B0604020202020204" pitchFamily="34" charset="0"/>
                        </a:rPr>
                        <a:t>2nd iteration of the Guidelines for NATM including outcome of "outstanding issues"</a:t>
                      </a:r>
                    </a:p>
                  </a:txBody>
                  <a:tcPr/>
                </a:tc>
                <a:tc>
                  <a:txBody>
                    <a:bodyPr/>
                    <a:lstStyle/>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lang="en-GB" dirty="0">
                          <a:solidFill>
                            <a:schemeClr val="tx1"/>
                          </a:solidFill>
                          <a:latin typeface="Helvetica" panose="020B0604020202020204" pitchFamily="34" charset="0"/>
                          <a:cs typeface="Helvetica" panose="020B0604020202020204" pitchFamily="34" charset="0"/>
                        </a:rPr>
                        <a:t>January 2023 (GRVA, </a:t>
                      </a:r>
                      <a:br>
                        <a:rPr lang="en-GB" dirty="0">
                          <a:solidFill>
                            <a:schemeClr val="tx1"/>
                          </a:solidFill>
                          <a:latin typeface="Helvetica" panose="020B0604020202020204" pitchFamily="34" charset="0"/>
                          <a:cs typeface="Helvetica" panose="020B0604020202020204" pitchFamily="34" charset="0"/>
                        </a:rPr>
                      </a:br>
                      <a:r>
                        <a:rPr lang="en-GB" dirty="0">
                          <a:solidFill>
                            <a:schemeClr val="tx1"/>
                          </a:solidFill>
                          <a:latin typeface="Helvetica" panose="020B0604020202020204" pitchFamily="34" charset="0"/>
                          <a:cs typeface="Helvetica" panose="020B0604020202020204" pitchFamily="34" charset="0"/>
                        </a:rPr>
                        <a:t>information: </a:t>
                      </a:r>
                      <a:r>
                        <a:rPr lang="en-GB" i="1" dirty="0">
                          <a:solidFill>
                            <a:schemeClr val="tx1"/>
                          </a:solidFill>
                          <a:latin typeface="Helvetica" panose="020B0604020202020204" pitchFamily="34" charset="0"/>
                          <a:cs typeface="Helvetica" panose="020B0604020202020204" pitchFamily="34" charset="0"/>
                        </a:rPr>
                        <a:t>GRVA-15-26</a:t>
                      </a:r>
                      <a:r>
                        <a:rPr lang="en-GB" dirty="0">
                          <a:solidFill>
                            <a:schemeClr val="tx1"/>
                          </a:solidFill>
                          <a:latin typeface="Helvetica" panose="020B0604020202020204" pitchFamily="34" charset="0"/>
                          <a:cs typeface="Helvetica" panose="020B0604020202020204" pitchFamily="34" charset="0"/>
                        </a:rPr>
                        <a:t>),</a:t>
                      </a:r>
                    </a:p>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lang="en-GB" dirty="0">
                          <a:solidFill>
                            <a:schemeClr val="tx1"/>
                          </a:solidFill>
                          <a:latin typeface="Helvetica" panose="020B0604020202020204" pitchFamily="34" charset="0"/>
                          <a:cs typeface="Helvetica" panose="020B0604020202020204" pitchFamily="34" charset="0"/>
                        </a:rPr>
                        <a:t>May 2023 (GRVA, adopt),</a:t>
                      </a:r>
                    </a:p>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lang="en-GB" dirty="0">
                          <a:solidFill>
                            <a:schemeClr val="tx1"/>
                          </a:solidFill>
                          <a:latin typeface="Helvetica" panose="020B0604020202020204" pitchFamily="34" charset="0"/>
                          <a:cs typeface="Helvetica" panose="020B0604020202020204" pitchFamily="34" charset="0"/>
                        </a:rPr>
                        <a:t>June 2023 (WP.29)</a:t>
                      </a:r>
                    </a:p>
                    <a:p>
                      <a:pPr marL="285750" indent="-285750">
                        <a:spcBef>
                          <a:spcPts val="1200"/>
                        </a:spcBef>
                        <a:buFont typeface="Arial" panose="020B0604020202020204" pitchFamily="34" charset="0"/>
                        <a:buChar char="•"/>
                      </a:pPr>
                      <a:endParaRPr lang="en-GB" dirty="0">
                        <a:latin typeface="Helvetica" panose="020B0604020202020204" pitchFamily="34" charset="0"/>
                        <a:cs typeface="Helvetica" panose="020B0604020202020204" pitchFamily="34" charset="0"/>
                      </a:endParaRPr>
                    </a:p>
                    <a:p>
                      <a:pPr>
                        <a:spcBef>
                          <a:spcPts val="600"/>
                        </a:spcBef>
                      </a:pPr>
                      <a:endParaRPr lang="en-GB" dirty="0">
                        <a:latin typeface="Helvetica" panose="020B0604020202020204" pitchFamily="34" charset="0"/>
                        <a:cs typeface="Helvetica" panose="020B0604020202020204" pitchFamily="34" charset="0"/>
                      </a:endParaRPr>
                    </a:p>
                  </a:txBody>
                  <a:tcPr/>
                </a:tc>
                <a:extLst>
                  <a:ext uri="{0D108BD9-81ED-4DB2-BD59-A6C34878D82A}">
                    <a16:rowId xmlns:a16="http://schemas.microsoft.com/office/drawing/2014/main" val="3183570583"/>
                  </a:ext>
                </a:extLst>
              </a:tr>
              <a:tr h="1253357">
                <a:tc>
                  <a:txBody>
                    <a:bodyPr/>
                    <a:lstStyle/>
                    <a:p>
                      <a:r>
                        <a:rPr lang="en-GB" dirty="0">
                          <a:latin typeface="Helvetica" panose="020B0604020202020204" pitchFamily="34" charset="0"/>
                          <a:cs typeface="Helvetica" panose="020B0604020202020204" pitchFamily="34" charset="0"/>
                        </a:rPr>
                        <a:t>Progressive increase in FRAV-VMAD collaboration towards 2024 deliverable of consolidated submission.</a:t>
                      </a:r>
                    </a:p>
                    <a:p>
                      <a:endParaRPr lang="en-GB" dirty="0">
                        <a:latin typeface="Helvetica" panose="020B0604020202020204" pitchFamily="34" charset="0"/>
                        <a:cs typeface="Helvetica" panose="020B0604020202020204" pitchFamily="34" charset="0"/>
                      </a:endParaRPr>
                    </a:p>
                  </a:txBody>
                  <a:tcPr/>
                </a:tc>
                <a:tc>
                  <a:txBody>
                    <a:bodyPr/>
                    <a:lstStyle/>
                    <a:p>
                      <a:r>
                        <a:rPr lang="en-GB" dirty="0">
                          <a:latin typeface="Helvetica" panose="020B0604020202020204" pitchFamily="34" charset="0"/>
                          <a:cs typeface="Helvetica" panose="020B0604020202020204" pitchFamily="34" charset="0"/>
                        </a:rPr>
                        <a:t>Consolidated </a:t>
                      </a:r>
                      <a:br>
                        <a:rPr lang="en-GB" dirty="0">
                          <a:latin typeface="Helvetica" panose="020B0604020202020204" pitchFamily="34" charset="0"/>
                          <a:cs typeface="Helvetica" panose="020B0604020202020204" pitchFamily="34" charset="0"/>
                        </a:rPr>
                      </a:br>
                      <a:r>
                        <a:rPr lang="en-GB" dirty="0">
                          <a:latin typeface="Helvetica" panose="020B0604020202020204" pitchFamily="34" charset="0"/>
                          <a:cs typeface="Helvetica" panose="020B0604020202020204" pitchFamily="34" charset="0"/>
                        </a:rPr>
                        <a:t>FRAV/VMAD submission (</a:t>
                      </a:r>
                      <a:r>
                        <a:rPr lang="en-GB" dirty="0" err="1">
                          <a:latin typeface="Helvetica" panose="020B0604020202020204" pitchFamily="34" charset="0"/>
                          <a:cs typeface="Helvetica" panose="020B0604020202020204" pitchFamily="34" charset="0"/>
                        </a:rPr>
                        <a:t>requirements+assessment</a:t>
                      </a:r>
                      <a:r>
                        <a:rPr lang="en-GB" dirty="0">
                          <a:latin typeface="Helvetica" panose="020B0604020202020204" pitchFamily="34" charset="0"/>
                          <a:cs typeface="Helvetica" panose="020B0604020202020204" pitchFamily="34" charset="0"/>
                        </a:rPr>
                        <a:t>) </a:t>
                      </a:r>
                    </a:p>
                  </a:txBody>
                  <a:tcPr/>
                </a:tc>
                <a:tc>
                  <a:txBody>
                    <a:bodyPr/>
                    <a:lstStyle/>
                    <a:p>
                      <a:pPr>
                        <a:spcBef>
                          <a:spcPts val="600"/>
                        </a:spcBef>
                      </a:pPr>
                      <a:r>
                        <a:rPr lang="en-GB" dirty="0">
                          <a:latin typeface="Helvetica" panose="020B0604020202020204" pitchFamily="34" charset="0"/>
                          <a:cs typeface="Helvetica" panose="020B0604020202020204" pitchFamily="34" charset="0"/>
                        </a:rPr>
                        <a:t>January 2024 </a:t>
                      </a:r>
                      <a:br>
                        <a:rPr lang="en-GB" dirty="0">
                          <a:latin typeface="Helvetica" panose="020B0604020202020204" pitchFamily="34" charset="0"/>
                          <a:cs typeface="Helvetica" panose="020B0604020202020204" pitchFamily="34" charset="0"/>
                        </a:rPr>
                      </a:br>
                      <a:r>
                        <a:rPr lang="en-GB" dirty="0">
                          <a:latin typeface="Helvetica" panose="020B0604020202020204" pitchFamily="34" charset="0"/>
                          <a:cs typeface="Helvetica" panose="020B0604020202020204" pitchFamily="34" charset="0"/>
                        </a:rPr>
                        <a:t>(GRVA, information)</a:t>
                      </a:r>
                      <a:r>
                        <a:rPr lang="en-US" altLang="ja-JP" dirty="0">
                          <a:latin typeface="Helvetica" panose="020B0604020202020204" pitchFamily="34" charset="0"/>
                          <a:cs typeface="Helvetica" panose="020B0604020202020204" pitchFamily="34" charset="0"/>
                        </a:rPr>
                        <a:t>,</a:t>
                      </a:r>
                      <a:endParaRPr lang="en-GB" altLang="ja-JP" dirty="0">
                        <a:latin typeface="Helvetica" panose="020B0604020202020204" pitchFamily="34" charset="0"/>
                        <a:cs typeface="Helvetica" panose="020B0604020202020204" pitchFamily="34" charset="0"/>
                      </a:endParaRPr>
                    </a:p>
                    <a:p>
                      <a:pPr>
                        <a:spcBef>
                          <a:spcPts val="1200"/>
                        </a:spcBef>
                      </a:pPr>
                      <a:r>
                        <a:rPr lang="en-GB" altLang="ja-JP" dirty="0">
                          <a:latin typeface="Helvetica" panose="020B0604020202020204" pitchFamily="34" charset="0"/>
                          <a:cs typeface="Helvetica" panose="020B0604020202020204" pitchFamily="34" charset="0"/>
                        </a:rPr>
                        <a:t>May 2024 (GRVA adopt),</a:t>
                      </a:r>
                    </a:p>
                    <a:p>
                      <a:pPr>
                        <a:spcBef>
                          <a:spcPts val="1200"/>
                        </a:spcBef>
                      </a:pPr>
                      <a:r>
                        <a:rPr lang="en-GB" altLang="ja-JP" dirty="0">
                          <a:latin typeface="Helvetica" panose="020B0604020202020204" pitchFamily="34" charset="0"/>
                          <a:cs typeface="Helvetica" panose="020B0604020202020204" pitchFamily="34" charset="0"/>
                        </a:rPr>
                        <a:t>June 2024 (WP.29)</a:t>
                      </a:r>
                    </a:p>
                  </a:txBody>
                  <a:tcPr/>
                </a:tc>
                <a:extLst>
                  <a:ext uri="{0D108BD9-81ED-4DB2-BD59-A6C34878D82A}">
                    <a16:rowId xmlns:a16="http://schemas.microsoft.com/office/drawing/2014/main" val="714702894"/>
                  </a:ext>
                </a:extLst>
              </a:tr>
            </a:tbl>
          </a:graphicData>
        </a:graphic>
      </p:graphicFrame>
      <p:sp>
        <p:nvSpPr>
          <p:cNvPr id="8" name="正方形/長方形 7">
            <a:extLst>
              <a:ext uri="{FF2B5EF4-FFF2-40B4-BE49-F238E27FC236}">
                <a16:creationId xmlns:a16="http://schemas.microsoft.com/office/drawing/2014/main" id="{D89A23BF-C12F-BEEA-7458-6890919C0D60}"/>
              </a:ext>
            </a:extLst>
          </p:cNvPr>
          <p:cNvSpPr/>
          <p:nvPr/>
        </p:nvSpPr>
        <p:spPr>
          <a:xfrm>
            <a:off x="11324613" y="2103119"/>
            <a:ext cx="360000" cy="360000"/>
          </a:xfrm>
          <a:prstGeom prst="rect">
            <a:avLst/>
          </a:prstGeom>
          <a:noFill/>
          <a:ln w="57150">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2400"/>
          </a:p>
        </p:txBody>
      </p:sp>
      <p:sp>
        <p:nvSpPr>
          <p:cNvPr id="9" name="正方形/長方形 8">
            <a:extLst>
              <a:ext uri="{FF2B5EF4-FFF2-40B4-BE49-F238E27FC236}">
                <a16:creationId xmlns:a16="http://schemas.microsoft.com/office/drawing/2014/main" id="{8122B136-5AD9-18D4-50A4-E8CFD2D4D058}"/>
              </a:ext>
            </a:extLst>
          </p:cNvPr>
          <p:cNvSpPr/>
          <p:nvPr/>
        </p:nvSpPr>
        <p:spPr>
          <a:xfrm>
            <a:off x="11324613" y="2636519"/>
            <a:ext cx="360000" cy="360000"/>
          </a:xfrm>
          <a:prstGeom prst="rect">
            <a:avLst/>
          </a:prstGeom>
          <a:noFill/>
          <a:ln w="57150">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2400"/>
          </a:p>
        </p:txBody>
      </p:sp>
      <p:sp>
        <p:nvSpPr>
          <p:cNvPr id="10" name="正方形/長方形 9">
            <a:extLst>
              <a:ext uri="{FF2B5EF4-FFF2-40B4-BE49-F238E27FC236}">
                <a16:creationId xmlns:a16="http://schemas.microsoft.com/office/drawing/2014/main" id="{BB6AB0B7-A0CE-D789-E19F-743D7926F984}"/>
              </a:ext>
            </a:extLst>
          </p:cNvPr>
          <p:cNvSpPr/>
          <p:nvPr/>
        </p:nvSpPr>
        <p:spPr>
          <a:xfrm>
            <a:off x="11324613" y="3142319"/>
            <a:ext cx="360000" cy="360000"/>
          </a:xfrm>
          <a:prstGeom prst="rect">
            <a:avLst/>
          </a:prstGeom>
          <a:noFill/>
          <a:ln w="57150">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2400"/>
          </a:p>
        </p:txBody>
      </p:sp>
      <p:sp>
        <p:nvSpPr>
          <p:cNvPr id="11" name="正方形/長方形 10">
            <a:extLst>
              <a:ext uri="{FF2B5EF4-FFF2-40B4-BE49-F238E27FC236}">
                <a16:creationId xmlns:a16="http://schemas.microsoft.com/office/drawing/2014/main" id="{99CBDC30-B482-4E15-8F82-37DBD73F2F12}"/>
              </a:ext>
            </a:extLst>
          </p:cNvPr>
          <p:cNvSpPr/>
          <p:nvPr/>
        </p:nvSpPr>
        <p:spPr>
          <a:xfrm>
            <a:off x="11324613" y="5275919"/>
            <a:ext cx="360000" cy="360000"/>
          </a:xfrm>
          <a:prstGeom prst="rect">
            <a:avLst/>
          </a:prstGeom>
          <a:noFill/>
          <a:ln w="57150">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2400"/>
          </a:p>
        </p:txBody>
      </p:sp>
      <p:sp>
        <p:nvSpPr>
          <p:cNvPr id="12" name="正方形/長方形 11">
            <a:extLst>
              <a:ext uri="{FF2B5EF4-FFF2-40B4-BE49-F238E27FC236}">
                <a16:creationId xmlns:a16="http://schemas.microsoft.com/office/drawing/2014/main" id="{F9D31C7C-3153-DD77-13BF-4BD9A7DA77E0}"/>
              </a:ext>
            </a:extLst>
          </p:cNvPr>
          <p:cNvSpPr/>
          <p:nvPr/>
        </p:nvSpPr>
        <p:spPr>
          <a:xfrm>
            <a:off x="11324613" y="5809319"/>
            <a:ext cx="360000" cy="360000"/>
          </a:xfrm>
          <a:prstGeom prst="rect">
            <a:avLst/>
          </a:prstGeom>
          <a:noFill/>
          <a:ln w="57150">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2400"/>
          </a:p>
        </p:txBody>
      </p:sp>
      <p:sp>
        <p:nvSpPr>
          <p:cNvPr id="13" name="正方形/長方形 12">
            <a:extLst>
              <a:ext uri="{FF2B5EF4-FFF2-40B4-BE49-F238E27FC236}">
                <a16:creationId xmlns:a16="http://schemas.microsoft.com/office/drawing/2014/main" id="{4EA40CDD-4B0A-4C82-D743-A37EC21342DF}"/>
              </a:ext>
            </a:extLst>
          </p:cNvPr>
          <p:cNvSpPr/>
          <p:nvPr/>
        </p:nvSpPr>
        <p:spPr>
          <a:xfrm>
            <a:off x="11324613" y="6315119"/>
            <a:ext cx="360000" cy="360000"/>
          </a:xfrm>
          <a:prstGeom prst="rect">
            <a:avLst/>
          </a:prstGeom>
          <a:noFill/>
          <a:ln w="57150">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2400"/>
          </a:p>
        </p:txBody>
      </p:sp>
      <p:pic>
        <p:nvPicPr>
          <p:cNvPr id="7" name="グラフィックス 6" descr="チェック マーク 単色塗りつぶし">
            <a:extLst>
              <a:ext uri="{FF2B5EF4-FFF2-40B4-BE49-F238E27FC236}">
                <a16:creationId xmlns:a16="http://schemas.microsoft.com/office/drawing/2014/main" id="{D8B105E2-5B12-625A-F5BF-05FE3095DFD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236325" y="1853519"/>
            <a:ext cx="637200" cy="637200"/>
          </a:xfrm>
          <a:prstGeom prst="rect">
            <a:avLst/>
          </a:prstGeom>
        </p:spPr>
      </p:pic>
      <p:pic>
        <p:nvPicPr>
          <p:cNvPr id="2" name="グラフィックス 6" descr="チェック マーク 単色塗りつぶし">
            <a:extLst>
              <a:ext uri="{FF2B5EF4-FFF2-40B4-BE49-F238E27FC236}">
                <a16:creationId xmlns:a16="http://schemas.microsoft.com/office/drawing/2014/main" id="{874901A7-BD5C-CB0C-EEF2-521522F1D31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236325" y="2412692"/>
            <a:ext cx="637200" cy="637200"/>
          </a:xfrm>
          <a:prstGeom prst="rect">
            <a:avLst/>
          </a:prstGeom>
        </p:spPr>
      </p:pic>
      <p:pic>
        <p:nvPicPr>
          <p:cNvPr id="4" name="グラフィックス 6" descr="チェック マーク 単色塗りつぶし">
            <a:extLst>
              <a:ext uri="{FF2B5EF4-FFF2-40B4-BE49-F238E27FC236}">
                <a16:creationId xmlns:a16="http://schemas.microsoft.com/office/drawing/2014/main" id="{DC5B895E-C510-9DE9-DA42-D0B154B0EFA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236325" y="2966532"/>
            <a:ext cx="637200" cy="637200"/>
          </a:xfrm>
          <a:prstGeom prst="rect">
            <a:avLst/>
          </a:prstGeom>
        </p:spPr>
      </p:pic>
    </p:spTree>
    <p:extLst>
      <p:ext uri="{BB962C8B-B14F-4D97-AF65-F5344CB8AC3E}">
        <p14:creationId xmlns:p14="http://schemas.microsoft.com/office/powerpoint/2010/main" val="339447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9249" y="291635"/>
            <a:ext cx="9294675" cy="1401762"/>
          </a:xfrm>
        </p:spPr>
        <p:txBody>
          <a:bodyPr anchor="ctr">
            <a:normAutofit/>
          </a:bodyPr>
          <a:lstStyle/>
          <a:p>
            <a:r>
              <a:rPr lang="en-US" b="1" u="sng" cap="none" dirty="0">
                <a:solidFill>
                  <a:schemeClr val="accent1"/>
                </a:solidFill>
                <a:latin typeface="Helvetica" panose="020B0604020202020204" pitchFamily="34" charset="0"/>
                <a:cs typeface="Helvetica" panose="020B0604020202020204" pitchFamily="34" charset="0"/>
              </a:rPr>
              <a:t>VMAD activities since GRVA #</a:t>
            </a:r>
            <a:r>
              <a:rPr lang="en-US" altLang="ja-JP" b="1" u="sng" cap="none" dirty="0">
                <a:solidFill>
                  <a:schemeClr val="accent1"/>
                </a:solidFill>
                <a:latin typeface="Helvetica" panose="020B0604020202020204" pitchFamily="34" charset="0"/>
                <a:cs typeface="Helvetica" panose="020B0604020202020204" pitchFamily="34" charset="0"/>
              </a:rPr>
              <a:t>16 (1)</a:t>
            </a:r>
            <a:endParaRPr lang="en-US" b="1" u="sng" cap="none" dirty="0">
              <a:solidFill>
                <a:schemeClr val="accent1"/>
              </a:solidFill>
              <a:latin typeface="Helvetica" panose="020B0604020202020204" pitchFamily="34" charset="0"/>
              <a:cs typeface="Helvetica" panose="020B0604020202020204" pitchFamily="34" charset="0"/>
            </a:endParaRPr>
          </a:p>
        </p:txBody>
      </p:sp>
      <p:sp>
        <p:nvSpPr>
          <p:cNvPr id="4" name="Rectangle 3"/>
          <p:cNvSpPr/>
          <p:nvPr/>
        </p:nvSpPr>
        <p:spPr>
          <a:xfrm>
            <a:off x="760412" y="1782395"/>
            <a:ext cx="10744200" cy="3046988"/>
          </a:xfrm>
          <a:prstGeom prst="rect">
            <a:avLst/>
          </a:prstGeom>
        </p:spPr>
        <p:txBody>
          <a:bodyPr wrap="square">
            <a:spAutoFit/>
          </a:bodyPr>
          <a:lstStyle/>
          <a:p>
            <a:pPr marL="388620" lvl="0" indent="-342900">
              <a:buFont typeface="Arial" panose="020B0604020202020204" pitchFamily="34" charset="0"/>
              <a:buChar char="•"/>
            </a:pPr>
            <a:r>
              <a:rPr lang="en-GB" altLang="ja-JP" sz="2400" dirty="0">
                <a:latin typeface="Helvetica" panose="020B0604020202020204" pitchFamily="34" charset="0"/>
                <a:cs typeface="Helvetica" panose="020B0604020202020204" pitchFamily="34" charset="0"/>
              </a:rPr>
              <a:t>VMAD held its meetings on June 28 (#31) and September 15+22 (#32)</a:t>
            </a:r>
          </a:p>
          <a:p>
            <a:pPr marL="45720" lvl="0"/>
            <a:endParaRPr lang="en-GB" altLang="ja-JP" sz="2400" dirty="0">
              <a:latin typeface="Helvetica" panose="020B0604020202020204" pitchFamily="34" charset="0"/>
              <a:cs typeface="Helvetica" panose="020B0604020202020204" pitchFamily="34" charset="0"/>
            </a:endParaRPr>
          </a:p>
          <a:p>
            <a:pPr marL="388620" indent="-342900">
              <a:buFont typeface="Arial" panose="020B0604020202020204" pitchFamily="34" charset="0"/>
              <a:buChar char="•"/>
            </a:pPr>
            <a:r>
              <a:rPr lang="en-GB" altLang="ja-JP" sz="2400" dirty="0">
                <a:latin typeface="Helvetica" panose="020B0604020202020204" pitchFamily="34" charset="0"/>
                <a:cs typeface="Helvetica" panose="020B0604020202020204" pitchFamily="34" charset="0"/>
              </a:rPr>
              <a:t>VMAD activities </a:t>
            </a:r>
            <a:r>
              <a:rPr lang="nl-NL" altLang="ja-JP" sz="2400" dirty="0">
                <a:latin typeface="Helvetica" panose="020B0604020202020204" pitchFamily="34" charset="0"/>
                <a:cs typeface="Helvetica" panose="020B0604020202020204" pitchFamily="34" charset="0"/>
              </a:rPr>
              <a:t>are </a:t>
            </a:r>
            <a:r>
              <a:rPr lang="nl-NL" altLang="ja-JP" sz="2400" dirty="0" err="1">
                <a:latin typeface="Helvetica" panose="020B0604020202020204" pitchFamily="34" charset="0"/>
                <a:cs typeface="Helvetica" panose="020B0604020202020204" pitchFamily="34" charset="0"/>
              </a:rPr>
              <a:t>conducted</a:t>
            </a:r>
            <a:r>
              <a:rPr lang="nl-NL" altLang="ja-JP" sz="2400" dirty="0">
                <a:latin typeface="Helvetica" panose="020B0604020202020204" pitchFamily="34" charset="0"/>
                <a:cs typeface="Helvetica" panose="020B0604020202020204" pitchFamily="34" charset="0"/>
              </a:rPr>
              <a:t> </a:t>
            </a:r>
            <a:r>
              <a:rPr lang="nl-NL" altLang="ja-JP" sz="2400" dirty="0" err="1">
                <a:latin typeface="Helvetica" panose="020B0604020202020204" pitchFamily="34" charset="0"/>
                <a:cs typeface="Helvetica" panose="020B0604020202020204" pitchFamily="34" charset="0"/>
              </a:rPr>
              <a:t>by</a:t>
            </a:r>
            <a:r>
              <a:rPr lang="nl-NL" altLang="ja-JP" sz="2400" dirty="0">
                <a:latin typeface="Helvetica" panose="020B0604020202020204" pitchFamily="34" charset="0"/>
                <a:cs typeface="Helvetica" panose="020B0604020202020204" pitchFamily="34" charset="0"/>
              </a:rPr>
              <a:t> </a:t>
            </a:r>
            <a:r>
              <a:rPr lang="en-US" altLang="ja-JP" sz="2400" dirty="0">
                <a:latin typeface="Helvetica" panose="020B0604020202020204" pitchFamily="34" charset="0"/>
                <a:cs typeface="Helvetica" panose="020B0604020202020204" pitchFamily="34" charset="0"/>
              </a:rPr>
              <a:t>the four sub-groups work on their respective outstanding issues of work and to incorporate the results of their work into the guidelines.</a:t>
            </a:r>
          </a:p>
          <a:p>
            <a:pPr marL="388620" indent="-342900">
              <a:buFont typeface="Arial" panose="020B0604020202020204" pitchFamily="34" charset="0"/>
              <a:buChar char="•"/>
            </a:pPr>
            <a:endParaRPr lang="en-US" altLang="ja-JP" sz="2400" dirty="0">
              <a:latin typeface="Helvetica" panose="020B0604020202020204" pitchFamily="34" charset="0"/>
              <a:cs typeface="Helvetica" panose="020B0604020202020204" pitchFamily="34" charset="0"/>
            </a:endParaRPr>
          </a:p>
          <a:p>
            <a:pPr marL="388620" indent="-342900">
              <a:buFont typeface="Arial" panose="020B0604020202020204" pitchFamily="34" charset="0"/>
              <a:buChar char="•"/>
            </a:pPr>
            <a:r>
              <a:rPr lang="en-US" altLang="ja-JP" sz="2400" dirty="0">
                <a:latin typeface="Helvetica" panose="020B0604020202020204" pitchFamily="34" charset="0"/>
                <a:cs typeface="Helvetica" panose="020B0604020202020204" pitchFamily="34" charset="0"/>
              </a:rPr>
              <a:t>In addition, we have worked together with FRAV in a coordinated and steady manner, to a great extent via the Integration Group (separate report)</a:t>
            </a:r>
            <a:endParaRPr lang="en-GB" altLang="ja-JP"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012382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5612" y="304800"/>
            <a:ext cx="9294675" cy="1401762"/>
          </a:xfrm>
        </p:spPr>
        <p:txBody>
          <a:bodyPr anchor="ctr">
            <a:normAutofit/>
          </a:bodyPr>
          <a:lstStyle/>
          <a:p>
            <a:r>
              <a:rPr lang="en-US" b="1" u="sng" cap="none" dirty="0">
                <a:solidFill>
                  <a:schemeClr val="accent1"/>
                </a:solidFill>
                <a:latin typeface="Helvetica" panose="020B0604020202020204" pitchFamily="34" charset="0"/>
                <a:cs typeface="Helvetica" panose="020B0604020202020204" pitchFamily="34" charset="0"/>
              </a:rPr>
              <a:t>VMAD activities since GRVA #</a:t>
            </a:r>
            <a:r>
              <a:rPr lang="en-US" altLang="ja-JP" b="1" u="sng" cap="none" dirty="0">
                <a:solidFill>
                  <a:schemeClr val="accent1"/>
                </a:solidFill>
                <a:latin typeface="Helvetica" panose="020B0604020202020204" pitchFamily="34" charset="0"/>
                <a:cs typeface="Helvetica" panose="020B0604020202020204" pitchFamily="34" charset="0"/>
              </a:rPr>
              <a:t>16 (2)</a:t>
            </a:r>
            <a:endParaRPr lang="en-US" b="1" u="sng" cap="none" dirty="0">
              <a:solidFill>
                <a:schemeClr val="accent1"/>
              </a:solidFill>
              <a:latin typeface="Helvetica" panose="020B0604020202020204" pitchFamily="34" charset="0"/>
              <a:cs typeface="Helvetica" panose="020B0604020202020204" pitchFamily="34" charset="0"/>
            </a:endParaRPr>
          </a:p>
        </p:txBody>
      </p:sp>
      <p:sp>
        <p:nvSpPr>
          <p:cNvPr id="2" name="Rectangle 3">
            <a:extLst>
              <a:ext uri="{FF2B5EF4-FFF2-40B4-BE49-F238E27FC236}">
                <a16:creationId xmlns:a16="http://schemas.microsoft.com/office/drawing/2014/main" id="{B2883D86-E7C2-A405-806C-33E946C72C73}"/>
              </a:ext>
            </a:extLst>
          </p:cNvPr>
          <p:cNvSpPr/>
          <p:nvPr/>
        </p:nvSpPr>
        <p:spPr>
          <a:xfrm>
            <a:off x="760412" y="1524000"/>
            <a:ext cx="10820400" cy="4062651"/>
          </a:xfrm>
          <a:prstGeom prst="rect">
            <a:avLst/>
          </a:prstGeom>
        </p:spPr>
        <p:txBody>
          <a:bodyPr wrap="square">
            <a:spAutoFit/>
          </a:bodyPr>
          <a:lstStyle/>
          <a:p>
            <a:pPr marL="45720"/>
            <a:r>
              <a:rPr lang="en-GB" altLang="ja-JP" sz="2400" dirty="0">
                <a:latin typeface="Helvetica" panose="020B0604020202020204" pitchFamily="34" charset="0"/>
                <a:cs typeface="Helvetica" panose="020B0604020202020204" pitchFamily="34" charset="0"/>
              </a:rPr>
              <a:t>Sub-group activities</a:t>
            </a:r>
          </a:p>
          <a:p>
            <a:pPr marL="45720"/>
            <a:r>
              <a:rPr lang="en-GB" altLang="ja-JP" sz="2400" dirty="0">
                <a:latin typeface="Helvetica" panose="020B0604020202020204" pitchFamily="34" charset="0"/>
                <a:cs typeface="Helvetica" panose="020B0604020202020204" pitchFamily="34" charset="0"/>
              </a:rPr>
              <a:t>All subgroups have arranged a number of meetings between May-September</a:t>
            </a:r>
          </a:p>
          <a:p>
            <a:pPr marL="388620" indent="-342900">
              <a:spcBef>
                <a:spcPts val="1800"/>
              </a:spcBef>
              <a:buFont typeface="Arial" panose="020B0604020202020204" pitchFamily="34" charset="0"/>
              <a:buChar char="•"/>
            </a:pPr>
            <a:r>
              <a:rPr lang="en-GB" altLang="ja-JP" sz="2000" dirty="0">
                <a:latin typeface="Helvetica" panose="020B0604020202020204" pitchFamily="34" charset="0"/>
                <a:cs typeface="Helvetica" panose="020B0604020202020204" pitchFamily="34" charset="0"/>
              </a:rPr>
              <a:t>Scenarios: </a:t>
            </a:r>
            <a:r>
              <a:rPr lang="en-US" altLang="ja-JP" sz="2000" dirty="0">
                <a:latin typeface="Helvetica" panose="020B0604020202020204" pitchFamily="34" charset="0"/>
                <a:cs typeface="Helvetica" panose="020B0604020202020204" pitchFamily="34" charset="0"/>
              </a:rPr>
              <a:t>the definition of "abstract scenarios" has been added. The development of a central scenario catalogue has turned out to be unrealistic within the given timeframe. Based on input from Safe, OICA-CLEPA, UK, China, Japan a set of common elements for scenarios are defined. Further work is needed. Completion expected before the December VMAD meeting.</a:t>
            </a:r>
            <a:endParaRPr lang="en-GB" altLang="ja-JP" sz="2000" dirty="0">
              <a:latin typeface="Helvetica" panose="020B0604020202020204" pitchFamily="34" charset="0"/>
              <a:cs typeface="Helvetica" panose="020B0604020202020204" pitchFamily="34" charset="0"/>
            </a:endParaRPr>
          </a:p>
          <a:p>
            <a:pPr marL="388620" indent="-342900">
              <a:spcBef>
                <a:spcPts val="1800"/>
              </a:spcBef>
              <a:buFont typeface="Arial" panose="020B0604020202020204" pitchFamily="34" charset="0"/>
              <a:buChar char="•"/>
            </a:pPr>
            <a:r>
              <a:rPr lang="en-GB" altLang="ja-JP" sz="2000" dirty="0">
                <a:latin typeface="Helvetica" panose="020B0604020202020204" pitchFamily="34" charset="0"/>
                <a:cs typeface="Helvetica" panose="020B0604020202020204" pitchFamily="34" charset="0"/>
              </a:rPr>
              <a:t>Simulation: a range of modifications suggested by industry have been incorporated (e.g. Open Loop testing), except those which impact the essence of the previous adopted version of the NATM/Guidelines. The Proof of Concept by TNO to judge the practicality of the virtual validation method is completed with a positive response. </a:t>
            </a:r>
          </a:p>
        </p:txBody>
      </p:sp>
    </p:spTree>
    <p:extLst>
      <p:ext uri="{BB962C8B-B14F-4D97-AF65-F5344CB8AC3E}">
        <p14:creationId xmlns:p14="http://schemas.microsoft.com/office/powerpoint/2010/main" val="1230591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9249" y="291635"/>
            <a:ext cx="9294675" cy="1401762"/>
          </a:xfrm>
        </p:spPr>
        <p:txBody>
          <a:bodyPr anchor="ctr">
            <a:normAutofit/>
          </a:bodyPr>
          <a:lstStyle/>
          <a:p>
            <a:r>
              <a:rPr lang="en-US" b="1" u="sng" cap="none" dirty="0">
                <a:solidFill>
                  <a:schemeClr val="accent1"/>
                </a:solidFill>
                <a:latin typeface="Helvetica" panose="020B0604020202020204" pitchFamily="34" charset="0"/>
                <a:cs typeface="Helvetica" panose="020B0604020202020204" pitchFamily="34" charset="0"/>
              </a:rPr>
              <a:t>VMAD activities since GRVA #</a:t>
            </a:r>
            <a:r>
              <a:rPr lang="en-US" altLang="ja-JP" b="1" u="sng" cap="none" dirty="0">
                <a:solidFill>
                  <a:schemeClr val="accent1"/>
                </a:solidFill>
                <a:latin typeface="Helvetica" panose="020B0604020202020204" pitchFamily="34" charset="0"/>
                <a:cs typeface="Helvetica" panose="020B0604020202020204" pitchFamily="34" charset="0"/>
              </a:rPr>
              <a:t>16 (3)</a:t>
            </a:r>
            <a:endParaRPr lang="en-US" b="1" u="sng" cap="none" dirty="0">
              <a:solidFill>
                <a:schemeClr val="accent1"/>
              </a:solidFill>
              <a:latin typeface="Helvetica" panose="020B0604020202020204" pitchFamily="34" charset="0"/>
              <a:cs typeface="Helvetica" panose="020B0604020202020204" pitchFamily="34" charset="0"/>
            </a:endParaRPr>
          </a:p>
        </p:txBody>
      </p:sp>
      <p:sp>
        <p:nvSpPr>
          <p:cNvPr id="2" name="Rectangle 3">
            <a:extLst>
              <a:ext uri="{FF2B5EF4-FFF2-40B4-BE49-F238E27FC236}">
                <a16:creationId xmlns:a16="http://schemas.microsoft.com/office/drawing/2014/main" id="{B2883D86-E7C2-A405-806C-33E946C72C73}"/>
              </a:ext>
            </a:extLst>
          </p:cNvPr>
          <p:cNvSpPr/>
          <p:nvPr/>
        </p:nvSpPr>
        <p:spPr>
          <a:xfrm>
            <a:off x="760412" y="1524000"/>
            <a:ext cx="10820400" cy="2477601"/>
          </a:xfrm>
          <a:prstGeom prst="rect">
            <a:avLst/>
          </a:prstGeom>
        </p:spPr>
        <p:txBody>
          <a:bodyPr wrap="square">
            <a:spAutoFit/>
          </a:bodyPr>
          <a:lstStyle/>
          <a:p>
            <a:pPr marL="388620" indent="-342900">
              <a:spcBef>
                <a:spcPts val="1800"/>
              </a:spcBef>
              <a:buFont typeface="Arial" panose="020B0604020202020204" pitchFamily="34" charset="0"/>
              <a:buChar char="•"/>
            </a:pPr>
            <a:r>
              <a:rPr lang="en-GB" altLang="ja-JP" sz="2000" dirty="0">
                <a:latin typeface="Helvetica" panose="020B0604020202020204" pitchFamily="34" charset="0"/>
                <a:cs typeface="Helvetica" panose="020B0604020202020204" pitchFamily="34" charset="0"/>
              </a:rPr>
              <a:t>Audit/In-Service Monitoring &amp; Reporting: Suggestions from UK for Audit have been discussed and resulted in agreed modification. </a:t>
            </a:r>
            <a:r>
              <a:rPr lang="en-US" altLang="ja-JP" sz="2000" dirty="0">
                <a:latin typeface="Helvetica" panose="020B0604020202020204" pitchFamily="34" charset="0"/>
                <a:cs typeface="Helvetica" panose="020B0604020202020204" pitchFamily="34" charset="0"/>
              </a:rPr>
              <a:t>Criteria for ISMR have been elaborated, including indication which ones could be provided by the OEM’s. Contact with the EDR/DSSAD group since these activities are partly related.</a:t>
            </a:r>
          </a:p>
          <a:p>
            <a:pPr marL="388620" indent="-342900">
              <a:spcBef>
                <a:spcPts val="1800"/>
              </a:spcBef>
              <a:buFont typeface="Arial" panose="020B0604020202020204" pitchFamily="34" charset="0"/>
              <a:buChar char="•"/>
            </a:pPr>
            <a:r>
              <a:rPr lang="en-GB" altLang="ja-JP" sz="2000" dirty="0">
                <a:latin typeface="Helvetica" panose="020B0604020202020204" pitchFamily="34" charset="0"/>
                <a:cs typeface="Helvetica" panose="020B0604020202020204" pitchFamily="34" charset="0"/>
              </a:rPr>
              <a:t>Track-/Real World testing: Agreement on eleven paragraphs for Track Testing, six chapters need additional work. Three paragraphs for RWT almost finished, fourteen still to be discussed. Three sessions scheduled in October to assure progress.</a:t>
            </a:r>
          </a:p>
        </p:txBody>
      </p:sp>
    </p:spTree>
    <p:extLst>
      <p:ext uri="{BB962C8B-B14F-4D97-AF65-F5344CB8AC3E}">
        <p14:creationId xmlns:p14="http://schemas.microsoft.com/office/powerpoint/2010/main" val="1019252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9412" y="228600"/>
            <a:ext cx="9294675" cy="1401762"/>
          </a:xfrm>
        </p:spPr>
        <p:txBody>
          <a:bodyPr anchor="ctr">
            <a:normAutofit/>
          </a:bodyPr>
          <a:lstStyle/>
          <a:p>
            <a:r>
              <a:rPr lang="en-US" b="1" u="sng" cap="none" dirty="0">
                <a:solidFill>
                  <a:schemeClr val="accent1"/>
                </a:solidFill>
                <a:latin typeface="Helvetica" panose="020B0604020202020204" pitchFamily="34" charset="0"/>
                <a:cs typeface="Helvetica" panose="020B0604020202020204" pitchFamily="34" charset="0"/>
              </a:rPr>
              <a:t>Future activities VMAD</a:t>
            </a:r>
          </a:p>
        </p:txBody>
      </p:sp>
      <p:sp>
        <p:nvSpPr>
          <p:cNvPr id="5" name="Tekstvak 4">
            <a:extLst>
              <a:ext uri="{FF2B5EF4-FFF2-40B4-BE49-F238E27FC236}">
                <a16:creationId xmlns:a16="http://schemas.microsoft.com/office/drawing/2014/main" id="{C816389C-8205-344F-406D-5B76C2A0F91B}"/>
              </a:ext>
            </a:extLst>
          </p:cNvPr>
          <p:cNvSpPr txBox="1"/>
          <p:nvPr/>
        </p:nvSpPr>
        <p:spPr>
          <a:xfrm>
            <a:off x="608012" y="1630363"/>
            <a:ext cx="8547085" cy="2070503"/>
          </a:xfrm>
          <a:prstGeom prst="rect">
            <a:avLst/>
          </a:prstGeom>
          <a:noFill/>
          <a:ln>
            <a:solidFill>
              <a:schemeClr val="bg2"/>
            </a:solidFill>
          </a:ln>
        </p:spPr>
        <p:txBody>
          <a:bodyPr wrap="square">
            <a:spAutoFit/>
          </a:bodyPr>
          <a:lstStyle/>
          <a:p>
            <a:pPr marL="845820" lvl="1" indent="-342900">
              <a:lnSpc>
                <a:spcPct val="105000"/>
              </a:lnSpc>
              <a:spcBef>
                <a:spcPts val="1200"/>
              </a:spcBef>
              <a:buFont typeface="Arial" panose="020B0604020202020204" pitchFamily="34" charset="0"/>
              <a:buChar char="•"/>
            </a:pPr>
            <a:r>
              <a:rPr lang="en-US" altLang="en-US" sz="2000" dirty="0">
                <a:latin typeface="Helvetica" panose="020B0604020202020204" pitchFamily="34" charset="0"/>
                <a:cs typeface="Helvetica" panose="020B0604020202020204" pitchFamily="34" charset="0"/>
              </a:rPr>
              <a:t>To continue the activities of the VMAD subgroups to complete the June 2024 deliverables</a:t>
            </a:r>
            <a:endParaRPr lang="en-US" altLang="en-US" sz="2000" dirty="0">
              <a:solidFill>
                <a:srgbClr val="FF0000"/>
              </a:solidFill>
              <a:latin typeface="Helvetica" panose="020B0604020202020204" pitchFamily="34" charset="0"/>
              <a:cs typeface="Helvetica" panose="020B0604020202020204" pitchFamily="34" charset="0"/>
            </a:endParaRPr>
          </a:p>
          <a:p>
            <a:pPr marL="845820" lvl="1" indent="-342900">
              <a:lnSpc>
                <a:spcPct val="105000"/>
              </a:lnSpc>
              <a:spcBef>
                <a:spcPts val="1800"/>
              </a:spcBef>
              <a:buFont typeface="Arial" panose="020B0604020202020204" pitchFamily="34" charset="0"/>
              <a:buChar char="•"/>
            </a:pPr>
            <a:r>
              <a:rPr lang="en-US" altLang="en-US" sz="2000" dirty="0">
                <a:latin typeface="Helvetica" panose="020B0604020202020204" pitchFamily="34" charset="0"/>
                <a:cs typeface="Helvetica" panose="020B0604020202020204" pitchFamily="34" charset="0"/>
              </a:rPr>
              <a:t>Next VMAD meetings: </a:t>
            </a:r>
          </a:p>
          <a:p>
            <a:pPr marL="1144270" lvl="2" indent="-342900">
              <a:lnSpc>
                <a:spcPct val="105000"/>
              </a:lnSpc>
              <a:spcBef>
                <a:spcPts val="600"/>
              </a:spcBef>
              <a:buFont typeface="Arial" panose="020B0604020202020204" pitchFamily="34" charset="0"/>
              <a:buChar char="•"/>
            </a:pPr>
            <a:r>
              <a:rPr lang="en-US" altLang="en-US" sz="2000" dirty="0">
                <a:latin typeface="Helvetica" panose="020B0604020202020204" pitchFamily="34" charset="0"/>
                <a:cs typeface="Helvetica" panose="020B0604020202020204" pitchFamily="34" charset="0"/>
              </a:rPr>
              <a:t>Option 6 November (Virtual)</a:t>
            </a:r>
          </a:p>
          <a:p>
            <a:pPr marL="1144270" lvl="2" indent="-342900">
              <a:lnSpc>
                <a:spcPct val="105000"/>
              </a:lnSpc>
              <a:spcBef>
                <a:spcPts val="600"/>
              </a:spcBef>
              <a:buFont typeface="Arial" panose="020B0604020202020204" pitchFamily="34" charset="0"/>
              <a:buChar char="•"/>
            </a:pPr>
            <a:r>
              <a:rPr lang="en-US" altLang="en-US" sz="2000" dirty="0">
                <a:latin typeface="Helvetica" panose="020B0604020202020204" pitchFamily="34" charset="0"/>
                <a:cs typeface="Helvetica" panose="020B0604020202020204" pitchFamily="34" charset="0"/>
              </a:rPr>
              <a:t>14</a:t>
            </a:r>
            <a:r>
              <a:rPr lang="en-US" altLang="en-US" sz="2000" baseline="30000" dirty="0">
                <a:latin typeface="Helvetica" panose="020B0604020202020204" pitchFamily="34" charset="0"/>
                <a:cs typeface="Helvetica" panose="020B0604020202020204" pitchFamily="34" charset="0"/>
              </a:rPr>
              <a:t>th</a:t>
            </a:r>
            <a:r>
              <a:rPr lang="en-US" altLang="en-US" sz="2000" dirty="0">
                <a:latin typeface="Helvetica" panose="020B0604020202020204" pitchFamily="34" charset="0"/>
                <a:cs typeface="Helvetica" panose="020B0604020202020204" pitchFamily="34" charset="0"/>
              </a:rPr>
              <a:t> of December (Hybrid, Tokyo)</a:t>
            </a:r>
          </a:p>
        </p:txBody>
      </p:sp>
    </p:spTree>
    <p:extLst>
      <p:ext uri="{BB962C8B-B14F-4D97-AF65-F5344CB8AC3E}">
        <p14:creationId xmlns:p14="http://schemas.microsoft.com/office/powerpoint/2010/main" val="3483648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2"/>
          <p:cNvSpPr>
            <a:spLocks noGrp="1"/>
          </p:cNvSpPr>
          <p:nvPr>
            <p:ph type="title"/>
          </p:nvPr>
        </p:nvSpPr>
        <p:spPr>
          <a:xfrm>
            <a:off x="1224771" y="2021323"/>
            <a:ext cx="9753600" cy="693946"/>
          </a:xfrm>
        </p:spPr>
        <p:txBody>
          <a:bodyPr anchor="ctr">
            <a:normAutofit/>
          </a:bodyPr>
          <a:lstStyle/>
          <a:p>
            <a:r>
              <a:rPr lang="en-US" sz="3600" b="1" cap="none" dirty="0">
                <a:solidFill>
                  <a:srgbClr val="348CDC"/>
                </a:solidFill>
                <a:latin typeface="Arial" panose="020B0604020202020204" pitchFamily="34" charset="0"/>
                <a:cs typeface="Arial" panose="020B0604020202020204" pitchFamily="34" charset="0"/>
              </a:rPr>
              <a:t>Thank you!</a:t>
            </a:r>
          </a:p>
        </p:txBody>
      </p:sp>
      <p:sp>
        <p:nvSpPr>
          <p:cNvPr id="5" name="Slide Number Placeholder 4"/>
          <p:cNvSpPr>
            <a:spLocks noGrp="1"/>
          </p:cNvSpPr>
          <p:nvPr>
            <p:ph type="sldNum" sz="quarter" idx="12"/>
          </p:nvPr>
        </p:nvSpPr>
        <p:spPr/>
        <p:txBody>
          <a:bodyPr/>
          <a:lstStyle/>
          <a:p>
            <a:fld id="{F36C87F6-986D-49E6-AF40-1B3A1EE8064D}" type="slidenum">
              <a:rPr lang="en-US" smtClean="0"/>
              <a:t>8</a:t>
            </a:fld>
            <a:endParaRPr lang="en-US"/>
          </a:p>
        </p:txBody>
      </p:sp>
      <p:pic>
        <p:nvPicPr>
          <p:cNvPr id="6" name="Picture 5"/>
          <p:cNvPicPr>
            <a:picLocks noChangeAspect="1"/>
          </p:cNvPicPr>
          <p:nvPr/>
        </p:nvPicPr>
        <p:blipFill>
          <a:blip r:embed="rId2"/>
          <a:stretch>
            <a:fillRect/>
          </a:stretch>
        </p:blipFill>
        <p:spPr>
          <a:xfrm>
            <a:off x="8545223" y="4648200"/>
            <a:ext cx="3657917" cy="1274174"/>
          </a:xfrm>
          <a:prstGeom prst="rect">
            <a:avLst/>
          </a:prstGeom>
        </p:spPr>
      </p:pic>
      <p:sp>
        <p:nvSpPr>
          <p:cNvPr id="7" name="Rectangle 6"/>
          <p:cNvSpPr/>
          <p:nvPr/>
        </p:nvSpPr>
        <p:spPr>
          <a:xfrm>
            <a:off x="1" y="4648200"/>
            <a:ext cx="8634802" cy="1274174"/>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8" name="Rectangle 7"/>
          <p:cNvSpPr/>
          <p:nvPr/>
        </p:nvSpPr>
        <p:spPr>
          <a:xfrm>
            <a:off x="1" y="4495800"/>
            <a:ext cx="12203140" cy="207374"/>
          </a:xfrm>
          <a:prstGeom prst="rect">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9" name="Rectangle 8"/>
          <p:cNvSpPr/>
          <p:nvPr/>
        </p:nvSpPr>
        <p:spPr>
          <a:xfrm>
            <a:off x="0" y="5916278"/>
            <a:ext cx="12208867" cy="207374"/>
          </a:xfrm>
          <a:prstGeom prst="rect">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2" name="Rectangle 3">
            <a:extLst>
              <a:ext uri="{FF2B5EF4-FFF2-40B4-BE49-F238E27FC236}">
                <a16:creationId xmlns:a16="http://schemas.microsoft.com/office/drawing/2014/main" id="{036238D0-3E4F-46C4-333E-E34B0E13CD01}"/>
              </a:ext>
            </a:extLst>
          </p:cNvPr>
          <p:cNvSpPr>
            <a:spLocks noChangeArrowheads="1"/>
          </p:cNvSpPr>
          <p:nvPr/>
        </p:nvSpPr>
        <p:spPr bwMode="auto">
          <a:xfrm>
            <a:off x="1210454" y="3200649"/>
            <a:ext cx="8465358" cy="453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87350" indent="-341313">
              <a:defRPr>
                <a:solidFill>
                  <a:schemeClr val="tx1"/>
                </a:solidFill>
                <a:latin typeface="Century Gothic" panose="020B0502020202020204" pitchFamily="34" charset="0"/>
              </a:defRPr>
            </a:lvl1pPr>
            <a:lvl2pPr marL="844550" indent="-341313">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marL="45720" indent="0">
              <a:lnSpc>
                <a:spcPct val="105000"/>
              </a:lnSpc>
              <a:spcBef>
                <a:spcPts val="1800"/>
              </a:spcBef>
            </a:pPr>
            <a:endParaRPr lang="en-GB" altLang="en-US" sz="2400" b="1" dirty="0">
              <a:solidFill>
                <a:srgbClr val="348CDC"/>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951362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orld country repor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1">
          <a:schemeClr val="accent1"/>
        </a:lnRef>
        <a:fillRef idx="2">
          <a:schemeClr val="accent1"/>
        </a:fillRef>
        <a:effectRef idx="1">
          <a:schemeClr val="accent1"/>
        </a:effectRef>
        <a:fontRef idx="minor">
          <a:schemeClr val="dk1"/>
        </a:fontRef>
      </a:style>
    </a:spDef>
    <a:lnDef>
      <a:spPr>
        <a:ln/>
      </a:spPr>
      <a:bodyPr/>
      <a:lstStyle/>
      <a:style>
        <a:lnRef idx="3">
          <a:schemeClr val="accent1"/>
        </a:lnRef>
        <a:fillRef idx="0">
          <a:schemeClr val="accent1"/>
        </a:fillRef>
        <a:effectRef idx="2">
          <a:schemeClr val="accent1"/>
        </a:effectRef>
        <a:fontRef idx="minor">
          <a:schemeClr val="tx1"/>
        </a:fontRef>
      </a:style>
    </a:lnDef>
    <a:txDef>
      <a:spPr>
        <a:noFill/>
        <a:ln>
          <a:solidFill>
            <a:schemeClr val="bg2"/>
          </a:solidFill>
        </a:ln>
      </a:spPr>
      <a:bodyPr wrap="none" rtlCol="0">
        <a:spAutoFit/>
      </a:bodyPr>
      <a:lstStyle>
        <a:defPPr>
          <a:lnSpc>
            <a:spcPct val="90000"/>
          </a:lnSpc>
          <a:defRPr sz="2400" dirty="0" err="1" smtClean="0"/>
        </a:defPPr>
      </a:lstStyle>
    </a:txDef>
  </a:objectDefaults>
  <a:extraClrSchemeLst/>
  <a:extLst>
    <a:ext uri="{05A4C25C-085E-4340-85A3-A5531E510DB2}">
      <thm15:themeFamily xmlns:thm15="http://schemas.microsoft.com/office/thememl/2012/main" name="World country report presentation.potx" id="{FF082492-D6CE-444E-B3E8-FB131EDFAC53}" vid="{71BD5CC8-96B3-46A6-8835-37741E8965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19A402-9C30-4659-92D2-7F2014DE4A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B8943C-ABFF-4A67-9D76-A4F686818A67}">
  <ds:schemaRefs>
    <ds:schemaRef ds:uri="http://schemas.microsoft.com/office/2006/documentManagement/types"/>
    <ds:schemaRef ds:uri="http://schemas.microsoft.com/office/2006/metadata/properties"/>
    <ds:schemaRef ds:uri="http://purl.org/dc/elements/1.1/"/>
    <ds:schemaRef ds:uri="4b4a1c0d-4a69-4996-a84a-fc699b9f49de"/>
    <ds:schemaRef ds:uri="acccb6d4-dbe5-46d2-b4d3-5733603d8cc6"/>
    <ds:schemaRef ds:uri="http://schemas.openxmlformats.org/package/2006/metadata/core-properties"/>
    <ds:schemaRef ds:uri="http://purl.org/dc/terms/"/>
    <ds:schemaRef ds:uri="http://schemas.microsoft.com/office/infopath/2007/PartnerControls"/>
    <ds:schemaRef ds:uri="985ec44e-1bab-4c0b-9df0-6ba128686fc9"/>
    <ds:schemaRef ds:uri="http://www.w3.org/XML/1998/namespace"/>
    <ds:schemaRef ds:uri="http://purl.org/dc/dcmitype/"/>
  </ds:schemaRefs>
</ds:datastoreItem>
</file>

<file path=customXml/itemProps3.xml><?xml version="1.0" encoding="utf-8"?>
<ds:datastoreItem xmlns:ds="http://schemas.openxmlformats.org/officeDocument/2006/customXml" ds:itemID="{7F50E891-56F2-4BF8-80C9-B218B59E6F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World country report presentation</Template>
  <TotalTime>245</TotalTime>
  <Words>645</Words>
  <Application>Microsoft Office PowerPoint</Application>
  <PresentationFormat>Custom</PresentationFormat>
  <Paragraphs>58</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Courier New</vt:lpstr>
      <vt:lpstr>Helvetica</vt:lpstr>
      <vt:lpstr>World country report presentation</vt:lpstr>
      <vt:lpstr>Status Report of Informal Working Group on Validation Methods for Automated Driving (VMAD)</vt:lpstr>
      <vt:lpstr>Contents</vt:lpstr>
      <vt:lpstr>VMAD Deliverables until the WP.29 June 2024</vt:lpstr>
      <vt:lpstr>VMAD activities since GRVA #16 (1)</vt:lpstr>
      <vt:lpstr>VMAD activities since GRVA #16 (2)</vt:lpstr>
      <vt:lpstr>VMAD activities since GRVA #16 (3)</vt:lpstr>
      <vt:lpstr>Future activities VMAD</vt:lpstr>
      <vt:lpstr>Thank you!</vt:lpstr>
    </vt:vector>
  </TitlesOfParts>
  <Company>Transport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of Informal Working Group on Validation Methods for Automated Driving (VMAD)</dc:title>
  <dc:creator>Yonick, Gregory</dc:creator>
  <cp:lastModifiedBy>Laura Dotzauer</cp:lastModifiedBy>
  <cp:revision>320</cp:revision>
  <cp:lastPrinted>2022-09-25T17:33:29Z</cp:lastPrinted>
  <dcterms:created xsi:type="dcterms:W3CDTF">2019-10-28T02:43:14Z</dcterms:created>
  <dcterms:modified xsi:type="dcterms:W3CDTF">2023-09-26T12:21:22Z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Order">
    <vt:r8>74068500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y fmtid="{D5CDD505-2E9C-101B-9397-08002B2CF9AE}" pid="12" name="MSIP_Label_b5bbdc02-cb35-4d29-b911-7fc063a80903_Enabled">
    <vt:lpwstr>true</vt:lpwstr>
  </property>
  <property fmtid="{D5CDD505-2E9C-101B-9397-08002B2CF9AE}" pid="13" name="MSIP_Label_b5bbdc02-cb35-4d29-b911-7fc063a80903_SetDate">
    <vt:lpwstr>2021-11-26T12:51:13Z</vt:lpwstr>
  </property>
  <property fmtid="{D5CDD505-2E9C-101B-9397-08002B2CF9AE}" pid="14" name="MSIP_Label_b5bbdc02-cb35-4d29-b911-7fc063a80903_Method">
    <vt:lpwstr>Privileged</vt:lpwstr>
  </property>
  <property fmtid="{D5CDD505-2E9C-101B-9397-08002B2CF9AE}" pid="15" name="MSIP_Label_b5bbdc02-cb35-4d29-b911-7fc063a80903_Name">
    <vt:lpwstr>Unclassified (No Marking)</vt:lpwstr>
  </property>
  <property fmtid="{D5CDD505-2E9C-101B-9397-08002B2CF9AE}" pid="16" name="MSIP_Label_b5bbdc02-cb35-4d29-b911-7fc063a80903_SiteId">
    <vt:lpwstr>2008ffa9-c9b2-4d97-9ad9-4ace25386be7</vt:lpwstr>
  </property>
  <property fmtid="{D5CDD505-2E9C-101B-9397-08002B2CF9AE}" pid="17" name="MSIP_Label_b5bbdc02-cb35-4d29-b911-7fc063a80903_ActionId">
    <vt:lpwstr>f56915d1-34b7-44af-9de6-5fcbb9cce863</vt:lpwstr>
  </property>
  <property fmtid="{D5CDD505-2E9C-101B-9397-08002B2CF9AE}" pid="18" name="MSIP_Label_b5bbdc02-cb35-4d29-b911-7fc063a80903_ContentBits">
    <vt:lpwstr>0</vt:lpwstr>
  </property>
  <property fmtid="{D5CDD505-2E9C-101B-9397-08002B2CF9AE}" pid="19" name="Office_x0020_of_x0020_Origin">
    <vt:lpwstr/>
  </property>
  <property fmtid="{D5CDD505-2E9C-101B-9397-08002B2CF9AE}" pid="20" name="MediaServiceImageTags">
    <vt:lpwstr/>
  </property>
  <property fmtid="{D5CDD505-2E9C-101B-9397-08002B2CF9AE}" pid="21" name="gba66df640194346a5267c50f24d4797">
    <vt:lpwstr/>
  </property>
</Properties>
</file>