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3"/>
  </p:sldMasterIdLst>
  <p:notesMasterIdLst>
    <p:notesMasterId r:id="rId13"/>
  </p:notesMasterIdLst>
  <p:handoutMasterIdLst>
    <p:handoutMasterId r:id="rId14"/>
  </p:handoutMasterIdLst>
  <p:sldIdLst>
    <p:sldId id="256" r:id="rId4"/>
    <p:sldId id="286" r:id="rId5"/>
    <p:sldId id="283" r:id="rId6"/>
    <p:sldId id="288" r:id="rId7"/>
    <p:sldId id="293" r:id="rId8"/>
    <p:sldId id="291" r:id="rId9"/>
    <p:sldId id="294" r:id="rId10"/>
    <p:sldId id="292" r:id="rId11"/>
    <p:sldId id="264" r:id="rId12"/>
  </p:sldIdLst>
  <p:sldSz cx="9144000" cy="6858000" type="screen4x3"/>
  <p:notesSz cx="6811963" cy="9942513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indent="2286000" defTabSz="457200">
      <a:defRPr>
        <a:latin typeface="Calibri"/>
        <a:ea typeface="Calibri"/>
        <a:cs typeface="Calibri"/>
        <a:sym typeface="Calibri"/>
      </a:defRPr>
    </a:lvl6pPr>
    <a:lvl7pPr indent="2743200" defTabSz="457200">
      <a:defRPr>
        <a:latin typeface="Calibri"/>
        <a:ea typeface="Calibri"/>
        <a:cs typeface="Calibri"/>
        <a:sym typeface="Calibri"/>
      </a:defRPr>
    </a:lvl7pPr>
    <a:lvl8pPr indent="3200400" defTabSz="457200">
      <a:defRPr>
        <a:latin typeface="Calibri"/>
        <a:ea typeface="Calibri"/>
        <a:cs typeface="Calibri"/>
        <a:sym typeface="Calibri"/>
      </a:defRPr>
    </a:lvl8pPr>
    <a:lvl9pPr indent="3657600" defTabSz="4572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FEF41F-B995-45D3-BA41-CFB90453D762}" v="3" dt="2023-09-22T13:50:32.20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86375" autoAdjust="0"/>
  </p:normalViewPr>
  <p:slideViewPr>
    <p:cSldViewPr>
      <p:cViewPr varScale="1">
        <p:scale>
          <a:sx n="90" d="100"/>
          <a:sy n="90" d="100"/>
        </p:scale>
        <p:origin x="240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Dotzauer" userId="b8b87b2b-eda4-44e0-9f77-97a24730064b" providerId="ADAL" clId="{6DFEF41F-B995-45D3-BA41-CFB90453D762}"/>
    <pc:docChg chg="modSld">
      <pc:chgData name="Laura Dotzauer" userId="b8b87b2b-eda4-44e0-9f77-97a24730064b" providerId="ADAL" clId="{6DFEF41F-B995-45D3-BA41-CFB90453D762}" dt="2023-09-22T13:11:18.390" v="17" actId="20577"/>
      <pc:docMkLst>
        <pc:docMk/>
      </pc:docMkLst>
      <pc:sldChg chg="modSp mod">
        <pc:chgData name="Laura Dotzauer" userId="b8b87b2b-eda4-44e0-9f77-97a24730064b" providerId="ADAL" clId="{6DFEF41F-B995-45D3-BA41-CFB90453D762}" dt="2023-09-22T13:11:18.390" v="17" actId="20577"/>
        <pc:sldMkLst>
          <pc:docMk/>
          <pc:sldMk cId="0" sldId="256"/>
        </pc:sldMkLst>
        <pc:spChg chg="mod">
          <ac:chgData name="Laura Dotzauer" userId="b8b87b2b-eda4-44e0-9f77-97a24730064b" providerId="ADAL" clId="{6DFEF41F-B995-45D3-BA41-CFB90453D762}" dt="2023-09-22T13:11:18.390" v="17" actId="20577"/>
          <ac:spMkLst>
            <pc:docMk/>
            <pc:sldMk cId="0" sldId="256"/>
            <ac:spMk id="3" creationId="{2B15520B-44A6-4972-A116-4FFD34FA56D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0999C-C32B-4469-B9CC-8A0AD7FAEE1C}" type="datetimeFigureOut">
              <a:rPr lang="en-GB" smtClean="0"/>
              <a:t>22/09/2023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0B0DC-5C83-4098-8F72-2265AA5A5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511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08262" y="4722694"/>
            <a:ext cx="4995440" cy="4474131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01793211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324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95412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295821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03959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36393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989286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10222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1097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04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1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900148" y="-482"/>
            <a:ext cx="4319366" cy="685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2.png"/>
          <p:cNvPicPr/>
          <p:nvPr/>
        </p:nvPicPr>
        <p:blipFill>
          <a:blip r:embed="rId3"/>
          <a:srcRect l="4758" t="4174" b="1883"/>
          <a:stretch>
            <a:fillRect/>
          </a:stretch>
        </p:blipFill>
        <p:spPr>
          <a:xfrm>
            <a:off x="-1" y="-481"/>
            <a:ext cx="6775383" cy="685848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3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465182" y="5744979"/>
            <a:ext cx="1028701" cy="685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age4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465057" y="402347"/>
            <a:ext cx="757379" cy="5144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image5.png"/>
          <p:cNvPicPr/>
          <p:nvPr/>
        </p:nvPicPr>
        <p:blipFill>
          <a:blip r:embed="rId6"/>
          <a:stretch>
            <a:fillRect/>
          </a:stretch>
        </p:blipFill>
        <p:spPr>
          <a:xfrm>
            <a:off x="3439159" y="-482"/>
            <a:ext cx="41050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375350" y="1109887"/>
            <a:ext cx="3271442" cy="978730"/>
          </a:xfrm>
          <a:prstGeom prst="rect">
            <a:avLst/>
          </a:prstGeom>
        </p:spPr>
        <p:txBody>
          <a:bodyPr/>
          <a:lstStyle>
            <a:lvl1pPr algn="l" defTabSz="914400"/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1600" spc="13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8271164" y="6356350"/>
            <a:ext cx="798021" cy="3708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pic>
        <p:nvPicPr>
          <p:cNvPr id="17" name="image2.png"/>
          <p:cNvPicPr/>
          <p:nvPr/>
        </p:nvPicPr>
        <p:blipFill>
          <a:blip r:embed="rId2"/>
          <a:srcRect l="4758" t="4174" b="1883"/>
          <a:stretch>
            <a:fillRect/>
          </a:stretch>
        </p:blipFill>
        <p:spPr>
          <a:xfrm>
            <a:off x="-1" y="0"/>
            <a:ext cx="6775383" cy="685848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465057" y="402828"/>
            <a:ext cx="757379" cy="514406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57200" y="1094439"/>
            <a:ext cx="4979324" cy="1134473"/>
          </a:xfrm>
          <a:prstGeom prst="rect">
            <a:avLst/>
          </a:prstGeom>
        </p:spPr>
        <p:txBody>
          <a:bodyPr/>
          <a:lstStyle>
            <a:lvl1pPr algn="l" defTabSz="914400">
              <a:spcBef>
                <a:spcPts val="300"/>
              </a:spcBef>
              <a:defRPr spc="140"/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1600" spc="14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65057" y="2228911"/>
            <a:ext cx="4231635" cy="34688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defTabSz="914400">
              <a:spcBef>
                <a:spcPts val="800"/>
              </a:spcBef>
              <a:buSzTx/>
              <a:buFontTx/>
              <a:buNone/>
              <a:defRPr sz="3600" spc="139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1pPr>
            <a:lvl2pPr marL="824592" indent="-367392" defTabSz="914400">
              <a:spcBef>
                <a:spcPts val="800"/>
              </a:spcBef>
              <a:buFontTx/>
              <a:defRPr sz="3600" spc="139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2pPr>
            <a:lvl3pPr marL="1257300" indent="-342900" defTabSz="914400">
              <a:spcBef>
                <a:spcPts val="800"/>
              </a:spcBef>
              <a:buFontTx/>
              <a:defRPr sz="3600" spc="139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3pPr>
            <a:lvl4pPr marL="1783079" indent="-411479" defTabSz="914400">
              <a:spcBef>
                <a:spcPts val="800"/>
              </a:spcBef>
              <a:buFontTx/>
              <a:defRPr sz="3600" spc="139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4pPr>
            <a:lvl5pPr marL="2240279" indent="-411479" defTabSz="914400">
              <a:spcBef>
                <a:spcPts val="800"/>
              </a:spcBef>
              <a:buFontTx/>
              <a:defRPr sz="3600" spc="139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5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600" spc="139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 spc="0">
                <a:solidFill>
                  <a:srgbClr val="000000"/>
                </a:solidFill>
              </a:defRPr>
            </a:pPr>
            <a:r>
              <a:rPr sz="3600" spc="139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 spc="0">
                <a:solidFill>
                  <a:srgbClr val="000000"/>
                </a:solidFill>
              </a:defRPr>
            </a:pPr>
            <a:r>
              <a:rPr sz="3600" spc="139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 spc="0">
                <a:solidFill>
                  <a:srgbClr val="000000"/>
                </a:solidFill>
              </a:defRPr>
            </a:pPr>
            <a:r>
              <a:rPr sz="3600" spc="139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 spc="0">
                <a:solidFill>
                  <a:srgbClr val="000000"/>
                </a:solidFill>
              </a:defRPr>
            </a:pPr>
            <a:r>
              <a:rPr sz="3600" spc="139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1600" spc="13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5544587" y="122685"/>
            <a:ext cx="3183776" cy="2299275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1600" spc="13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4040188" cy="217487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209180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sz="2000" b="1" spc="13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3575050" y="929756"/>
            <a:ext cx="5111750" cy="592824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 spc="0">
                <a:solidFill>
                  <a:srgbClr val="000000"/>
                </a:solidFill>
              </a:defRPr>
            </a:pPr>
            <a:r>
              <a:rPr sz="2000" b="1" spc="13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6.png"/>
          <p:cNvPicPr/>
          <p:nvPr/>
        </p:nvPicPr>
        <p:blipFill>
          <a:blip r:embed="rId9"/>
          <a:srcRect t="26306" b="1403"/>
          <a:stretch>
            <a:fillRect/>
          </a:stretch>
        </p:blipFill>
        <p:spPr>
          <a:xfrm>
            <a:off x="7071249" y="840201"/>
            <a:ext cx="2466329" cy="6017799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7.png"/>
          <p:cNvPicPr/>
          <p:nvPr/>
        </p:nvPicPr>
        <p:blipFill>
          <a:blip r:embed="rId10"/>
          <a:stretch>
            <a:fillRect/>
          </a:stretch>
        </p:blipFill>
        <p:spPr>
          <a:xfrm>
            <a:off x="0" y="446"/>
            <a:ext cx="9144000" cy="839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4.png"/>
          <p:cNvPicPr/>
          <p:nvPr/>
        </p:nvPicPr>
        <p:blipFill>
          <a:blip r:embed="rId11"/>
          <a:stretch>
            <a:fillRect/>
          </a:stretch>
        </p:blipFill>
        <p:spPr>
          <a:xfrm>
            <a:off x="465057" y="173844"/>
            <a:ext cx="757379" cy="514405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5544587" y="122685"/>
            <a:ext cx="3183776" cy="1477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1600" spc="13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40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8304414" y="6404292"/>
            <a:ext cx="382386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5" r:id="rId5"/>
    <p:sldLayoutId id="2147483656" r:id="rId6"/>
    <p:sldLayoutId id="2147483657" r:id="rId7"/>
  </p:sldLayoutIdLst>
  <p:transition spd="med"/>
  <p:hf hdr="0" ftr="0" dt="0"/>
  <p:txStyles>
    <p:titleStyle>
      <a:lvl1pPr algn="r" defTabSz="457200">
        <a:defRPr sz="1600" spc="130">
          <a:solidFill>
            <a:srgbClr val="FFFFFF"/>
          </a:solidFill>
          <a:latin typeface="Futura Std Light"/>
          <a:ea typeface="Futura Std Light"/>
          <a:cs typeface="Futura Std Light"/>
          <a:sym typeface="Futura Std Light"/>
        </a:defRPr>
      </a:lvl1pPr>
      <a:lvl2pPr algn="r" defTabSz="457200">
        <a:defRPr sz="1600" spc="130">
          <a:solidFill>
            <a:srgbClr val="FFFFFF"/>
          </a:solidFill>
          <a:latin typeface="Futura Std Light"/>
          <a:ea typeface="Futura Std Light"/>
          <a:cs typeface="Futura Std Light"/>
          <a:sym typeface="Futura Std Light"/>
        </a:defRPr>
      </a:lvl2pPr>
      <a:lvl3pPr algn="r" defTabSz="457200">
        <a:defRPr sz="1600" spc="130">
          <a:solidFill>
            <a:srgbClr val="FFFFFF"/>
          </a:solidFill>
          <a:latin typeface="Futura Std Light"/>
          <a:ea typeface="Futura Std Light"/>
          <a:cs typeface="Futura Std Light"/>
          <a:sym typeface="Futura Std Light"/>
        </a:defRPr>
      </a:lvl3pPr>
      <a:lvl4pPr algn="r" defTabSz="457200">
        <a:defRPr sz="1600" spc="130">
          <a:solidFill>
            <a:srgbClr val="FFFFFF"/>
          </a:solidFill>
          <a:latin typeface="Futura Std Light"/>
          <a:ea typeface="Futura Std Light"/>
          <a:cs typeface="Futura Std Light"/>
          <a:sym typeface="Futura Std Light"/>
        </a:defRPr>
      </a:lvl4pPr>
      <a:lvl5pPr algn="r" defTabSz="457200">
        <a:defRPr sz="1600" spc="130">
          <a:solidFill>
            <a:srgbClr val="FFFFFF"/>
          </a:solidFill>
          <a:latin typeface="Futura Std Light"/>
          <a:ea typeface="Futura Std Light"/>
          <a:cs typeface="Futura Std Light"/>
          <a:sym typeface="Futura Std Light"/>
        </a:defRPr>
      </a:lvl5pPr>
      <a:lvl6pPr algn="r" defTabSz="457200">
        <a:defRPr sz="1600" spc="130">
          <a:solidFill>
            <a:srgbClr val="FFFFFF"/>
          </a:solidFill>
          <a:latin typeface="Futura Std Light"/>
          <a:ea typeface="Futura Std Light"/>
          <a:cs typeface="Futura Std Light"/>
          <a:sym typeface="Futura Std Light"/>
        </a:defRPr>
      </a:lvl6pPr>
      <a:lvl7pPr algn="r" defTabSz="457200">
        <a:defRPr sz="1600" spc="130">
          <a:solidFill>
            <a:srgbClr val="FFFFFF"/>
          </a:solidFill>
          <a:latin typeface="Futura Std Light"/>
          <a:ea typeface="Futura Std Light"/>
          <a:cs typeface="Futura Std Light"/>
          <a:sym typeface="Futura Std Light"/>
        </a:defRPr>
      </a:lvl7pPr>
      <a:lvl8pPr algn="r" defTabSz="457200">
        <a:defRPr sz="1600" spc="130">
          <a:solidFill>
            <a:srgbClr val="FFFFFF"/>
          </a:solidFill>
          <a:latin typeface="Futura Std Light"/>
          <a:ea typeface="Futura Std Light"/>
          <a:cs typeface="Futura Std Light"/>
          <a:sym typeface="Futura Std Light"/>
        </a:defRPr>
      </a:lvl8pPr>
      <a:lvl9pPr algn="r" defTabSz="457200">
        <a:defRPr sz="1600" spc="130">
          <a:solidFill>
            <a:srgbClr val="FFFFFF"/>
          </a:solidFill>
          <a:latin typeface="Futura Std Light"/>
          <a:ea typeface="Futura Std Light"/>
          <a:cs typeface="Futura Std Light"/>
          <a:sym typeface="Futura Std Light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commons.wikimedia.org/wiki/File:Deletion_icon.svg" TargetMode="External"/><Relationship Id="rId5" Type="http://schemas.openxmlformats.org/officeDocument/2006/relationships/image" Target="../media/image11.png"/><Relationship Id="rId4" Type="http://schemas.openxmlformats.org/officeDocument/2006/relationships/hyperlink" Target="https://pixabay.com/en/ok-check-check-mark-correct-159817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vgsilh.com/de/image/662218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svgsilh.com/de/image/662218.html" TargetMode="Externa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vgsilh.com/de/image/662218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375350" y="1109886"/>
            <a:ext cx="5780826" cy="1238993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br>
              <a:rPr lang="de-DE" sz="2400" b="1" spc="130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de-DE" sz="2400" b="1" spc="130" dirty="0">
                <a:solidFill>
                  <a:srgbClr val="FFFFFF"/>
                </a:solidFill>
                <a:latin typeface="Calibri" panose="020F0502020204030204" pitchFamily="34" charset="0"/>
              </a:rPr>
              <a:t>IT Security vs Access to Data</a:t>
            </a:r>
            <a:br>
              <a:rPr lang="de-DE" sz="2400" b="1" spc="130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de-DE" sz="2400" b="1" spc="130" dirty="0" err="1">
                <a:solidFill>
                  <a:srgbClr val="FFFFFF"/>
                </a:solidFill>
                <a:latin typeface="Calibri" panose="020F0502020204030204" pitchFamily="34" charset="0"/>
              </a:rPr>
              <a:t>Data</a:t>
            </a:r>
            <a:r>
              <a:rPr lang="de-DE" sz="2400" b="1" spc="130" dirty="0">
                <a:solidFill>
                  <a:srgbClr val="FFFFFF"/>
                </a:solidFill>
                <a:latin typeface="Calibri" panose="020F0502020204030204" pitchFamily="34" charset="0"/>
              </a:rPr>
              <a:t> Privacy in Connected Vehicles</a:t>
            </a:r>
            <a:endParaRPr sz="2400" b="1" spc="13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0">
              <a:defRPr sz="1800" spc="0">
                <a:solidFill>
                  <a:srgbClr val="000000"/>
                </a:solidFill>
              </a:defRPr>
            </a:pPr>
            <a:br>
              <a:rPr lang="fr-FR" sz="2000" spc="130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fr-FR" sz="2000" spc="130" dirty="0">
                <a:solidFill>
                  <a:srgbClr val="FFFFFF"/>
                </a:solidFill>
                <a:latin typeface="Calibri" panose="020F0502020204030204" pitchFamily="34" charset="0"/>
              </a:rPr>
              <a:t>Gerd Preuss,</a:t>
            </a:r>
            <a:br>
              <a:rPr lang="fr-FR" sz="2000" spc="130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FIA Representative UNECE</a:t>
            </a:r>
            <a:b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n-US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17</a:t>
            </a:r>
            <a:r>
              <a:rPr lang="en-US" sz="2000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th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 GRVA session</a:t>
            </a:r>
            <a:b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UNECE Geneva</a:t>
            </a:r>
            <a:b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25-29 September 2023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br>
              <a:rPr lang="en-US" dirty="0"/>
            </a:br>
            <a:r>
              <a:rPr lang="fr-FR" dirty="0">
                <a:solidFill>
                  <a:schemeClr val="bg1"/>
                </a:solidFill>
              </a:rPr>
              <a:t> </a:t>
            </a:r>
            <a:endParaRPr sz="1600" spc="13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15520B-44A6-4972-A116-4FFD34FA56D1}"/>
              </a:ext>
            </a:extLst>
          </p:cNvPr>
          <p:cNvSpPr txBox="1"/>
          <p:nvPr/>
        </p:nvSpPr>
        <p:spPr>
          <a:xfrm>
            <a:off x="4139952" y="132731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solidFill>
                  <a:schemeClr val="bg1"/>
                </a:solidFill>
              </a:rPr>
              <a:t>Informal document </a:t>
            </a:r>
            <a:r>
              <a:rPr lang="en-GB" sz="1200" b="1" dirty="0">
                <a:solidFill>
                  <a:schemeClr val="bg1"/>
                </a:solidFill>
              </a:rPr>
              <a:t>GRVA 17-20</a:t>
            </a:r>
          </a:p>
          <a:p>
            <a:r>
              <a:rPr lang="en-GB" sz="1200" dirty="0">
                <a:solidFill>
                  <a:schemeClr val="bg1"/>
                </a:solidFill>
              </a:rPr>
              <a:t>17th GRVA, 25-29 September 2023</a:t>
            </a:r>
          </a:p>
          <a:p>
            <a:r>
              <a:rPr lang="en-GB" sz="1200" dirty="0">
                <a:solidFill>
                  <a:schemeClr val="bg1"/>
                </a:solidFill>
              </a:rPr>
              <a:t>Provisional agenda item 5(d)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2D66EB-638B-1E9D-1756-F60165934B8C}"/>
              </a:ext>
            </a:extLst>
          </p:cNvPr>
          <p:cNvSpPr txBox="1"/>
          <p:nvPr/>
        </p:nvSpPr>
        <p:spPr>
          <a:xfrm>
            <a:off x="107504" y="132731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</a:rPr>
              <a:t>Submitted by the expert from FIA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>
            <a:extLst>
              <a:ext uri="{FF2B5EF4-FFF2-40B4-BE49-F238E27FC236}">
                <a16:creationId xmlns:a16="http://schemas.microsoft.com/office/drawing/2014/main" id="{5311D547-11CC-A828-F71C-8C57733DD6FF}"/>
              </a:ext>
            </a:extLst>
          </p:cNvPr>
          <p:cNvSpPr txBox="1"/>
          <p:nvPr/>
        </p:nvSpPr>
        <p:spPr>
          <a:xfrm>
            <a:off x="179512" y="2165369"/>
            <a:ext cx="8424936" cy="443198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Example: AdBlue-Tank</a:t>
            </a:r>
          </a:p>
          <a:p>
            <a:pPr marL="2243138">
              <a:spcBef>
                <a:spcPts val="0"/>
              </a:spcBef>
              <a:buNone/>
            </a:pPr>
            <a:r>
              <a:rPr lang="de-DE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refilling the AdBlue-Tank, the engine stop mechanism must be deactivated.</a:t>
            </a:r>
            <a:br>
              <a:rPr lang="de-DE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=&gt; Some VMs </a:t>
            </a:r>
            <a:r>
              <a:rPr lang="en-GB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</a:t>
            </a:r>
            <a:r>
              <a:rPr lang="de-DE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specific certificates and</a:t>
            </a:r>
            <a:br>
              <a:rPr lang="de-DE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Internet Connection</a:t>
            </a:r>
            <a:endParaRPr lang="de-DE" sz="18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43138">
              <a:spcBef>
                <a:spcPts val="0"/>
              </a:spcBef>
              <a:buNone/>
            </a:pPr>
            <a:endParaRPr lang="de-DE" sz="1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Example: 12V Battery</a:t>
            </a:r>
          </a:p>
          <a:p>
            <a:pPr marL="2425700">
              <a:buNone/>
            </a:pPr>
            <a:r>
              <a:rPr lang="de-DE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 the Change of the 12V Battery, the Battery-Management-System must be activated. </a:t>
            </a:r>
            <a:br>
              <a:rPr lang="de-DE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=&gt; Some VMs require specific certificates</a:t>
            </a:r>
            <a:br>
              <a:rPr lang="de-DE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Internet Connection</a:t>
            </a:r>
          </a:p>
        </p:txBody>
      </p:sp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3321058" y="44624"/>
            <a:ext cx="5527051" cy="45731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defRPr sz="1800" spc="0">
                <a:solidFill>
                  <a:srgbClr val="000000"/>
                </a:solidFill>
              </a:defRPr>
            </a:pPr>
            <a: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FIA</a:t>
            </a:r>
            <a:b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</a:br>
            <a: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IT Security vs Access to Data</a:t>
            </a:r>
            <a:endParaRPr sz="2400" b="1" dirty="0">
              <a:solidFill>
                <a:schemeClr val="bg1"/>
              </a:solidFill>
              <a:latin typeface="Futura Std Book"/>
              <a:sym typeface="Futura Std Book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2</a:t>
            </a:fld>
            <a:endParaRPr lang="fr-FR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1E0AADA4-CCF2-7A7B-E30A-FA590634507C}"/>
              </a:ext>
            </a:extLst>
          </p:cNvPr>
          <p:cNvSpPr txBox="1">
            <a:spLocks/>
          </p:cNvSpPr>
          <p:nvPr/>
        </p:nvSpPr>
        <p:spPr>
          <a:xfrm>
            <a:off x="251519" y="1990028"/>
            <a:ext cx="8207375" cy="93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>
            <a:lvl1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1pPr>
            <a:lvl2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2pPr>
            <a:lvl3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3pPr>
            <a:lvl4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4pPr>
            <a:lvl5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5pPr>
            <a:lvl6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6pPr>
            <a:lvl7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7pPr>
            <a:lvl8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8pPr>
            <a:lvl9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9pPr>
          </a:lstStyle>
          <a:p>
            <a:r>
              <a:rPr lang="de-DE" dirty="0"/>
              <a:t>Problem Nr. 1: 3/4/5G-Abdeckung</a:t>
            </a:r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70BF81F6-B439-0FF4-E00D-8260C03780C2}"/>
              </a:ext>
            </a:extLst>
          </p:cNvPr>
          <p:cNvSpPr txBox="1">
            <a:spLocks/>
          </p:cNvSpPr>
          <p:nvPr/>
        </p:nvSpPr>
        <p:spPr>
          <a:xfrm>
            <a:off x="179512" y="980729"/>
            <a:ext cx="8784976" cy="864096"/>
          </a:xfrm>
          <a:prstGeom prst="rect">
            <a:avLst/>
          </a:prstGeom>
        </p:spPr>
        <p:txBody>
          <a:bodyPr/>
          <a:lstStyle>
            <a:lvl1pPr marL="342900" indent="-34290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 defTabSz="45720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 defTabSz="45720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 defTabSz="45720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59" indent="-365759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59" indent="-365759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and more VMs define parts for their vehicles as security relevant and </a:t>
            </a:r>
            <a:r>
              <a:rPr lang="en-GB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</a:t>
            </a:r>
            <a:r>
              <a:rPr lang="de-DE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additional conditions as a prerequisite for repairs</a:t>
            </a:r>
            <a:br>
              <a:rPr lang="de-DE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/>
          </a:p>
        </p:txBody>
      </p:sp>
      <p:pic>
        <p:nvPicPr>
          <p:cNvPr id="1026" name="Picture 2" descr="Mazda CX-5 Owner's Manual">
            <a:extLst>
              <a:ext uri="{FF2B5EF4-FFF2-40B4-BE49-F238E27FC236}">
                <a16:creationId xmlns:a16="http://schemas.microsoft.com/office/drawing/2014/main" id="{187B73A2-FBA7-51AD-4E56-6C1E47DBA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67" y="2543321"/>
            <a:ext cx="1856628" cy="161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CF66CBBE-2857-4AF5-EC74-7C36710EE6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831" y="4837930"/>
            <a:ext cx="1758701" cy="138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69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3321058" y="44624"/>
            <a:ext cx="5527051" cy="45731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defRPr sz="1800" spc="0">
                <a:solidFill>
                  <a:srgbClr val="000000"/>
                </a:solidFill>
              </a:defRPr>
            </a:pPr>
            <a: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FIA</a:t>
            </a:r>
            <a:b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</a:br>
            <a: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IT-Security vs Access to Data</a:t>
            </a:r>
            <a:endParaRPr sz="2400" b="1" dirty="0">
              <a:solidFill>
                <a:schemeClr val="bg1"/>
              </a:solidFill>
              <a:latin typeface="Futura Std Book"/>
              <a:sym typeface="Futura Std Book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3</a:t>
            </a:fld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503" y="2489606"/>
            <a:ext cx="7406857" cy="273630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by now FIA sees, that Cyber Attacks via interfaces</a:t>
            </a:r>
            <a:b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declining, if </a:t>
            </a: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vehicles are approved via R155 requirements</a:t>
            </a:r>
            <a:endParaRPr lang="en-US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authorised access to data via the 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standardised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OBD-port is more and more controlled via 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security measures of VMs</a:t>
            </a:r>
            <a:b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remote authorised access to data is completely controlled by VMs via </a:t>
            </a:r>
            <a:r>
              <a:rPr lang="en-GB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</a:t>
            </a: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APIs</a:t>
            </a:r>
            <a:b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>
              <a:buNone/>
            </a:pPr>
            <a:b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2386905-A427-68FD-2BE6-F1002EB10604}"/>
              </a:ext>
            </a:extLst>
          </p:cNvPr>
          <p:cNvSpPr txBox="1"/>
          <p:nvPr/>
        </p:nvSpPr>
        <p:spPr>
          <a:xfrm>
            <a:off x="395536" y="919946"/>
            <a:ext cx="8136904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FIA welcomes the UNECE initiative to regulate IT Security, Data Privacy and Over The Air Updates. R155 aims to prevent the vehicle from unauthorised access to in vehicle data</a:t>
            </a:r>
          </a:p>
          <a:p>
            <a:endParaRPr lang="en-GB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Grafik 4" descr="Ein Bild, das Grafiken, Farbigkeit, Grafikdesign, Design enthält.&#10;&#10;Automatisch generierte Beschreibung">
            <a:extLst>
              <a:ext uri="{FF2B5EF4-FFF2-40B4-BE49-F238E27FC236}">
                <a16:creationId xmlns:a16="http://schemas.microsoft.com/office/drawing/2014/main" id="{9CA714A9-61B9-4093-66F3-4C14922FED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671210" y="2827715"/>
            <a:ext cx="657372" cy="531033"/>
          </a:xfrm>
          <a:prstGeom prst="rect">
            <a:avLst/>
          </a:prstGeom>
        </p:spPr>
      </p:pic>
      <p:pic>
        <p:nvPicPr>
          <p:cNvPr id="7" name="Grafik 6" descr="Ein Bild, das Kreis, Symbol, Karminrot, rot enthält.&#10;&#10;Automatisch generierte Beschreibung">
            <a:extLst>
              <a:ext uri="{FF2B5EF4-FFF2-40B4-BE49-F238E27FC236}">
                <a16:creationId xmlns:a16="http://schemas.microsoft.com/office/drawing/2014/main" id="{88E3C236-1593-7ECA-B6D8-61D1CC0A9B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603852" y="3844519"/>
            <a:ext cx="792088" cy="792088"/>
          </a:xfrm>
          <a:prstGeom prst="rect">
            <a:avLst/>
          </a:prstGeom>
        </p:spPr>
      </p:pic>
      <p:pic>
        <p:nvPicPr>
          <p:cNvPr id="10" name="Grafik 9" descr="Ein Bild, das Grafiken, Farbigkeit, Grafikdesign, Design enthält.&#10;&#10;Automatisch generierte Beschreibung">
            <a:extLst>
              <a:ext uri="{FF2B5EF4-FFF2-40B4-BE49-F238E27FC236}">
                <a16:creationId xmlns:a16="http://schemas.microsoft.com/office/drawing/2014/main" id="{2F51831C-0E85-4EF6-B771-B585DF454F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626718" y="1658184"/>
            <a:ext cx="657372" cy="531033"/>
          </a:xfrm>
          <a:prstGeom prst="rect">
            <a:avLst/>
          </a:prstGeom>
        </p:spPr>
      </p:pic>
      <p:pic>
        <p:nvPicPr>
          <p:cNvPr id="12" name="Grafik 11" descr="Ein Bild, das Kreis, Symbol, Karminrot, rot enthält.&#10;&#10;Automatisch generierte Beschreibung">
            <a:extLst>
              <a:ext uri="{FF2B5EF4-FFF2-40B4-BE49-F238E27FC236}">
                <a16:creationId xmlns:a16="http://schemas.microsoft.com/office/drawing/2014/main" id="{DDFE1EBA-DFA1-BE11-03D7-83205231571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7645968" y="5230648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01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3321058" y="44624"/>
            <a:ext cx="5527051" cy="45731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defRPr sz="1800" spc="0">
                <a:solidFill>
                  <a:srgbClr val="000000"/>
                </a:solidFill>
              </a:defRPr>
            </a:pPr>
            <a: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FIA</a:t>
            </a:r>
            <a:b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</a:br>
            <a: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IT Security vs Access to Data</a:t>
            </a:r>
            <a:endParaRPr sz="2400" b="1" dirty="0">
              <a:solidFill>
                <a:schemeClr val="bg1"/>
              </a:solidFill>
              <a:latin typeface="Futura Std Book"/>
              <a:sym typeface="Futura Std Book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4</a:t>
            </a:fld>
            <a:endParaRPr lang="fr-FR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1E0AADA4-CCF2-7A7B-E30A-FA590634507C}"/>
              </a:ext>
            </a:extLst>
          </p:cNvPr>
          <p:cNvSpPr txBox="1">
            <a:spLocks/>
          </p:cNvSpPr>
          <p:nvPr/>
        </p:nvSpPr>
        <p:spPr>
          <a:xfrm>
            <a:off x="251519" y="1990028"/>
            <a:ext cx="8207375" cy="93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>
            <a:lvl1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1pPr>
            <a:lvl2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2pPr>
            <a:lvl3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3pPr>
            <a:lvl4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4pPr>
            <a:lvl5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5pPr>
            <a:lvl6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6pPr>
            <a:lvl7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7pPr>
            <a:lvl8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8pPr>
            <a:lvl9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9pPr>
          </a:lstStyle>
          <a:p>
            <a:r>
              <a:rPr lang="de-DE" dirty="0"/>
              <a:t>Problem Nr. 1: 3/4/5G-Abdeckung</a:t>
            </a:r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70BF81F6-B439-0FF4-E00D-8260C03780C2}"/>
              </a:ext>
            </a:extLst>
          </p:cNvPr>
          <p:cNvSpPr txBox="1">
            <a:spLocks/>
          </p:cNvSpPr>
          <p:nvPr/>
        </p:nvSpPr>
        <p:spPr>
          <a:xfrm>
            <a:off x="179513" y="908721"/>
            <a:ext cx="8507288" cy="792088"/>
          </a:xfrm>
          <a:prstGeom prst="rect">
            <a:avLst/>
          </a:prstGeom>
        </p:spPr>
        <p:txBody>
          <a:bodyPr/>
          <a:lstStyle>
            <a:lvl1pPr marL="342900" indent="-34290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 defTabSz="45720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 defTabSz="45720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 defTabSz="45720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59" indent="-365759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59" indent="-365759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FIA proposes to look on </a:t>
            </a:r>
            <a:r>
              <a:rPr lang="en-GB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IT-Security and Authorised Access to Data together</a:t>
            </a:r>
            <a:endParaRPr lang="en-US" dirty="0"/>
          </a:p>
        </p:txBody>
      </p:sp>
      <p:pic>
        <p:nvPicPr>
          <p:cNvPr id="4" name="Grafik 3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8F7C0F61-CDE2-9264-441C-027F69B00C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523855" y="2279247"/>
            <a:ext cx="935039" cy="935039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80C7848B-1601-21C1-98A9-161766A1E537}"/>
              </a:ext>
            </a:extLst>
          </p:cNvPr>
          <p:cNvSpPr txBox="1"/>
          <p:nvPr/>
        </p:nvSpPr>
        <p:spPr>
          <a:xfrm>
            <a:off x="179513" y="2009894"/>
            <a:ext cx="7377338" cy="26776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en-GB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Without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Loosing any level of security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Pre-empting national legislation on data access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b="1" dirty="0"/>
          </a:p>
          <a:p>
            <a:pPr marL="0" indent="0">
              <a:spcBef>
                <a:spcPts val="0"/>
              </a:spcBef>
              <a:buNone/>
            </a:pPr>
            <a:r>
              <a:rPr lang="de-DE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endParaRPr lang="de-DE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on how an authorised access to in-vehicle-data can be ensured in a secure and more standardised way</a:t>
            </a:r>
            <a:endParaRPr 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Grafik 8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4FCB1F9B-1FA9-1336-702D-8DC30A2EC6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500888" y="3872732"/>
            <a:ext cx="935039" cy="935039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BF4AE77F-2E62-11A5-8B82-6AFC8949681F}"/>
              </a:ext>
            </a:extLst>
          </p:cNvPr>
          <p:cNvSpPr txBox="1"/>
          <p:nvPr/>
        </p:nvSpPr>
        <p:spPr>
          <a:xfrm>
            <a:off x="292697" y="5232762"/>
            <a:ext cx="8166198" cy="1200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 Security measures lead to disadvantages for the worldwide automotive aftermarket and in consequence to higher prices for Consumers</a:t>
            </a:r>
          </a:p>
        </p:txBody>
      </p:sp>
    </p:spTree>
    <p:extLst>
      <p:ext uri="{BB962C8B-B14F-4D97-AF65-F5344CB8AC3E}">
        <p14:creationId xmlns:p14="http://schemas.microsoft.com/office/powerpoint/2010/main" val="352243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3321058" y="44624"/>
            <a:ext cx="5527051" cy="45731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defRPr sz="1800" spc="0">
                <a:solidFill>
                  <a:srgbClr val="000000"/>
                </a:solidFill>
              </a:defRPr>
            </a:pPr>
            <a: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FIA</a:t>
            </a:r>
            <a:b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</a:br>
            <a: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Data Privacy in Connected Vehicles</a:t>
            </a:r>
            <a:endParaRPr sz="2400" b="1" dirty="0">
              <a:solidFill>
                <a:schemeClr val="bg1"/>
              </a:solidFill>
              <a:latin typeface="Futura Std Book"/>
              <a:sym typeface="Futura Std Book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5</a:t>
            </a:fld>
            <a:endParaRPr lang="fr-FR" dirty="0"/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70BF81F6-B439-0FF4-E00D-8260C03780C2}"/>
              </a:ext>
            </a:extLst>
          </p:cNvPr>
          <p:cNvSpPr txBox="1">
            <a:spLocks/>
          </p:cNvSpPr>
          <p:nvPr/>
        </p:nvSpPr>
        <p:spPr>
          <a:xfrm>
            <a:off x="179513" y="908721"/>
            <a:ext cx="8712968" cy="792088"/>
          </a:xfrm>
          <a:prstGeom prst="rect">
            <a:avLst/>
          </a:prstGeom>
        </p:spPr>
        <p:txBody>
          <a:bodyPr/>
          <a:lstStyle>
            <a:lvl1pPr marL="342900" indent="-34290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 defTabSz="45720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 defTabSz="45720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 defTabSz="45720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59" indent="-365759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59" indent="-365759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2400" b="1" dirty="0"/>
              <a:t>IT-Security and Data Privacy are prerequisites for connected and automated vehicles</a:t>
            </a:r>
            <a:endParaRPr lang="en-US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08675A0-FE9E-8C77-0D48-B2E0A8980246}"/>
              </a:ext>
            </a:extLst>
          </p:cNvPr>
          <p:cNvSpPr txBox="1"/>
          <p:nvPr/>
        </p:nvSpPr>
        <p:spPr>
          <a:xfrm>
            <a:off x="-180528" y="1916832"/>
            <a:ext cx="9028637" cy="37856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2695575">
              <a:spcBef>
                <a:spcPts val="0"/>
              </a:spcBef>
              <a:buNone/>
            </a:pP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While IT-Security is regulated in WP29/GRVA/R155, Data Privacy issues were set as “out of scope for GRVA” by OICA</a:t>
            </a:r>
            <a:b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5575">
              <a:spcBef>
                <a:spcPts val="0"/>
              </a:spcBef>
              <a:buNone/>
            </a:pP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5575">
              <a:spcBef>
                <a:spcPts val="0"/>
              </a:spcBef>
              <a:buNone/>
            </a:pP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6 September 2023 “Mozilla” released a </a:t>
            </a:r>
            <a:b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study on data privacy of connected vehicles.</a:t>
            </a:r>
            <a:b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results correspond largely with findings by FIA</a:t>
            </a:r>
            <a:endParaRPr lang="en-US" sz="24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960927F-64AB-4587-9142-BA37E82858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54" t="23121" r="10294" b="19766"/>
          <a:stretch/>
        </p:blipFill>
        <p:spPr>
          <a:xfrm>
            <a:off x="192129" y="2024904"/>
            <a:ext cx="2185788" cy="154811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AFF5376-352A-0DDF-0790-C797C5A993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892" y="4293096"/>
            <a:ext cx="2082026" cy="122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2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3321058" y="44624"/>
            <a:ext cx="5527051" cy="45731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defRPr sz="1800" spc="0">
                <a:solidFill>
                  <a:srgbClr val="000000"/>
                </a:solidFill>
              </a:defRPr>
            </a:pPr>
            <a: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FIA</a:t>
            </a:r>
            <a:b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</a:br>
            <a: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Data Privacy in Connected Vehicles</a:t>
            </a:r>
            <a:endParaRPr sz="2400" b="1" dirty="0">
              <a:solidFill>
                <a:schemeClr val="bg1"/>
              </a:solidFill>
              <a:latin typeface="Futura Std Book"/>
              <a:sym typeface="Futura Std Book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6</a:t>
            </a:fld>
            <a:endParaRPr lang="fr-FR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1E0AADA4-CCF2-7A7B-E30A-FA590634507C}"/>
              </a:ext>
            </a:extLst>
          </p:cNvPr>
          <p:cNvSpPr txBox="1">
            <a:spLocks/>
          </p:cNvSpPr>
          <p:nvPr/>
        </p:nvSpPr>
        <p:spPr>
          <a:xfrm>
            <a:off x="251519" y="1990028"/>
            <a:ext cx="8207375" cy="93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>
            <a:lvl1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1pPr>
            <a:lvl2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2pPr>
            <a:lvl3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3pPr>
            <a:lvl4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4pPr>
            <a:lvl5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5pPr>
            <a:lvl6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6pPr>
            <a:lvl7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7pPr>
            <a:lvl8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8pPr>
            <a:lvl9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9pPr>
          </a:lstStyle>
          <a:p>
            <a:r>
              <a:rPr lang="de-DE" dirty="0"/>
              <a:t>Problem Nr. 1: 3/4/5G-Abdeckung</a:t>
            </a:r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70BF81F6-B439-0FF4-E00D-8260C03780C2}"/>
              </a:ext>
            </a:extLst>
          </p:cNvPr>
          <p:cNvSpPr txBox="1">
            <a:spLocks/>
          </p:cNvSpPr>
          <p:nvPr/>
        </p:nvSpPr>
        <p:spPr>
          <a:xfrm>
            <a:off x="179512" y="908721"/>
            <a:ext cx="8856983" cy="792088"/>
          </a:xfrm>
          <a:prstGeom prst="rect">
            <a:avLst/>
          </a:prstGeom>
        </p:spPr>
        <p:txBody>
          <a:bodyPr/>
          <a:lstStyle>
            <a:lvl1pPr marL="342900" indent="-34290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 defTabSz="45720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 defTabSz="45720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 defTabSz="45720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59" indent="-365759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59" indent="-365759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IT-Security and Data Privacy are prerequisites for connected and automated vehicles</a:t>
            </a:r>
            <a:endParaRPr lang="en-US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BB7EA7E-269A-B17F-D82F-21B182E07A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094" r="14891"/>
          <a:stretch/>
        </p:blipFill>
        <p:spPr>
          <a:xfrm>
            <a:off x="281019" y="1844824"/>
            <a:ext cx="2857500" cy="2686105"/>
          </a:xfrm>
          <a:prstGeom prst="rect">
            <a:avLst/>
          </a:prstGeom>
        </p:spPr>
      </p:pic>
      <p:pic>
        <p:nvPicPr>
          <p:cNvPr id="2050" name="Picture 2" descr="Opt-Out and Opt-In Consent Explained | DataGrail">
            <a:extLst>
              <a:ext uri="{FF2B5EF4-FFF2-40B4-BE49-F238E27FC236}">
                <a16:creationId xmlns:a16="http://schemas.microsoft.com/office/drawing/2014/main" id="{C4999DF1-BF43-F515-5B5D-FD99AA00D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07" y="4778270"/>
            <a:ext cx="2857500" cy="175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A503975B-AA04-3FD1-7555-0D70EB252F57}"/>
              </a:ext>
            </a:extLst>
          </p:cNvPr>
          <p:cNvSpPr txBox="1"/>
          <p:nvPr/>
        </p:nvSpPr>
        <p:spPr>
          <a:xfrm>
            <a:off x="3168295" y="1790393"/>
            <a:ext cx="5774966" cy="378565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The consumer is not informed in detail what</a:t>
            </a:r>
            <a:b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</a:b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the collected data of his vehicle are used for</a:t>
            </a:r>
            <a:b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</a:b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=&gt; INFORMED CONSENT is missing!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</a:b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The consumer cannot submit consent / revoke consent on single services</a:t>
            </a:r>
          </a:p>
        </p:txBody>
      </p:sp>
    </p:spTree>
    <p:extLst>
      <p:ext uri="{BB962C8B-B14F-4D97-AF65-F5344CB8AC3E}">
        <p14:creationId xmlns:p14="http://schemas.microsoft.com/office/powerpoint/2010/main" val="69733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3321058" y="44624"/>
            <a:ext cx="5527051" cy="45731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defRPr sz="1800" spc="0">
                <a:solidFill>
                  <a:srgbClr val="000000"/>
                </a:solidFill>
              </a:defRPr>
            </a:pPr>
            <a: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FIA</a:t>
            </a:r>
            <a:b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</a:br>
            <a: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Data Privacy in Connected Vehicles</a:t>
            </a:r>
            <a:endParaRPr sz="2400" b="1" dirty="0">
              <a:solidFill>
                <a:schemeClr val="bg1"/>
              </a:solidFill>
              <a:latin typeface="Futura Std Book"/>
              <a:sym typeface="Futura Std Book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7</a:t>
            </a:fld>
            <a:endParaRPr lang="fr-FR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1E0AADA4-CCF2-7A7B-E30A-FA590634507C}"/>
              </a:ext>
            </a:extLst>
          </p:cNvPr>
          <p:cNvSpPr txBox="1">
            <a:spLocks/>
          </p:cNvSpPr>
          <p:nvPr/>
        </p:nvSpPr>
        <p:spPr>
          <a:xfrm>
            <a:off x="251519" y="1990028"/>
            <a:ext cx="8207375" cy="93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>
            <a:lvl1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1pPr>
            <a:lvl2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2pPr>
            <a:lvl3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3pPr>
            <a:lvl4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4pPr>
            <a:lvl5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5pPr>
            <a:lvl6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6pPr>
            <a:lvl7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7pPr>
            <a:lvl8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8pPr>
            <a:lvl9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9pPr>
          </a:lstStyle>
          <a:p>
            <a:r>
              <a:rPr lang="de-DE" dirty="0"/>
              <a:t>Problem Nr. 1: 3/4/5G-Abdeckung</a:t>
            </a:r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70BF81F6-B439-0FF4-E00D-8260C03780C2}"/>
              </a:ext>
            </a:extLst>
          </p:cNvPr>
          <p:cNvSpPr txBox="1">
            <a:spLocks/>
          </p:cNvSpPr>
          <p:nvPr/>
        </p:nvSpPr>
        <p:spPr>
          <a:xfrm>
            <a:off x="179513" y="908721"/>
            <a:ext cx="8712968" cy="792088"/>
          </a:xfrm>
          <a:prstGeom prst="rect">
            <a:avLst/>
          </a:prstGeom>
        </p:spPr>
        <p:txBody>
          <a:bodyPr/>
          <a:lstStyle>
            <a:lvl1pPr marL="342900" indent="-34290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 defTabSz="45720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 defTabSz="45720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 defTabSz="45720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59" indent="-365759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59" indent="-365759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IT-Security and Data Privacy are prerequisites for connected and automated vehicles</a:t>
            </a:r>
            <a:endParaRPr lang="en-US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2" name="Picture 4" descr="Black Box (Fernsehserie) – Wikipedia">
            <a:extLst>
              <a:ext uri="{FF2B5EF4-FFF2-40B4-BE49-F238E27FC236}">
                <a16:creationId xmlns:a16="http://schemas.microsoft.com/office/drawing/2014/main" id="{3ACDB802-FBD9-F989-C1C1-2CC33212A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93" y="195811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A503975B-AA04-3FD1-7555-0D70EB252F57}"/>
              </a:ext>
            </a:extLst>
          </p:cNvPr>
          <p:cNvSpPr txBox="1"/>
          <p:nvPr/>
        </p:nvSpPr>
        <p:spPr>
          <a:xfrm>
            <a:off x="3258268" y="1857382"/>
            <a:ext cx="5428532" cy="1938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It is not transparent for the </a:t>
            </a:r>
            <a:r>
              <a:rPr kumimoji="0" lang="de-DE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consumers</a:t>
            </a:r>
            <a:r>
              <a: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, </a:t>
            </a:r>
            <a:br>
              <a: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</a:br>
            <a:r>
              <a: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what data is </a:t>
            </a: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actually</a:t>
            </a:r>
            <a:r>
              <a: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stored in the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backend server of the vehicle manufacturer, what is sold to other parties and for how long it is stored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5C9F52E-297B-E9C3-0995-E0E6788A1EB2}"/>
              </a:ext>
            </a:extLst>
          </p:cNvPr>
          <p:cNvSpPr txBox="1"/>
          <p:nvPr/>
        </p:nvSpPr>
        <p:spPr>
          <a:xfrm>
            <a:off x="251518" y="4509120"/>
            <a:ext cx="8207375" cy="1200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FIA proposes GRVA to look on data privacy by design architectures and methods to improve data privacy issues in vehicles on a technical level, too </a:t>
            </a:r>
          </a:p>
        </p:txBody>
      </p:sp>
      <p:pic>
        <p:nvPicPr>
          <p:cNvPr id="9" name="Grafik 8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9F198370-9BA1-C6F0-30D3-CD8478E20F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596336" y="4654312"/>
            <a:ext cx="935039" cy="93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25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3321058" y="44624"/>
            <a:ext cx="5527051" cy="457315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  <a:defRPr sz="1800" spc="0">
                <a:solidFill>
                  <a:srgbClr val="000000"/>
                </a:solidFill>
              </a:defRPr>
            </a:pPr>
            <a: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FIA</a:t>
            </a:r>
            <a:b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</a:br>
            <a:r>
              <a:rPr lang="en-US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 </a:t>
            </a:r>
            <a:r>
              <a:rPr lang="en-GB" sz="2400" b="1" dirty="0">
                <a:solidFill>
                  <a:schemeClr val="bg1"/>
                </a:solidFill>
                <a:latin typeface="Futura Std Book"/>
                <a:sym typeface="Futura Std Book"/>
              </a:rPr>
              <a:t>Data Privacy in Connected Vehicles</a:t>
            </a:r>
            <a:endParaRPr sz="2400" b="1" dirty="0">
              <a:solidFill>
                <a:schemeClr val="bg1"/>
              </a:solidFill>
              <a:latin typeface="Futura Std Book"/>
              <a:sym typeface="Futura Std Book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8</a:t>
            </a:fld>
            <a:endParaRPr lang="fr-FR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1E0AADA4-CCF2-7A7B-E30A-FA590634507C}"/>
              </a:ext>
            </a:extLst>
          </p:cNvPr>
          <p:cNvSpPr txBox="1">
            <a:spLocks/>
          </p:cNvSpPr>
          <p:nvPr/>
        </p:nvSpPr>
        <p:spPr>
          <a:xfrm>
            <a:off x="251519" y="1990028"/>
            <a:ext cx="8207375" cy="93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>
            <a:lvl1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1pPr>
            <a:lvl2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2pPr>
            <a:lvl3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3pPr>
            <a:lvl4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4pPr>
            <a:lvl5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5pPr>
            <a:lvl6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6pPr>
            <a:lvl7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7pPr>
            <a:lvl8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8pPr>
            <a:lvl9pPr algn="r" defTabSz="457200">
              <a:defRPr sz="1600" spc="130">
                <a:solidFill>
                  <a:srgbClr val="FFFFFF"/>
                </a:solidFill>
                <a:latin typeface="Futura Std Light"/>
                <a:ea typeface="Futura Std Light"/>
                <a:cs typeface="Futura Std Light"/>
                <a:sym typeface="Futura Std Light"/>
              </a:defRPr>
            </a:lvl9pPr>
          </a:lstStyle>
          <a:p>
            <a:r>
              <a:rPr lang="de-DE" dirty="0"/>
              <a:t>Problem Nr. 1: 3/4/5G-Abdeckung</a:t>
            </a:r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70BF81F6-B439-0FF4-E00D-8260C03780C2}"/>
              </a:ext>
            </a:extLst>
          </p:cNvPr>
          <p:cNvSpPr txBox="1">
            <a:spLocks/>
          </p:cNvSpPr>
          <p:nvPr/>
        </p:nvSpPr>
        <p:spPr>
          <a:xfrm>
            <a:off x="323528" y="980728"/>
            <a:ext cx="8524581" cy="2304256"/>
          </a:xfrm>
          <a:prstGeom prst="rect">
            <a:avLst/>
          </a:prstGeom>
        </p:spPr>
        <p:txBody>
          <a:bodyPr/>
          <a:lstStyle>
            <a:lvl1pPr marL="342900" indent="-34290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 defTabSz="45720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 defTabSz="457200">
              <a:spcBef>
                <a:spcPts val="700"/>
              </a:spcBef>
              <a:buSzPct val="100000"/>
              <a:buFont typeface="Arial"/>
              <a:buChar char="–"/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194560" indent="-365760" defTabSz="457200">
              <a:spcBef>
                <a:spcPts val="700"/>
              </a:spcBef>
              <a:buSzPct val="100000"/>
              <a:buFont typeface="Arial"/>
              <a:buChar char="»"/>
              <a:defRPr sz="3200">
                <a:latin typeface="Calibri"/>
                <a:ea typeface="Calibri"/>
                <a:cs typeface="Calibri"/>
                <a:sym typeface="Calibri"/>
              </a:defRPr>
            </a:lvl5pPr>
            <a:lvl6pPr marL="2651760" indent="-36576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6pPr>
            <a:lvl7pPr marL="3108960" indent="-365760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7pPr>
            <a:lvl8pPr marL="3566159" indent="-365759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8pPr>
            <a:lvl9pPr marL="4023359" indent="-365759" defTabSz="4572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  <a:p>
            <a:pPr marL="0" indent="0">
              <a:spcBef>
                <a:spcPts val="0"/>
              </a:spcBef>
              <a:buNone/>
            </a:pPr>
            <a:endParaRPr lang="de-DE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R155 is an </a:t>
            </a:r>
            <a:r>
              <a:rPr lang="de-DE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effective</a:t>
            </a:r>
            <a:r>
              <a:rPr lang="de-DE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measure towards secure vehicles</a:t>
            </a:r>
          </a:p>
          <a:p>
            <a:pPr>
              <a:spcBef>
                <a:spcPts val="0"/>
              </a:spcBef>
            </a:pPr>
            <a:endParaRPr lang="de-DE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e-DE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Currently out of scope from GRVA, FIA sees negative impacts for </a:t>
            </a:r>
            <a:r>
              <a:rPr lang="de-DE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consumers</a:t>
            </a:r>
            <a:r>
              <a:rPr lang="de-DE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by R155:</a:t>
            </a:r>
          </a:p>
          <a:p>
            <a:pPr>
              <a:spcBef>
                <a:spcPts val="0"/>
              </a:spcBef>
            </a:pPr>
            <a:r>
              <a:rPr lang="de-DE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aftermarket </a:t>
            </a:r>
            <a:r>
              <a:rPr lang="de-DE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faces</a:t>
            </a:r>
            <a:r>
              <a:rPr lang="de-DE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new </a:t>
            </a:r>
            <a:r>
              <a:rPr lang="de-DE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burdens</a:t>
            </a:r>
            <a:r>
              <a:rPr lang="de-DE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authorised access to data</a:t>
            </a:r>
          </a:p>
          <a:p>
            <a:pPr>
              <a:spcBef>
                <a:spcPts val="0"/>
              </a:spcBef>
            </a:pPr>
            <a:endParaRPr lang="de-DE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de-DE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Privacy issues in Connected Vehicles are not transparent for </a:t>
            </a:r>
            <a:r>
              <a:rPr lang="de-DE" sz="2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consumers</a:t>
            </a:r>
            <a:endParaRPr lang="de-DE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de-DE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rafik 3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8A3072A8-F5BA-0B0F-5F69-3FFC881D7D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020272" y="5301208"/>
            <a:ext cx="935039" cy="935039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EADADD5-96E0-C348-8A90-FD612D407501}"/>
              </a:ext>
            </a:extLst>
          </p:cNvPr>
          <p:cNvSpPr txBox="1"/>
          <p:nvPr/>
        </p:nvSpPr>
        <p:spPr>
          <a:xfrm>
            <a:off x="381622" y="5203963"/>
            <a:ext cx="6912768" cy="1200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FIA proposes that the impact of R155 on Access to Data and Data Privacy be given greater consideration in GRVA's work</a:t>
            </a:r>
            <a:endParaRPr lang="en-US" sz="2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36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3429000"/>
            <a:ext cx="3888432" cy="738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 for your attention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GB" baseline="0" dirty="0">
              <a:solidFill>
                <a:srgbClr val="00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737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Book"/>
        <a:ea typeface="Avenir Book"/>
        <a:cs typeface="Avenir Book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Book"/>
        <a:ea typeface="Avenir Book"/>
        <a:cs typeface="Avenir Book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50C817-B3B0-4B61-9CBD-B698FA8D90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878F59-E89D-4C5F-A9EF-D8199925E1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650</Words>
  <Application>Microsoft Office PowerPoint</Application>
  <PresentationFormat>On-screen Show (4:3)</PresentationFormat>
  <Paragraphs>71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Avenir Book</vt:lpstr>
      <vt:lpstr>Futura Std Book</vt:lpstr>
      <vt:lpstr>Futura Std Light</vt:lpstr>
      <vt:lpstr>Arial</vt:lpstr>
      <vt:lpstr>Calibri</vt:lpstr>
      <vt:lpstr>Default</vt:lpstr>
      <vt:lpstr> IT Security vs Access to Data Data Privacy in Connected Vehicles  Gerd Preuss, FIA Representative UNECE      17th GRVA session UNECE Geneva 25-29 September 2023    </vt:lpstr>
      <vt:lpstr>FIA  IT Security vs Access to Data</vt:lpstr>
      <vt:lpstr>FIA  IT-Security vs Access to Data</vt:lpstr>
      <vt:lpstr>FIA  IT Security vs Access to Data</vt:lpstr>
      <vt:lpstr>FIA  Data Privacy in Connected Vehicles</vt:lpstr>
      <vt:lpstr>FIA  Data Privacy in Connected Vehicles</vt:lpstr>
      <vt:lpstr>FIA  Data Privacy in Connected Vehicles</vt:lpstr>
      <vt:lpstr>FIA  Data Privacy in Connected Vehicles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IT Security vs Access to Data Data Privacy in Connected Vehicles  Gerd Preuss, FIA Representative UNECE      17th GRVA session UNECE Geneva 25-29 September 2023    </dc:title>
  <dc:creator>LUCA PASCOTTO</dc:creator>
  <cp:lastModifiedBy>Laura Dotzauer</cp:lastModifiedBy>
  <cp:revision>190</cp:revision>
  <cp:lastPrinted>2015-07-03T15:28:40Z</cp:lastPrinted>
  <dcterms:modified xsi:type="dcterms:W3CDTF">2023-09-22T13:50:32Z</dcterms:modified>
</cp:coreProperties>
</file>