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handoutMasterIdLst>
    <p:handoutMasterId r:id="rId10"/>
  </p:handoutMasterIdLst>
  <p:sldIdLst>
    <p:sldId id="256" r:id="rId4"/>
    <p:sldId id="262" r:id="rId5"/>
    <p:sldId id="263" r:id="rId6"/>
    <p:sldId id="264" r:id="rId7"/>
    <p:sldId id="265" r:id="rId8"/>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2BC61-E2F1-43FA-8A07-7D4288630E66}" v="4" dt="2023-09-21T12:49:29.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20" autoAdjust="0"/>
  </p:normalViewPr>
  <p:slideViewPr>
    <p:cSldViewPr snapToGrid="0">
      <p:cViewPr varScale="1">
        <p:scale>
          <a:sx n="104" d="100"/>
          <a:sy n="104" d="100"/>
        </p:scale>
        <p:origin x="756"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otzauer" userId="b8b87b2b-eda4-44e0-9f77-97a24730064b" providerId="ADAL" clId="{8922BC61-E2F1-43FA-8A07-7D4288630E66}"/>
    <pc:docChg chg="custSel modSld">
      <pc:chgData name="Laura Dotzauer" userId="b8b87b2b-eda4-44e0-9f77-97a24730064b" providerId="ADAL" clId="{8922BC61-E2F1-43FA-8A07-7D4288630E66}" dt="2023-09-21T12:52:14.367" v="223" actId="20577"/>
      <pc:docMkLst>
        <pc:docMk/>
      </pc:docMkLst>
      <pc:sldChg chg="addSp modSp mod">
        <pc:chgData name="Laura Dotzauer" userId="b8b87b2b-eda4-44e0-9f77-97a24730064b" providerId="ADAL" clId="{8922BC61-E2F1-43FA-8A07-7D4288630E66}" dt="2023-09-21T12:49:15.794" v="123" actId="1036"/>
        <pc:sldMkLst>
          <pc:docMk/>
          <pc:sldMk cId="0" sldId="256"/>
        </pc:sldMkLst>
        <pc:spChg chg="add mod">
          <ac:chgData name="Laura Dotzauer" userId="b8b87b2b-eda4-44e0-9f77-97a24730064b" providerId="ADAL" clId="{8922BC61-E2F1-43FA-8A07-7D4288630E66}" dt="2023-09-21T12:49:04.076" v="100" actId="1076"/>
          <ac:spMkLst>
            <pc:docMk/>
            <pc:sldMk cId="0" sldId="256"/>
            <ac:spMk id="3" creationId="{7AF4ACAB-416B-93B5-AF31-860B7F4F01F4}"/>
          </ac:spMkLst>
        </pc:spChg>
        <pc:spChg chg="mod">
          <ac:chgData name="Laura Dotzauer" userId="b8b87b2b-eda4-44e0-9f77-97a24730064b" providerId="ADAL" clId="{8922BC61-E2F1-43FA-8A07-7D4288630E66}" dt="2023-09-21T12:49:13.186" v="116" actId="1036"/>
          <ac:spMkLst>
            <pc:docMk/>
            <pc:sldMk cId="0" sldId="256"/>
            <ac:spMk id="4" creationId="{4CF181AD-2138-4110-A5E2-8649EDB84903}"/>
          </ac:spMkLst>
        </pc:spChg>
        <pc:spChg chg="mod">
          <ac:chgData name="Laura Dotzauer" userId="b8b87b2b-eda4-44e0-9f77-97a24730064b" providerId="ADAL" clId="{8922BC61-E2F1-43FA-8A07-7D4288630E66}" dt="2023-09-21T12:49:15.794" v="123" actId="1036"/>
          <ac:spMkLst>
            <pc:docMk/>
            <pc:sldMk cId="0" sldId="256"/>
            <ac:spMk id="5" creationId="{15054904-277D-4336-8282-11732B047032}"/>
          </ac:spMkLst>
        </pc:spChg>
        <pc:spChg chg="add mod">
          <ac:chgData name="Laura Dotzauer" userId="b8b87b2b-eda4-44e0-9f77-97a24730064b" providerId="ADAL" clId="{8922BC61-E2F1-43FA-8A07-7D4288630E66}" dt="2023-09-21T12:49:05.732" v="101" actId="1076"/>
          <ac:spMkLst>
            <pc:docMk/>
            <pc:sldMk cId="0" sldId="256"/>
            <ac:spMk id="6" creationId="{E3DE772B-CEE7-C79E-2072-C35295BD0F22}"/>
          </ac:spMkLst>
        </pc:spChg>
        <pc:picChg chg="mod">
          <ac:chgData name="Laura Dotzauer" userId="b8b87b2b-eda4-44e0-9f77-97a24730064b" providerId="ADAL" clId="{8922BC61-E2F1-43FA-8A07-7D4288630E66}" dt="2023-09-21T12:49:00.774" v="99" actId="1076"/>
          <ac:picMkLst>
            <pc:docMk/>
            <pc:sldMk cId="0" sldId="256"/>
            <ac:picMk id="2" creationId="{C9992616-B7C9-44E8-8E0A-9AD06569F7B5}"/>
          </ac:picMkLst>
        </pc:picChg>
      </pc:sldChg>
      <pc:sldChg chg="modSp mod">
        <pc:chgData name="Laura Dotzauer" userId="b8b87b2b-eda4-44e0-9f77-97a24730064b" providerId="ADAL" clId="{8922BC61-E2F1-43FA-8A07-7D4288630E66}" dt="2023-09-21T12:52:14.367" v="223" actId="20577"/>
        <pc:sldMkLst>
          <pc:docMk/>
          <pc:sldMk cId="4065497079" sldId="262"/>
        </pc:sldMkLst>
        <pc:spChg chg="mod">
          <ac:chgData name="Laura Dotzauer" userId="b8b87b2b-eda4-44e0-9f77-97a24730064b" providerId="ADAL" clId="{8922BC61-E2F1-43FA-8A07-7D4288630E66}" dt="2023-09-21T12:52:14.367" v="223" actId="20577"/>
          <ac:spMkLst>
            <pc:docMk/>
            <pc:sldMk cId="4065497079" sldId="262"/>
            <ac:spMk id="3" creationId="{58F2A237-0121-D825-8B85-761B6AC84BB7}"/>
          </ac:spMkLst>
        </pc:spChg>
      </pc:sldChg>
      <pc:sldChg chg="delSp modSp mod">
        <pc:chgData name="Laura Dotzauer" userId="b8b87b2b-eda4-44e0-9f77-97a24730064b" providerId="ADAL" clId="{8922BC61-E2F1-43FA-8A07-7D4288630E66}" dt="2023-09-21T12:51:51.518" v="207" actId="20577"/>
        <pc:sldMkLst>
          <pc:docMk/>
          <pc:sldMk cId="1026042136" sldId="263"/>
        </pc:sldMkLst>
        <pc:spChg chg="del">
          <ac:chgData name="Laura Dotzauer" userId="b8b87b2b-eda4-44e0-9f77-97a24730064b" providerId="ADAL" clId="{8922BC61-E2F1-43FA-8A07-7D4288630E66}" dt="2023-09-21T12:50:07.435" v="125" actId="478"/>
          <ac:spMkLst>
            <pc:docMk/>
            <pc:sldMk cId="1026042136" sldId="263"/>
            <ac:spMk id="2" creationId="{EFBC9CF5-0B10-4D7C-0CE7-AF7C571088B7}"/>
          </ac:spMkLst>
        </pc:spChg>
        <pc:spChg chg="mod">
          <ac:chgData name="Laura Dotzauer" userId="b8b87b2b-eda4-44e0-9f77-97a24730064b" providerId="ADAL" clId="{8922BC61-E2F1-43FA-8A07-7D4288630E66}" dt="2023-09-21T12:51:51.518" v="207" actId="20577"/>
          <ac:spMkLst>
            <pc:docMk/>
            <pc:sldMk cId="1026042136" sldId="263"/>
            <ac:spMk id="3" creationId="{F5EF6829-26FC-5D8F-9EDA-DB6BC981A565}"/>
          </ac:spMkLst>
        </pc:spChg>
      </pc:sldChg>
      <pc:sldChg chg="modSp mod">
        <pc:chgData name="Laura Dotzauer" userId="b8b87b2b-eda4-44e0-9f77-97a24730064b" providerId="ADAL" clId="{8922BC61-E2F1-43FA-8A07-7D4288630E66}" dt="2023-09-21T12:50:41.593" v="161"/>
        <pc:sldMkLst>
          <pc:docMk/>
          <pc:sldMk cId="2306436503" sldId="264"/>
        </pc:sldMkLst>
        <pc:spChg chg="mod">
          <ac:chgData name="Laura Dotzauer" userId="b8b87b2b-eda4-44e0-9f77-97a24730064b" providerId="ADAL" clId="{8922BC61-E2F1-43FA-8A07-7D4288630E66}" dt="2023-09-21T12:50:20.721" v="130" actId="20577"/>
          <ac:spMkLst>
            <pc:docMk/>
            <pc:sldMk cId="2306436503" sldId="264"/>
            <ac:spMk id="2" creationId="{FBE00C7E-504A-DE3D-7E81-8916396E808C}"/>
          </ac:spMkLst>
        </pc:spChg>
        <pc:spChg chg="mod">
          <ac:chgData name="Laura Dotzauer" userId="b8b87b2b-eda4-44e0-9f77-97a24730064b" providerId="ADAL" clId="{8922BC61-E2F1-43FA-8A07-7D4288630E66}" dt="2023-09-21T12:50:41.593" v="161"/>
          <ac:spMkLst>
            <pc:docMk/>
            <pc:sldMk cId="2306436503" sldId="264"/>
            <ac:spMk id="5" creationId="{31C23DF8-E3CD-6DDD-0A2F-2B383441035F}"/>
          </ac:spMkLst>
        </pc:spChg>
      </pc:sldChg>
      <pc:sldChg chg="modSp mod">
        <pc:chgData name="Laura Dotzauer" userId="b8b87b2b-eda4-44e0-9f77-97a24730064b" providerId="ADAL" clId="{8922BC61-E2F1-43FA-8A07-7D4288630E66}" dt="2023-09-21T12:51:14.997" v="185" actId="20577"/>
        <pc:sldMkLst>
          <pc:docMk/>
          <pc:sldMk cId="3703778520" sldId="265"/>
        </pc:sldMkLst>
        <pc:spChg chg="mod">
          <ac:chgData name="Laura Dotzauer" userId="b8b87b2b-eda4-44e0-9f77-97a24730064b" providerId="ADAL" clId="{8922BC61-E2F1-43FA-8A07-7D4288630E66}" dt="2023-09-21T12:51:14.997" v="185" actId="20577"/>
          <ac:spMkLst>
            <pc:docMk/>
            <pc:sldMk cId="3703778520" sldId="265"/>
            <ac:spMk id="2" creationId="{D16680A6-0705-61FD-7458-C889631E733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21/09/2023</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4</a:t>
            </a:fld>
            <a:endParaRPr lang="fr-FR" altLang="ja-JP"/>
          </a:p>
        </p:txBody>
      </p:sp>
    </p:spTree>
    <p:extLst>
      <p:ext uri="{BB962C8B-B14F-4D97-AF65-F5344CB8AC3E}">
        <p14:creationId xmlns:p14="http://schemas.microsoft.com/office/powerpoint/2010/main" val="2329542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endParaRPr lang="fr-FR" altLang="ja-JP"/>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a:xfrm>
            <a:off x="914400" y="2342861"/>
            <a:ext cx="10654208" cy="1470025"/>
          </a:xfrm>
        </p:spPr>
        <p:txBody>
          <a:bodyPr/>
          <a:lstStyle/>
          <a:p>
            <a:r>
              <a:rPr lang="fr-FR" dirty="0"/>
              <a:t>CLEPA/OICA position on the introduction of Virtual </a:t>
            </a:r>
            <a:r>
              <a:rPr lang="fr-FR" dirty="0" err="1"/>
              <a:t>Testing</a:t>
            </a:r>
            <a:r>
              <a:rPr lang="fr-FR" dirty="0"/>
              <a:t> in UN R152</a:t>
            </a:r>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a:xfrm>
            <a:off x="1828800" y="3978563"/>
            <a:ext cx="8534400" cy="1752600"/>
          </a:xfrm>
        </p:spPr>
        <p:txBody>
          <a:bodyPr/>
          <a:lstStyle/>
          <a:p>
            <a:endParaRPr lang="fr-FR" dirty="0"/>
          </a:p>
          <a:p>
            <a:r>
              <a:rPr lang="fr-FR" dirty="0" err="1"/>
              <a:t>Refers</a:t>
            </a:r>
            <a:r>
              <a:rPr lang="fr-FR" dirty="0"/>
              <a:t> to document ECE-TRANS-WP.29-GRVA-2023-22 (France)</a:t>
            </a:r>
          </a:p>
        </p:txBody>
      </p:sp>
      <p:pic>
        <p:nvPicPr>
          <p:cNvPr id="2" name="Grafik 7">
            <a:extLst>
              <a:ext uri="{FF2B5EF4-FFF2-40B4-BE49-F238E27FC236}">
                <a16:creationId xmlns:a16="http://schemas.microsoft.com/office/drawing/2014/main" id="{C9992616-B7C9-44E8-8E0A-9AD06569F7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3254" y="-267418"/>
            <a:ext cx="3541489" cy="1692689"/>
          </a:xfrm>
          <a:prstGeom prst="rect">
            <a:avLst/>
          </a:prstGeom>
        </p:spPr>
      </p:pic>
      <p:sp>
        <p:nvSpPr>
          <p:cNvPr id="3" name="TextBox 2">
            <a:extLst>
              <a:ext uri="{FF2B5EF4-FFF2-40B4-BE49-F238E27FC236}">
                <a16:creationId xmlns:a16="http://schemas.microsoft.com/office/drawing/2014/main" id="{7AF4ACAB-416B-93B5-AF31-860B7F4F01F4}"/>
              </a:ext>
            </a:extLst>
          </p:cNvPr>
          <p:cNvSpPr txBox="1"/>
          <p:nvPr/>
        </p:nvSpPr>
        <p:spPr>
          <a:xfrm>
            <a:off x="6138977" y="73785"/>
            <a:ext cx="2560573" cy="646331"/>
          </a:xfrm>
          <a:prstGeom prst="rect">
            <a:avLst/>
          </a:prstGeom>
          <a:noFill/>
        </p:spPr>
        <p:txBody>
          <a:bodyPr wrap="none" rtlCol="0">
            <a:spAutoFit/>
          </a:bodyPr>
          <a:lstStyle/>
          <a:p>
            <a:r>
              <a:rPr lang="en-US" sz="1200" u="sng" dirty="0"/>
              <a:t>Informal document</a:t>
            </a:r>
            <a:r>
              <a:rPr lang="en-US" sz="1200" dirty="0"/>
              <a:t> </a:t>
            </a:r>
            <a:r>
              <a:rPr lang="en-US" sz="1200" b="1" dirty="0"/>
              <a:t>GRVA-17-16</a:t>
            </a:r>
            <a:br>
              <a:rPr lang="en-US" sz="1200" dirty="0"/>
            </a:br>
            <a:r>
              <a:rPr lang="en-US" sz="1200" dirty="0"/>
              <a:t>17</a:t>
            </a:r>
            <a:r>
              <a:rPr lang="en-US" sz="1200" baseline="30000" dirty="0"/>
              <a:t>th</a:t>
            </a:r>
            <a:r>
              <a:rPr lang="en-US" sz="1200" dirty="0"/>
              <a:t> GRVA, 25-29 September 2023</a:t>
            </a:r>
            <a:br>
              <a:rPr lang="en-US" sz="1200" dirty="0"/>
            </a:br>
            <a:r>
              <a:rPr lang="en-US" sz="1200" dirty="0"/>
              <a:t>Provisional agenda item 7(a)</a:t>
            </a:r>
          </a:p>
        </p:txBody>
      </p:sp>
      <p:sp>
        <p:nvSpPr>
          <p:cNvPr id="6" name="TextBox 5">
            <a:extLst>
              <a:ext uri="{FF2B5EF4-FFF2-40B4-BE49-F238E27FC236}">
                <a16:creationId xmlns:a16="http://schemas.microsoft.com/office/drawing/2014/main" id="{E3DE772B-CEE7-C79E-2072-C35295BD0F22}"/>
              </a:ext>
            </a:extLst>
          </p:cNvPr>
          <p:cNvSpPr txBox="1"/>
          <p:nvPr/>
        </p:nvSpPr>
        <p:spPr>
          <a:xfrm>
            <a:off x="3332235" y="73785"/>
            <a:ext cx="1883849" cy="461665"/>
          </a:xfrm>
          <a:prstGeom prst="rect">
            <a:avLst/>
          </a:prstGeom>
          <a:noFill/>
        </p:spPr>
        <p:txBody>
          <a:bodyPr wrap="none" rtlCol="0">
            <a:spAutoFit/>
          </a:bodyPr>
          <a:lstStyle/>
          <a:p>
            <a:r>
              <a:rPr lang="en-US" sz="1200" dirty="0"/>
              <a:t>Submitted by the experts</a:t>
            </a:r>
          </a:p>
          <a:p>
            <a:r>
              <a:rPr lang="en-US" sz="1200" dirty="0"/>
              <a:t>from OICA  and CLEPA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C2CD6A-867E-1022-1699-2493E6FA54EE}"/>
              </a:ext>
            </a:extLst>
          </p:cNvPr>
          <p:cNvSpPr>
            <a:spLocks noGrp="1"/>
          </p:cNvSpPr>
          <p:nvPr>
            <p:ph type="title"/>
          </p:nvPr>
        </p:nvSpPr>
        <p:spPr>
          <a:xfrm>
            <a:off x="609599" y="274638"/>
            <a:ext cx="10991273" cy="1461798"/>
          </a:xfrm>
        </p:spPr>
        <p:txBody>
          <a:bodyPr/>
          <a:lstStyle/>
          <a:p>
            <a:r>
              <a:rPr lang="fr-FR" dirty="0"/>
              <a:t>General </a:t>
            </a:r>
            <a:r>
              <a:rPr lang="fr-FR" dirty="0" err="1"/>
              <a:t>Industry</a:t>
            </a:r>
            <a:r>
              <a:rPr lang="fr-FR" dirty="0"/>
              <a:t> Position (GRVA#16 </a:t>
            </a:r>
            <a:r>
              <a:rPr lang="fr-FR" dirty="0" err="1"/>
              <a:t>presentation</a:t>
            </a:r>
            <a:r>
              <a:rPr lang="fr-FR" dirty="0"/>
              <a:t> </a:t>
            </a:r>
            <a:r>
              <a:rPr lang="fr-FR" dirty="0">
                <a:highlight>
                  <a:srgbClr val="FFFF00"/>
                </a:highlight>
              </a:rPr>
              <a:t>update for GRVA#17</a:t>
            </a:r>
            <a:r>
              <a:rPr lang="fr-FR" dirty="0"/>
              <a:t>)</a:t>
            </a:r>
          </a:p>
        </p:txBody>
      </p:sp>
      <p:sp>
        <p:nvSpPr>
          <p:cNvPr id="3" name="Espace réservé du contenu 2">
            <a:extLst>
              <a:ext uri="{FF2B5EF4-FFF2-40B4-BE49-F238E27FC236}">
                <a16:creationId xmlns:a16="http://schemas.microsoft.com/office/drawing/2014/main" id="{58F2A237-0121-D825-8B85-761B6AC84BB7}"/>
              </a:ext>
            </a:extLst>
          </p:cNvPr>
          <p:cNvSpPr>
            <a:spLocks noGrp="1"/>
          </p:cNvSpPr>
          <p:nvPr>
            <p:ph idx="1"/>
          </p:nvPr>
        </p:nvSpPr>
        <p:spPr>
          <a:xfrm>
            <a:off x="838199" y="1825625"/>
            <a:ext cx="11195957" cy="4757737"/>
          </a:xfrm>
        </p:spPr>
        <p:txBody>
          <a:bodyPr/>
          <a:lstStyle/>
          <a:p>
            <a:pPr>
              <a:spcAft>
                <a:spcPts val="600"/>
              </a:spcAft>
            </a:pPr>
            <a:r>
              <a:rPr lang="en-GB" sz="2800" dirty="0"/>
              <a:t>Support in principle to introduce the opportunity to use simulation as a replacement of physical testing for homologation in UN R152.</a:t>
            </a:r>
          </a:p>
          <a:p>
            <a:pPr>
              <a:spcAft>
                <a:spcPts val="600"/>
              </a:spcAft>
            </a:pPr>
            <a:r>
              <a:rPr lang="en-GB" sz="2800" dirty="0">
                <a:highlight>
                  <a:srgbClr val="FFFF00"/>
                </a:highlight>
              </a:rPr>
              <a:t>Don’t support the amendment as described in document ECE/TRANS/WP.29/GRVA/2023/22 without improvements (see next slides)</a:t>
            </a:r>
          </a:p>
          <a:p>
            <a:pPr>
              <a:spcAft>
                <a:spcPts val="600"/>
              </a:spcAft>
            </a:pPr>
            <a:r>
              <a:rPr lang="en-GB" sz="2800" dirty="0"/>
              <a:t>Keen to harmonizing the process of validation of simulation; possibly based on VMAD outcomes (i.e. without specifying number of repetitions …) adapted to AEBS.</a:t>
            </a:r>
          </a:p>
          <a:p>
            <a:pPr>
              <a:spcAft>
                <a:spcPts val="600"/>
              </a:spcAft>
            </a:pPr>
            <a:r>
              <a:rPr lang="en-GB" sz="2800" dirty="0">
                <a:ea typeface="Calibri" panose="020F0502020204030204" pitchFamily="34" charset="0"/>
              </a:rPr>
              <a:t>New proposal should be developed (preferably jointly) based on VMAD results (</a:t>
            </a:r>
            <a:r>
              <a:rPr lang="en-GB" sz="2800" dirty="0" err="1">
                <a:ea typeface="Calibri" panose="020F0502020204030204" pitchFamily="34" charset="0"/>
              </a:rPr>
              <a:t>cfr</a:t>
            </a:r>
            <a:r>
              <a:rPr lang="en-GB" sz="2800" dirty="0">
                <a:ea typeface="Calibri" panose="020F0502020204030204" pitchFamily="34" charset="0"/>
              </a:rPr>
              <a:t>. document GRVA-14-16).</a:t>
            </a:r>
          </a:p>
        </p:txBody>
      </p:sp>
    </p:spTree>
    <p:extLst>
      <p:ext uri="{BB962C8B-B14F-4D97-AF65-F5344CB8AC3E}">
        <p14:creationId xmlns:p14="http://schemas.microsoft.com/office/powerpoint/2010/main" val="406549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EF6829-26FC-5D8F-9EDA-DB6BC981A565}"/>
              </a:ext>
            </a:extLst>
          </p:cNvPr>
          <p:cNvSpPr>
            <a:spLocks noGrp="1"/>
          </p:cNvSpPr>
          <p:nvPr>
            <p:ph idx="1"/>
          </p:nvPr>
        </p:nvSpPr>
        <p:spPr/>
        <p:txBody>
          <a:bodyPr/>
          <a:lstStyle/>
          <a:p>
            <a:r>
              <a:rPr lang="fr-FR" dirty="0">
                <a:highlight>
                  <a:srgbClr val="FFFF00"/>
                </a:highlight>
              </a:rPr>
              <a:t>Industry </a:t>
            </a:r>
            <a:r>
              <a:rPr lang="fr-FR" dirty="0" err="1">
                <a:highlight>
                  <a:srgbClr val="FFFF00"/>
                </a:highlight>
              </a:rPr>
              <a:t>considers</a:t>
            </a:r>
            <a:r>
              <a:rPr lang="fr-FR" dirty="0">
                <a:highlight>
                  <a:srgbClr val="FFFF00"/>
                </a:highlight>
              </a:rPr>
              <a:t> the French </a:t>
            </a:r>
            <a:r>
              <a:rPr lang="fr-FR" dirty="0" err="1">
                <a:highlight>
                  <a:srgbClr val="FFFF00"/>
                </a:highlight>
              </a:rPr>
              <a:t>proposal</a:t>
            </a:r>
            <a:r>
              <a:rPr lang="fr-FR" dirty="0">
                <a:highlight>
                  <a:srgbClr val="FFFF00"/>
                </a:highlight>
              </a:rPr>
              <a:t> ECE/TRANS/WP.29/</a:t>
            </a:r>
            <a:r>
              <a:rPr lang="en-GB" sz="3200" dirty="0">
                <a:highlight>
                  <a:srgbClr val="FFFF00"/>
                </a:highlight>
              </a:rPr>
              <a:t>GRVA/2023/22  </a:t>
            </a:r>
            <a:r>
              <a:rPr lang="fr-FR" dirty="0">
                <a:highlight>
                  <a:srgbClr val="FFFF00"/>
                </a:highlight>
              </a:rPr>
              <a:t>not the </a:t>
            </a:r>
            <a:r>
              <a:rPr lang="fr-FR" dirty="0" err="1">
                <a:highlight>
                  <a:srgbClr val="FFFF00"/>
                </a:highlight>
              </a:rPr>
              <a:t>common</a:t>
            </a:r>
            <a:r>
              <a:rPr lang="fr-FR" dirty="0">
                <a:highlight>
                  <a:srgbClr val="FFFF00"/>
                </a:highlight>
              </a:rPr>
              <a:t> practice </a:t>
            </a:r>
            <a:r>
              <a:rPr lang="fr-FR" dirty="0" err="1">
                <a:highlight>
                  <a:srgbClr val="FFFF00"/>
                </a:highlight>
              </a:rPr>
              <a:t>concerning</a:t>
            </a:r>
            <a:r>
              <a:rPr lang="fr-FR" dirty="0">
                <a:highlight>
                  <a:srgbClr val="FFFF00"/>
                </a:highlight>
              </a:rPr>
              <a:t> the use of </a:t>
            </a:r>
            <a:r>
              <a:rPr lang="fr-FR" dirty="0" err="1">
                <a:highlight>
                  <a:srgbClr val="FFFF00"/>
                </a:highlight>
              </a:rPr>
              <a:t>virtual</a:t>
            </a:r>
            <a:r>
              <a:rPr lang="fr-FR" dirty="0">
                <a:highlight>
                  <a:srgbClr val="FFFF00"/>
                </a:highlight>
              </a:rPr>
              <a:t> </a:t>
            </a:r>
            <a:r>
              <a:rPr lang="fr-FR" dirty="0" err="1">
                <a:highlight>
                  <a:srgbClr val="FFFF00"/>
                </a:highlight>
              </a:rPr>
              <a:t>tool</a:t>
            </a:r>
            <a:r>
              <a:rPr lang="fr-FR" dirty="0">
                <a:highlight>
                  <a:srgbClr val="FFFF00"/>
                </a:highlight>
              </a:rPr>
              <a:t> for system </a:t>
            </a:r>
            <a:r>
              <a:rPr lang="fr-FR" dirty="0" err="1">
                <a:highlight>
                  <a:srgbClr val="FFFF00"/>
                </a:highlight>
              </a:rPr>
              <a:t>development</a:t>
            </a:r>
            <a:r>
              <a:rPr lang="fr-FR" dirty="0">
                <a:highlight>
                  <a:srgbClr val="FFFF00"/>
                </a:highlight>
              </a:rPr>
              <a:t>.</a:t>
            </a:r>
          </a:p>
          <a:p>
            <a:r>
              <a:rPr lang="fr-FR" dirty="0">
                <a:highlight>
                  <a:srgbClr val="FFFF00"/>
                </a:highlight>
              </a:rPr>
              <a:t>Industry </a:t>
            </a:r>
            <a:r>
              <a:rPr lang="fr-FR" dirty="0" err="1">
                <a:highlight>
                  <a:srgbClr val="FFFF00"/>
                </a:highlight>
              </a:rPr>
              <a:t>proposal</a:t>
            </a:r>
            <a:r>
              <a:rPr lang="fr-FR" dirty="0">
                <a:highlight>
                  <a:srgbClr val="FFFF00"/>
                </a:highlight>
              </a:rPr>
              <a:t> (</a:t>
            </a:r>
            <a:r>
              <a:rPr lang="fr-FR" dirty="0" err="1">
                <a:highlight>
                  <a:srgbClr val="FFFF00"/>
                </a:highlight>
              </a:rPr>
              <a:t>inspired</a:t>
            </a:r>
            <a:r>
              <a:rPr lang="fr-FR" dirty="0">
                <a:highlight>
                  <a:srgbClr val="FFFF00"/>
                </a:highlight>
              </a:rPr>
              <a:t> by VMAD discussion and UN-R140) </a:t>
            </a:r>
            <a:r>
              <a:rPr lang="fr-FR" dirty="0" err="1">
                <a:highlight>
                  <a:srgbClr val="FFFF00"/>
                </a:highlight>
              </a:rPr>
              <a:t>is</a:t>
            </a:r>
            <a:r>
              <a:rPr lang="fr-FR" dirty="0">
                <a:highlight>
                  <a:srgbClr val="FFFF00"/>
                </a:highlight>
              </a:rPr>
              <a:t> </a:t>
            </a:r>
            <a:r>
              <a:rPr lang="fr-FR" dirty="0" err="1">
                <a:highlight>
                  <a:srgbClr val="FFFF00"/>
                </a:highlight>
              </a:rPr>
              <a:t>intended</a:t>
            </a:r>
            <a:r>
              <a:rPr lang="fr-FR" dirty="0">
                <a:highlight>
                  <a:srgbClr val="FFFF00"/>
                </a:highlight>
              </a:rPr>
              <a:t> to be </a:t>
            </a:r>
            <a:r>
              <a:rPr lang="fr-FR" dirty="0" err="1">
                <a:highlight>
                  <a:srgbClr val="FFFF00"/>
                </a:highlight>
              </a:rPr>
              <a:t>discussed</a:t>
            </a:r>
            <a:r>
              <a:rPr lang="fr-FR" dirty="0">
                <a:highlight>
                  <a:srgbClr val="FFFF00"/>
                </a:highlight>
              </a:rPr>
              <a:t> at a </a:t>
            </a:r>
            <a:r>
              <a:rPr lang="fr-FR" dirty="0" err="1">
                <a:highlight>
                  <a:srgbClr val="FFFF00"/>
                </a:highlight>
              </a:rPr>
              <a:t>common</a:t>
            </a:r>
            <a:r>
              <a:rPr lang="fr-FR" dirty="0">
                <a:highlight>
                  <a:srgbClr val="FFFF00"/>
                </a:highlight>
              </a:rPr>
              <a:t> workshop to </a:t>
            </a:r>
            <a:r>
              <a:rPr lang="fr-FR" dirty="0" err="1">
                <a:highlight>
                  <a:srgbClr val="FFFF00"/>
                </a:highlight>
              </a:rPr>
              <a:t>define</a:t>
            </a:r>
            <a:r>
              <a:rPr lang="fr-FR" dirty="0">
                <a:highlight>
                  <a:srgbClr val="FFFF00"/>
                </a:highlight>
              </a:rPr>
              <a:t> an Annex for </a:t>
            </a:r>
            <a:r>
              <a:rPr lang="fr-FR" dirty="0" err="1">
                <a:highlight>
                  <a:srgbClr val="FFFF00"/>
                </a:highlight>
              </a:rPr>
              <a:t>virtual</a:t>
            </a:r>
            <a:r>
              <a:rPr lang="fr-FR" dirty="0">
                <a:highlight>
                  <a:srgbClr val="FFFF00"/>
                </a:highlight>
              </a:rPr>
              <a:t> testing which does not </a:t>
            </a:r>
            <a:r>
              <a:rPr lang="fr-FR" dirty="0" err="1">
                <a:highlight>
                  <a:srgbClr val="FFFF00"/>
                </a:highlight>
              </a:rPr>
              <a:t>inhibit</a:t>
            </a:r>
            <a:r>
              <a:rPr lang="fr-FR" dirty="0">
                <a:highlight>
                  <a:srgbClr val="FFFF00"/>
                </a:highlight>
              </a:rPr>
              <a:t> innovation with regard to the use of </a:t>
            </a:r>
            <a:r>
              <a:rPr lang="fr-FR" dirty="0" err="1">
                <a:highlight>
                  <a:srgbClr val="FFFF00"/>
                </a:highlight>
              </a:rPr>
              <a:t>virtual</a:t>
            </a:r>
            <a:r>
              <a:rPr lang="fr-FR" dirty="0">
                <a:highlight>
                  <a:srgbClr val="FFFF00"/>
                </a:highlight>
              </a:rPr>
              <a:t> testing.</a:t>
            </a:r>
          </a:p>
          <a:p>
            <a:endParaRPr lang="fr-FR" dirty="0"/>
          </a:p>
        </p:txBody>
      </p:sp>
    </p:spTree>
    <p:extLst>
      <p:ext uri="{BB962C8B-B14F-4D97-AF65-F5344CB8AC3E}">
        <p14:creationId xmlns:p14="http://schemas.microsoft.com/office/powerpoint/2010/main" val="102604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00C7E-504A-DE3D-7E81-8916396E808C}"/>
              </a:ext>
            </a:extLst>
          </p:cNvPr>
          <p:cNvSpPr>
            <a:spLocks noGrp="1"/>
          </p:cNvSpPr>
          <p:nvPr>
            <p:ph type="title"/>
          </p:nvPr>
        </p:nvSpPr>
        <p:spPr>
          <a:xfrm>
            <a:off x="1027043" y="160336"/>
            <a:ext cx="10972800" cy="1143000"/>
          </a:xfrm>
        </p:spPr>
        <p:txBody>
          <a:bodyPr/>
          <a:lstStyle/>
          <a:p>
            <a:pPr algn="l"/>
            <a:r>
              <a:rPr lang="fr-FR" sz="4000" dirty="0" err="1"/>
              <a:t>Industry</a:t>
            </a:r>
            <a:r>
              <a:rPr lang="fr-FR" sz="4000" dirty="0"/>
              <a:t> </a:t>
            </a:r>
            <a:r>
              <a:rPr lang="fr-FR" sz="4000" dirty="0" err="1"/>
              <a:t>amendment</a:t>
            </a:r>
            <a:r>
              <a:rPr lang="fr-FR" sz="4000" dirty="0"/>
              <a:t> </a:t>
            </a:r>
            <a:r>
              <a:rPr lang="fr-FR" sz="4000" dirty="0" err="1"/>
              <a:t>proposal</a:t>
            </a:r>
            <a:r>
              <a:rPr lang="fr-FR" sz="4000" dirty="0"/>
              <a:t> for </a:t>
            </a:r>
            <a:r>
              <a:rPr lang="fr-FR" sz="4000" dirty="0" err="1"/>
              <a:t>introducing</a:t>
            </a:r>
            <a:r>
              <a:rPr lang="fr-FR" sz="4000" dirty="0"/>
              <a:t> simulation </a:t>
            </a:r>
            <a:r>
              <a:rPr lang="fr-FR" sz="4000" dirty="0" err="1"/>
              <a:t>results</a:t>
            </a:r>
            <a:r>
              <a:rPr lang="fr-FR" sz="4000" dirty="0"/>
              <a:t> for homologation</a:t>
            </a:r>
          </a:p>
        </p:txBody>
      </p:sp>
      <p:sp>
        <p:nvSpPr>
          <p:cNvPr id="7" name="Espace réservé du contenu 6">
            <a:extLst>
              <a:ext uri="{FF2B5EF4-FFF2-40B4-BE49-F238E27FC236}">
                <a16:creationId xmlns:a16="http://schemas.microsoft.com/office/drawing/2014/main" id="{66332D12-D24A-7C4B-D111-020BE9C96B48}"/>
              </a:ext>
            </a:extLst>
          </p:cNvPr>
          <p:cNvSpPr>
            <a:spLocks noGrp="1"/>
          </p:cNvSpPr>
          <p:nvPr>
            <p:ph idx="1"/>
          </p:nvPr>
        </p:nvSpPr>
        <p:spPr>
          <a:xfrm>
            <a:off x="7663070" y="2436475"/>
            <a:ext cx="4528930" cy="2462592"/>
          </a:xfrm>
        </p:spPr>
        <p:txBody>
          <a:bodyPr/>
          <a:lstStyle/>
          <a:p>
            <a:pPr marL="0" indent="0">
              <a:spcAft>
                <a:spcPts val="800"/>
              </a:spcAft>
              <a:buNone/>
            </a:pPr>
            <a:endParaRPr lang="fr-FR" sz="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400" b="1" dirty="0"/>
              <a:t>6.7.</a:t>
            </a:r>
          </a:p>
          <a:p>
            <a:pPr marL="0" indent="0">
              <a:buNone/>
            </a:pPr>
            <a:r>
              <a:rPr lang="en-US" sz="1400" b="1" dirty="0"/>
              <a:t>6.7.1. </a:t>
            </a:r>
            <a:r>
              <a:rPr lang="en-US" sz="1400" dirty="0"/>
              <a:t>Virtual testing may be used by request of the vehicle manufacturer as an alternative for the tests described in paragraphs 6.4 to 6.6. The provided virtual model and virtual toolchain have been validated according to and are used in accordance with annex 4. </a:t>
            </a:r>
          </a:p>
          <a:p>
            <a:pPr marL="0" indent="0">
              <a:buNone/>
            </a:pPr>
            <a:r>
              <a:rPr lang="en-US" sz="1400" b="1" dirty="0"/>
              <a:t>6.7.2. </a:t>
            </a:r>
            <a:r>
              <a:rPr lang="en-US" sz="1400" dirty="0"/>
              <a:t>The technical service shall be able to validate the virtual model by using physical validation tests [according to 6.4 to 6.6].</a:t>
            </a:r>
          </a:p>
          <a:p>
            <a:pPr marL="0" indent="0">
              <a:buNone/>
            </a:pPr>
            <a:endParaRPr lang="de-DE" sz="1400" dirty="0"/>
          </a:p>
        </p:txBody>
      </p:sp>
      <p:sp>
        <p:nvSpPr>
          <p:cNvPr id="4" name="ZoneTexte 3">
            <a:extLst>
              <a:ext uri="{FF2B5EF4-FFF2-40B4-BE49-F238E27FC236}">
                <a16:creationId xmlns:a16="http://schemas.microsoft.com/office/drawing/2014/main" id="{B8F33D81-BA05-30D1-CE52-89B8E7A415E3}"/>
              </a:ext>
            </a:extLst>
          </p:cNvPr>
          <p:cNvSpPr txBox="1"/>
          <p:nvPr/>
        </p:nvSpPr>
        <p:spPr>
          <a:xfrm>
            <a:off x="500848" y="2436475"/>
            <a:ext cx="6097656" cy="3970318"/>
          </a:xfrm>
          <a:prstGeom prst="rect">
            <a:avLst/>
          </a:prstGeom>
          <a:noFill/>
        </p:spPr>
        <p:txBody>
          <a:bodyPr wrap="square">
            <a:spAutoFit/>
          </a:bodyPr>
          <a:lstStyle/>
          <a:p>
            <a:r>
              <a:rPr lang="en-US" sz="1400" dirty="0"/>
              <a:t>“6.7. Computer simulation of dynamic tests</a:t>
            </a:r>
          </a:p>
          <a:p>
            <a:r>
              <a:rPr lang="en-US" sz="1400" dirty="0"/>
              <a:t> 6.7.1. A computer simulation model may be used for the tests described in paragraphs 6.4. to 6.6., provided the simulation model and simulation toolchain have been validated according to and are used in accordance with annex 4. </a:t>
            </a:r>
          </a:p>
          <a:p>
            <a:r>
              <a:rPr lang="en-US" sz="1400" dirty="0"/>
              <a:t>6.7.2. Simulation tools and mathematical models for evaluation of the warning and activation tests may be used in accordance with Schedule 8 of Revision 3 of the 1958 Agreement. Manufacturers shall demonstrate the scope of the simulation tool, its validity for the scenario and concrete vehicle concerned as well as the validation performed for the simulation tool chain (correlation of the outcome with physical tests) in accordance with annex 4. </a:t>
            </a:r>
          </a:p>
          <a:p>
            <a:r>
              <a:rPr lang="en-US" sz="1400" dirty="0"/>
              <a:t>6.7.3. The technical service shall be able to validate the simulation model using physical validation tests. </a:t>
            </a:r>
          </a:p>
          <a:p>
            <a:r>
              <a:rPr lang="en-US" sz="1400" dirty="0"/>
              <a:t>6.7.4. In case the computer simulation of dynamic tests is chosen by the manufacturer, a separated report including at least the additional data information specified in annex 4 paragraph 1.4. shall be annexed to the test report.” </a:t>
            </a:r>
            <a:endParaRPr lang="fr-FR" sz="1400" dirty="0"/>
          </a:p>
        </p:txBody>
      </p:sp>
      <p:sp>
        <p:nvSpPr>
          <p:cNvPr id="5" name="ZoneTexte 4">
            <a:extLst>
              <a:ext uri="{FF2B5EF4-FFF2-40B4-BE49-F238E27FC236}">
                <a16:creationId xmlns:a16="http://schemas.microsoft.com/office/drawing/2014/main" id="{31C23DF8-E3CD-6DDD-0A2F-2B383441035F}"/>
              </a:ext>
            </a:extLst>
          </p:cNvPr>
          <p:cNvSpPr txBox="1"/>
          <p:nvPr/>
        </p:nvSpPr>
        <p:spPr>
          <a:xfrm>
            <a:off x="573605" y="1843860"/>
            <a:ext cx="5045227" cy="369332"/>
          </a:xfrm>
          <a:prstGeom prst="rect">
            <a:avLst/>
          </a:prstGeom>
          <a:noFill/>
        </p:spPr>
        <p:txBody>
          <a:bodyPr wrap="none" rtlCol="0">
            <a:spAutoFit/>
          </a:bodyPr>
          <a:lstStyle/>
          <a:p>
            <a:r>
              <a:rPr lang="fr-FR" b="1" dirty="0"/>
              <a:t>Document ECE/TRANS/WP.29/GRVA/2023/22</a:t>
            </a:r>
          </a:p>
        </p:txBody>
      </p:sp>
      <p:sp>
        <p:nvSpPr>
          <p:cNvPr id="6" name="ZoneTexte 5">
            <a:extLst>
              <a:ext uri="{FF2B5EF4-FFF2-40B4-BE49-F238E27FC236}">
                <a16:creationId xmlns:a16="http://schemas.microsoft.com/office/drawing/2014/main" id="{8CED3F28-7F9D-1CED-D6E8-3599DE8DCF9C}"/>
              </a:ext>
            </a:extLst>
          </p:cNvPr>
          <p:cNvSpPr txBox="1"/>
          <p:nvPr/>
        </p:nvSpPr>
        <p:spPr>
          <a:xfrm>
            <a:off x="7663070" y="1843860"/>
            <a:ext cx="2146742" cy="369332"/>
          </a:xfrm>
          <a:prstGeom prst="rect">
            <a:avLst/>
          </a:prstGeom>
          <a:noFill/>
        </p:spPr>
        <p:txBody>
          <a:bodyPr wrap="none" rtlCol="0">
            <a:spAutoFit/>
          </a:bodyPr>
          <a:lstStyle/>
          <a:p>
            <a:r>
              <a:rPr lang="fr-FR" b="1" dirty="0" err="1"/>
              <a:t>Industry</a:t>
            </a:r>
            <a:r>
              <a:rPr lang="fr-FR" b="1" dirty="0"/>
              <a:t> </a:t>
            </a:r>
            <a:r>
              <a:rPr lang="fr-FR" b="1" dirty="0" err="1"/>
              <a:t>Proposal</a:t>
            </a:r>
            <a:endParaRPr lang="fr-FR" b="1" dirty="0"/>
          </a:p>
        </p:txBody>
      </p:sp>
    </p:spTree>
    <p:extLst>
      <p:ext uri="{BB962C8B-B14F-4D97-AF65-F5344CB8AC3E}">
        <p14:creationId xmlns:p14="http://schemas.microsoft.com/office/powerpoint/2010/main" val="230643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6680A6-0705-61FD-7458-C889631E733B}"/>
              </a:ext>
            </a:extLst>
          </p:cNvPr>
          <p:cNvSpPr>
            <a:spLocks noGrp="1"/>
          </p:cNvSpPr>
          <p:nvPr>
            <p:ph type="title"/>
          </p:nvPr>
        </p:nvSpPr>
        <p:spPr>
          <a:xfrm>
            <a:off x="977348" y="274638"/>
            <a:ext cx="10972800" cy="1143000"/>
          </a:xfrm>
        </p:spPr>
        <p:txBody>
          <a:bodyPr/>
          <a:lstStyle/>
          <a:p>
            <a:r>
              <a:rPr lang="fr-FR" sz="3600" dirty="0" err="1"/>
              <a:t>Industry</a:t>
            </a:r>
            <a:r>
              <a:rPr lang="fr-FR" sz="3600" dirty="0"/>
              <a:t> </a:t>
            </a:r>
            <a:r>
              <a:rPr lang="fr-FR" sz="3600" dirty="0" err="1"/>
              <a:t>proposal</a:t>
            </a:r>
            <a:r>
              <a:rPr lang="fr-FR" sz="3600" dirty="0"/>
              <a:t> for an </a:t>
            </a:r>
            <a:r>
              <a:rPr lang="fr-FR" sz="3600" dirty="0" err="1"/>
              <a:t>amendment</a:t>
            </a:r>
            <a:r>
              <a:rPr lang="fr-FR" sz="3600" dirty="0"/>
              <a:t> to Annex 4: </a:t>
            </a:r>
            <a:br>
              <a:rPr lang="fr-FR" sz="3600" dirty="0"/>
            </a:br>
            <a:r>
              <a:rPr lang="fr-FR" sz="3600" dirty="0"/>
              <a:t>(modifications are highlight in </a:t>
            </a:r>
            <a:r>
              <a:rPr lang="fr-FR" sz="3600" dirty="0" err="1">
                <a:highlight>
                  <a:srgbClr val="FFFF00"/>
                </a:highlight>
              </a:rPr>
              <a:t>yellow</a:t>
            </a:r>
            <a:r>
              <a:rPr lang="fr-FR" sz="3600" dirty="0"/>
              <a:t>)</a:t>
            </a:r>
          </a:p>
        </p:txBody>
      </p:sp>
      <p:sp>
        <p:nvSpPr>
          <p:cNvPr id="3" name="Espace réservé du contenu 2">
            <a:extLst>
              <a:ext uri="{FF2B5EF4-FFF2-40B4-BE49-F238E27FC236}">
                <a16:creationId xmlns:a16="http://schemas.microsoft.com/office/drawing/2014/main" id="{932390C8-1DB2-378B-B886-23F9CC562138}"/>
              </a:ext>
            </a:extLst>
          </p:cNvPr>
          <p:cNvSpPr>
            <a:spLocks noGrp="1"/>
          </p:cNvSpPr>
          <p:nvPr>
            <p:ph idx="1"/>
          </p:nvPr>
        </p:nvSpPr>
        <p:spPr/>
        <p:txBody>
          <a:bodyPr/>
          <a:lstStyle/>
          <a:p>
            <a:pPr marL="0" indent="0">
              <a:buNone/>
            </a:pPr>
            <a:r>
              <a:rPr lang="en-US" sz="1600" b="1" dirty="0"/>
              <a:t>Annex 4</a:t>
            </a:r>
          </a:p>
          <a:p>
            <a:pPr marL="0" indent="0">
              <a:buNone/>
            </a:pPr>
            <a:r>
              <a:rPr lang="en-US" sz="1600" dirty="0"/>
              <a:t>This annex describes the </a:t>
            </a:r>
            <a:r>
              <a:rPr lang="en-US" sz="1600" dirty="0">
                <a:highlight>
                  <a:srgbClr val="FFFF00"/>
                </a:highlight>
              </a:rPr>
              <a:t>method </a:t>
            </a:r>
            <a:r>
              <a:rPr lang="en-US" sz="1600" strike="sngStrike" dirty="0">
                <a:highlight>
                  <a:srgbClr val="FFFF00"/>
                </a:highlight>
              </a:rPr>
              <a:t>process</a:t>
            </a:r>
            <a:r>
              <a:rPr lang="en-US" sz="1600" dirty="0"/>
              <a:t> that can be used to consider </a:t>
            </a:r>
            <a:r>
              <a:rPr lang="en-US" sz="1600" strike="sngStrike" dirty="0">
                <a:highlight>
                  <a:srgbClr val="FFFF00"/>
                </a:highlight>
              </a:rPr>
              <a:t>simulation results</a:t>
            </a:r>
            <a:r>
              <a:rPr lang="en-US" sz="1600" dirty="0">
                <a:highlight>
                  <a:srgbClr val="FFFF00"/>
                </a:highlight>
              </a:rPr>
              <a:t> virtual testing </a:t>
            </a:r>
            <a:r>
              <a:rPr lang="en-US" sz="1600" strike="sngStrike" dirty="0">
                <a:highlight>
                  <a:srgbClr val="FFFF00"/>
                </a:highlight>
              </a:rPr>
              <a:t>instead</a:t>
            </a:r>
            <a:r>
              <a:rPr lang="en-US" sz="1600" dirty="0">
                <a:highlight>
                  <a:srgbClr val="FFFF00"/>
                </a:highlight>
              </a:rPr>
              <a:t> as an alternative</a:t>
            </a:r>
            <a:r>
              <a:rPr lang="en-US" sz="1600" dirty="0"/>
              <a:t> to physical </a:t>
            </a:r>
            <a:r>
              <a:rPr lang="en-US" sz="1600" dirty="0">
                <a:highlight>
                  <a:srgbClr val="FFFF00"/>
                </a:highlight>
              </a:rPr>
              <a:t>testing </a:t>
            </a:r>
            <a:r>
              <a:rPr lang="en-US" sz="1600" strike="sngStrike" dirty="0">
                <a:highlight>
                  <a:srgbClr val="FFFF00"/>
                </a:highlight>
              </a:rPr>
              <a:t>results</a:t>
            </a:r>
            <a:r>
              <a:rPr lang="en-US" sz="1600" dirty="0"/>
              <a:t>, demonstrating compliance with regulatory requirements.</a:t>
            </a:r>
          </a:p>
          <a:p>
            <a:pPr marL="0" indent="0">
              <a:buNone/>
            </a:pPr>
            <a:br>
              <a:rPr lang="en-US" sz="1600" dirty="0"/>
            </a:br>
            <a:r>
              <a:rPr lang="en-US" sz="1600" dirty="0">
                <a:highlight>
                  <a:srgbClr val="FFFF00"/>
                </a:highlight>
              </a:rPr>
              <a:t>Compliance of the Advanced Emergency Braking System with the performance requirements as defined in Paragraphs 5.2.1 to 5.2.3  of this regulation may be demonstrated by the vehicle manufacturer to the Type Approval Authority or Technical Service by making use of virtual testing of the dynamic maneuvers of the paragraph(s) 6.5 to 6.7 of this Regulation.</a:t>
            </a:r>
          </a:p>
          <a:p>
            <a:pPr marL="0" indent="0">
              <a:buNone/>
            </a:pPr>
            <a:r>
              <a:rPr lang="en-US" sz="1600" dirty="0">
                <a:highlight>
                  <a:srgbClr val="FFFF00"/>
                </a:highlight>
              </a:rPr>
              <a:t>The manufacturer shall provide documentation to prove the credibility of the virtual testing results. </a:t>
            </a:r>
          </a:p>
          <a:p>
            <a:pPr marL="0" indent="0">
              <a:buNone/>
              <a:tabLst>
                <a:tab pos="358775" algn="l"/>
              </a:tabLst>
            </a:pPr>
            <a:r>
              <a:rPr lang="en-US" sz="1600" dirty="0">
                <a:highlight>
                  <a:srgbClr val="FFFF00"/>
                </a:highlight>
              </a:rPr>
              <a:t>Credibility of the virtual toolchain that is used for virtual testing shall be demonstrated to the Type Approval Authority or Technical Service. For this, the following four criteria shall be considered: </a:t>
            </a:r>
          </a:p>
          <a:p>
            <a:pPr marL="0" indent="0" defTabSz="538163">
              <a:buNone/>
            </a:pPr>
            <a:r>
              <a:rPr lang="en-US" sz="1600" dirty="0">
                <a:highlight>
                  <a:srgbClr val="FFFF00"/>
                </a:highlight>
              </a:rPr>
              <a:t>(a) Capability – what virtual toolchain can do, and what are the associated risks; </a:t>
            </a:r>
          </a:p>
          <a:p>
            <a:pPr marL="0" indent="0" defTabSz="538163">
              <a:buNone/>
            </a:pPr>
            <a:r>
              <a:rPr lang="en-US" sz="1600" dirty="0">
                <a:highlight>
                  <a:srgbClr val="FFFF00"/>
                </a:highlight>
              </a:rPr>
              <a:t>(b) Accuracy – how well virtual toolchain does reproduce the target data; </a:t>
            </a:r>
          </a:p>
          <a:p>
            <a:pPr marL="0" indent="0" defTabSz="538163">
              <a:buNone/>
            </a:pPr>
            <a:r>
              <a:rPr lang="en-US" sz="1600" dirty="0">
                <a:highlight>
                  <a:srgbClr val="FFFF00"/>
                </a:highlight>
              </a:rPr>
              <a:t>(c) Correctness – how sound &amp; robust is the used data and the algorithm in the tools;</a:t>
            </a:r>
          </a:p>
          <a:p>
            <a:pPr marL="0" indent="0" defTabSz="538163">
              <a:buNone/>
            </a:pPr>
            <a:r>
              <a:rPr lang="en-US" sz="1600" dirty="0">
                <a:highlight>
                  <a:srgbClr val="FFFF00"/>
                </a:highlight>
              </a:rPr>
              <a:t>(d) Fit for Purpose – how suitable is the virtual toolchain for the assessment</a:t>
            </a:r>
          </a:p>
          <a:p>
            <a:pPr marL="0" indent="0" defTabSz="538163">
              <a:buNone/>
            </a:pPr>
            <a:r>
              <a:rPr lang="en-US" sz="1600" dirty="0"/>
              <a:t>…</a:t>
            </a:r>
          </a:p>
          <a:p>
            <a:endParaRPr lang="fr-FR" sz="1600" dirty="0"/>
          </a:p>
        </p:txBody>
      </p:sp>
    </p:spTree>
    <p:extLst>
      <p:ext uri="{BB962C8B-B14F-4D97-AF65-F5344CB8AC3E}">
        <p14:creationId xmlns:p14="http://schemas.microsoft.com/office/powerpoint/2010/main" val="3703778520"/>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BEBE38-8E25-4194-8101-F56F5A5506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16795D-E4A6-4EE0-8799-6888DF1FF4EC}">
  <ds:schemaRefs>
    <ds:schemaRef ds:uri="http://schemas.microsoft.com/sharepoint/v3/contenttype/forms"/>
  </ds:schemaRefs>
</ds:datastoreItem>
</file>

<file path=docMetadata/LabelInfo.xml><?xml version="1.0" encoding="utf-8"?>
<clbl:labelList xmlns:clbl="http://schemas.microsoft.com/office/2020/mipLabelMetadata">
  <clbl:label id="{7f30fc12-c89a-4829-a476-5bf9e2086332}" enabled="1" method="Privileged" siteId="{d6b0bbee-7cd9-4d60-bce6-4a67b543e2ae}" removed="0"/>
</clbl:labelList>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17</TotalTime>
  <Words>742</Words>
  <Application>Microsoft Office PowerPoint</Application>
  <PresentationFormat>Widescreen</PresentationFormat>
  <Paragraphs>38</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Wingdings</vt:lpstr>
      <vt:lpstr>Masque présentation OICA</vt:lpstr>
      <vt:lpstr>CLEPA/OICA position on the introduction of Virtual Testing in UN R152</vt:lpstr>
      <vt:lpstr>General Industry Position (GRVA#16 presentation update for GRVA#17)</vt:lpstr>
      <vt:lpstr>PowerPoint Presentation</vt:lpstr>
      <vt:lpstr>Industry amendment proposal for introducing simulation results for homologation</vt:lpstr>
      <vt:lpstr>Industry proposal for an amendment to Annex 4:  (modifications are highlight in yellow)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CLEPA/OICA position on the introduction of Virtual Testing in UN R152</dc:title>
  <dc:creator>Olivier Fontaine</dc:creator>
  <cp:lastModifiedBy>Laura Dotzauer</cp:lastModifiedBy>
  <cp:revision>6</cp:revision>
  <dcterms:created xsi:type="dcterms:W3CDTF">2023-05-17T13:39:42Z</dcterms:created>
  <dcterms:modified xsi:type="dcterms:W3CDTF">2023-09-21T12:52:20Z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1c0902-ed92-4fed-896d-2e7725de02d4_SetDate">
    <vt:lpwstr>2023-07-17T15:56:00Z</vt:lpwstr>
  </property>
  <property fmtid="{D5CDD505-2E9C-101B-9397-08002B2CF9AE}" pid="3" name="MSIP_Label_fd1c0902-ed92-4fed-896d-2e7725de02d4_Name">
    <vt:lpwstr>Anyone (not protected)</vt:lpwstr>
  </property>
  <property fmtid="{D5CDD505-2E9C-101B-9397-08002B2CF9AE}" pid="4" name="MSIP_Label_7f30fc12-c89a-4829-a476-5bf9e2086332_Enabled">
    <vt:lpwstr>true</vt:lpwstr>
  </property>
  <property fmtid="{D5CDD505-2E9C-101B-9397-08002B2CF9AE}" pid="5" name="MSIP_Label_7f30fc12-c89a-4829-a476-5bf9e2086332_SetDate">
    <vt:lpwstr>2023-07-17T16:03:05Z</vt:lpwstr>
  </property>
  <property fmtid="{D5CDD505-2E9C-101B-9397-08002B2CF9AE}" pid="6" name="MSIP_Label_7f30fc12-c89a-4829-a476-5bf9e2086332_Method">
    <vt:lpwstr>Privileged</vt:lpwstr>
  </property>
  <property fmtid="{D5CDD505-2E9C-101B-9397-08002B2CF9AE}" pid="7" name="MSIP_Label_7f30fc12-c89a-4829-a476-5bf9e2086332_Name">
    <vt:lpwstr>Not protected (Anyone)_0</vt:lpwstr>
  </property>
  <property fmtid="{D5CDD505-2E9C-101B-9397-08002B2CF9AE}" pid="8" name="MSIP_Label_7f30fc12-c89a-4829-a476-5bf9e2086332_SiteId">
    <vt:lpwstr>d6b0bbee-7cd9-4d60-bce6-4a67b543e2ae</vt:lpwstr>
  </property>
  <property fmtid="{D5CDD505-2E9C-101B-9397-08002B2CF9AE}" pid="9" name="MSIP_Label_7f30fc12-c89a-4829-a476-5bf9e2086332_ActionId">
    <vt:lpwstr>d8302534-e0eb-4491-9469-5839ca2404fe</vt:lpwstr>
  </property>
  <property fmtid="{D5CDD505-2E9C-101B-9397-08002B2CF9AE}" pid="10" name="MSIP_Label_7f30fc12-c89a-4829-a476-5bf9e2086332_ContentBits">
    <vt:lpwstr>0</vt:lpwstr>
  </property>
</Properties>
</file>