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551" r:id="rId6"/>
    <p:sldId id="550" r:id="rId7"/>
    <p:sldId id="300" r:id="rId8"/>
  </p:sldIdLst>
  <p:sldSz cx="12192000" cy="6858000"/>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64F22B-2283-4CF2-A40C-BA65FD086DBC}" v="1" dt="2023-09-20T12:18:04.224"/>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38" autoAdjust="0"/>
    <p:restoredTop sz="94660"/>
  </p:normalViewPr>
  <p:slideViewPr>
    <p:cSldViewPr snapToGrid="0">
      <p:cViewPr varScale="1">
        <p:scale>
          <a:sx n="104" d="100"/>
          <a:sy n="104" d="100"/>
        </p:scale>
        <p:origin x="9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otzauer" userId="b8b87b2b-eda4-44e0-9f77-97a24730064b" providerId="ADAL" clId="{4A64F22B-2283-4CF2-A40C-BA65FD086DBC}"/>
    <pc:docChg chg="modSld">
      <pc:chgData name="Laura Dotzauer" userId="b8b87b2b-eda4-44e0-9f77-97a24730064b" providerId="ADAL" clId="{4A64F22B-2283-4CF2-A40C-BA65FD086DBC}" dt="2023-09-20T13:59:18.990" v="15" actId="20577"/>
      <pc:docMkLst>
        <pc:docMk/>
      </pc:docMkLst>
      <pc:sldChg chg="modSp mod">
        <pc:chgData name="Laura Dotzauer" userId="b8b87b2b-eda4-44e0-9f77-97a24730064b" providerId="ADAL" clId="{4A64F22B-2283-4CF2-A40C-BA65FD086DBC}" dt="2023-09-20T13:59:18.990" v="15" actId="20577"/>
        <pc:sldMkLst>
          <pc:docMk/>
          <pc:sldMk cId="1587566103" sldId="256"/>
        </pc:sldMkLst>
        <pc:spChg chg="mod">
          <ac:chgData name="Laura Dotzauer" userId="b8b87b2b-eda4-44e0-9f77-97a24730064b" providerId="ADAL" clId="{4A64F22B-2283-4CF2-A40C-BA65FD086DBC}" dt="2023-09-20T13:59:18.990" v="15" actId="20577"/>
          <ac:spMkLst>
            <pc:docMk/>
            <pc:sldMk cId="1587566103" sldId="256"/>
            <ac:spMk id="8" creationId="{D379EFF7-8752-4EF6-8D35-2C659295259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0D1FE964-6B91-40FA-8E53-10AE385D5DBF}" type="datetimeFigureOut">
              <a:rPr lang="ru-RU" smtClean="0"/>
              <a:t>20.09.2023</a:t>
            </a:fld>
            <a:endParaRPr lang="ru-RU"/>
          </a:p>
        </p:txBody>
      </p:sp>
      <p:sp>
        <p:nvSpPr>
          <p:cNvPr id="4" name="Образ слайда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58E51DD2-9AD4-4606-ACF7-DBCDDFEC8A78}" type="slidenum">
              <a:rPr lang="ru-RU" smtClean="0"/>
              <a:t>‹#›</a:t>
            </a:fld>
            <a:endParaRPr lang="ru-RU"/>
          </a:p>
        </p:txBody>
      </p:sp>
    </p:spTree>
    <p:extLst>
      <p:ext uri="{BB962C8B-B14F-4D97-AF65-F5344CB8AC3E}">
        <p14:creationId xmlns:p14="http://schemas.microsoft.com/office/powerpoint/2010/main" val="391440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748E63-0425-4C96-BA50-49E1EF60D9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1776F294-5106-49E3-8855-5FA3910C70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5BEE4CEC-9262-45F0-ACD8-7542A08F8846}"/>
              </a:ext>
            </a:extLst>
          </p:cNvPr>
          <p:cNvSpPr>
            <a:spLocks noGrp="1"/>
          </p:cNvSpPr>
          <p:nvPr>
            <p:ph type="dt" sz="half" idx="10"/>
          </p:nvPr>
        </p:nvSpPr>
        <p:spPr/>
        <p:txBody>
          <a:bodyPr/>
          <a:lstStyle/>
          <a:p>
            <a:fld id="{9F42531C-468E-46B8-8A4F-21989835232B}" type="datetime1">
              <a:rPr lang="ru-RU" smtClean="0"/>
              <a:t>20.09.2023</a:t>
            </a:fld>
            <a:endParaRPr lang="ru-RU"/>
          </a:p>
        </p:txBody>
      </p:sp>
      <p:sp>
        <p:nvSpPr>
          <p:cNvPr id="5" name="Нижний колонтитул 4">
            <a:extLst>
              <a:ext uri="{FF2B5EF4-FFF2-40B4-BE49-F238E27FC236}">
                <a16:creationId xmlns:a16="http://schemas.microsoft.com/office/drawing/2014/main" id="{EE836CC9-858B-4471-8CAD-6248BCF3F71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AA26AB0-7124-4D91-A4BB-EA6F4FD466F9}"/>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67813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7B8C54-4F18-4331-90B7-F73744D3A7B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A9C0CDF-C6D7-44D9-92EA-A727E5EF8A5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EFA6C1F-9DC8-44A7-978B-5C9A96BDBAA4}"/>
              </a:ext>
            </a:extLst>
          </p:cNvPr>
          <p:cNvSpPr>
            <a:spLocks noGrp="1"/>
          </p:cNvSpPr>
          <p:nvPr>
            <p:ph type="dt" sz="half" idx="10"/>
          </p:nvPr>
        </p:nvSpPr>
        <p:spPr/>
        <p:txBody>
          <a:bodyPr/>
          <a:lstStyle/>
          <a:p>
            <a:fld id="{3523FDEE-2402-48FE-B139-E4F90C3E9FEE}" type="datetime1">
              <a:rPr lang="ru-RU" smtClean="0"/>
              <a:t>20.09.2023</a:t>
            </a:fld>
            <a:endParaRPr lang="ru-RU"/>
          </a:p>
        </p:txBody>
      </p:sp>
      <p:sp>
        <p:nvSpPr>
          <p:cNvPr id="5" name="Нижний колонтитул 4">
            <a:extLst>
              <a:ext uri="{FF2B5EF4-FFF2-40B4-BE49-F238E27FC236}">
                <a16:creationId xmlns:a16="http://schemas.microsoft.com/office/drawing/2014/main" id="{D5303399-3048-4ABE-8D69-909384564DF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56FB391-475A-4AA0-BA71-BB1DA05962BA}"/>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048934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7C3C3FE-4549-49BD-B93E-7B3DB69A8A4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23B4EAD-07A0-440F-BE06-0854590D7F1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2D9941D-8B2F-434A-BC65-DAADDF8EECD1}"/>
              </a:ext>
            </a:extLst>
          </p:cNvPr>
          <p:cNvSpPr>
            <a:spLocks noGrp="1"/>
          </p:cNvSpPr>
          <p:nvPr>
            <p:ph type="dt" sz="half" idx="10"/>
          </p:nvPr>
        </p:nvSpPr>
        <p:spPr/>
        <p:txBody>
          <a:bodyPr/>
          <a:lstStyle/>
          <a:p>
            <a:fld id="{B9B7E014-71B7-463A-8115-78E3DA31D96A}" type="datetime1">
              <a:rPr lang="ru-RU" smtClean="0"/>
              <a:t>20.09.2023</a:t>
            </a:fld>
            <a:endParaRPr lang="ru-RU"/>
          </a:p>
        </p:txBody>
      </p:sp>
      <p:sp>
        <p:nvSpPr>
          <p:cNvPr id="5" name="Нижний колонтитул 4">
            <a:extLst>
              <a:ext uri="{FF2B5EF4-FFF2-40B4-BE49-F238E27FC236}">
                <a16:creationId xmlns:a16="http://schemas.microsoft.com/office/drawing/2014/main" id="{1EEC65A8-2647-4E18-A6AC-9DE683949D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682408E-B40D-4A3E-A55A-C331B430BE41}"/>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3956630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757DF6-C5AB-4B52-8F7F-90E94EA4015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320B60C-8F1B-4DB8-9059-067ABB8E14E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0942272-7D95-45C1-888E-F6C545DEACF0}"/>
              </a:ext>
            </a:extLst>
          </p:cNvPr>
          <p:cNvSpPr>
            <a:spLocks noGrp="1"/>
          </p:cNvSpPr>
          <p:nvPr>
            <p:ph type="dt" sz="half" idx="10"/>
          </p:nvPr>
        </p:nvSpPr>
        <p:spPr/>
        <p:txBody>
          <a:bodyPr/>
          <a:lstStyle/>
          <a:p>
            <a:fld id="{B8ECE46B-5F14-4833-A6BF-E3B6B5384B08}" type="datetime1">
              <a:rPr lang="ru-RU" smtClean="0"/>
              <a:t>20.09.2023</a:t>
            </a:fld>
            <a:endParaRPr lang="ru-RU"/>
          </a:p>
        </p:txBody>
      </p:sp>
      <p:sp>
        <p:nvSpPr>
          <p:cNvPr id="5" name="Нижний колонтитул 4">
            <a:extLst>
              <a:ext uri="{FF2B5EF4-FFF2-40B4-BE49-F238E27FC236}">
                <a16:creationId xmlns:a16="http://schemas.microsoft.com/office/drawing/2014/main" id="{09EC5B24-B5A2-4098-BDFC-F5E3D34F0AD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C156270-5EFB-4C59-A916-A84C62D61D52}"/>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40407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C76772-2FD2-457C-9402-58DB1AC6AE6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B2E8858C-524B-4FDF-91AC-F523B10DE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821BAB6C-46FB-419C-A843-34C152B3BD56}"/>
              </a:ext>
            </a:extLst>
          </p:cNvPr>
          <p:cNvSpPr>
            <a:spLocks noGrp="1"/>
          </p:cNvSpPr>
          <p:nvPr>
            <p:ph type="dt" sz="half" idx="10"/>
          </p:nvPr>
        </p:nvSpPr>
        <p:spPr/>
        <p:txBody>
          <a:bodyPr/>
          <a:lstStyle/>
          <a:p>
            <a:fld id="{522506EA-00AD-48C2-B5D9-0ED45B7FF5FD}" type="datetime1">
              <a:rPr lang="ru-RU" smtClean="0"/>
              <a:t>20.09.2023</a:t>
            </a:fld>
            <a:endParaRPr lang="ru-RU"/>
          </a:p>
        </p:txBody>
      </p:sp>
      <p:sp>
        <p:nvSpPr>
          <p:cNvPr id="5" name="Нижний колонтитул 4">
            <a:extLst>
              <a:ext uri="{FF2B5EF4-FFF2-40B4-BE49-F238E27FC236}">
                <a16:creationId xmlns:a16="http://schemas.microsoft.com/office/drawing/2014/main" id="{C9471AE4-5CBA-442D-BDB8-A4CF9C2E2E8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B04165C-F85D-49CC-A03B-C0C4F5D99B04}"/>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856074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1B5C1F-B243-418F-91FE-6D1E83DC8B4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6226951-C4AF-40E6-8D14-446A286519F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AF4A99B-9D7C-4227-BFF6-B7A5E92C3DD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8D78C397-E456-4507-AF31-11D62C484A07}"/>
              </a:ext>
            </a:extLst>
          </p:cNvPr>
          <p:cNvSpPr>
            <a:spLocks noGrp="1"/>
          </p:cNvSpPr>
          <p:nvPr>
            <p:ph type="dt" sz="half" idx="10"/>
          </p:nvPr>
        </p:nvSpPr>
        <p:spPr/>
        <p:txBody>
          <a:bodyPr/>
          <a:lstStyle/>
          <a:p>
            <a:fld id="{0437BAFE-9AA4-4073-9703-2E83D70580DD}" type="datetime1">
              <a:rPr lang="ru-RU" smtClean="0"/>
              <a:t>20.09.2023</a:t>
            </a:fld>
            <a:endParaRPr lang="ru-RU"/>
          </a:p>
        </p:txBody>
      </p:sp>
      <p:sp>
        <p:nvSpPr>
          <p:cNvPr id="6" name="Нижний колонтитул 5">
            <a:extLst>
              <a:ext uri="{FF2B5EF4-FFF2-40B4-BE49-F238E27FC236}">
                <a16:creationId xmlns:a16="http://schemas.microsoft.com/office/drawing/2014/main" id="{AD511CB9-146F-4605-81CA-F417ED435EA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3566B9B-5E3C-4359-A68D-0BC88F2D47E8}"/>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3823391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DDC6F1-7CEF-4EEB-B121-936A83099878}"/>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7E899A8-F5E3-456B-90A1-CC852A4A75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517F95F-77A9-40DB-AE2F-94A13200C976}"/>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C0137B7-398A-4FA4-8F71-8FAAD230DD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60B47A53-E221-4356-9F47-0B2673BD306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88827EF-D715-434F-A6F8-EDE14F9A5F1A}"/>
              </a:ext>
            </a:extLst>
          </p:cNvPr>
          <p:cNvSpPr>
            <a:spLocks noGrp="1"/>
          </p:cNvSpPr>
          <p:nvPr>
            <p:ph type="dt" sz="half" idx="10"/>
          </p:nvPr>
        </p:nvSpPr>
        <p:spPr/>
        <p:txBody>
          <a:bodyPr/>
          <a:lstStyle/>
          <a:p>
            <a:fld id="{DB440567-39D9-4E0E-8FF4-B738CC5849B2}" type="datetime1">
              <a:rPr lang="ru-RU" smtClean="0"/>
              <a:t>20.09.2023</a:t>
            </a:fld>
            <a:endParaRPr lang="ru-RU"/>
          </a:p>
        </p:txBody>
      </p:sp>
      <p:sp>
        <p:nvSpPr>
          <p:cNvPr id="8" name="Нижний колонтитул 7">
            <a:extLst>
              <a:ext uri="{FF2B5EF4-FFF2-40B4-BE49-F238E27FC236}">
                <a16:creationId xmlns:a16="http://schemas.microsoft.com/office/drawing/2014/main" id="{EBFA5F4D-32EB-420C-948D-A8E719A0CE8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7BA598D-E217-4D18-98A7-CDF958668CAC}"/>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81937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15DCA5-64B1-4113-A6C6-EE435D018F0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E0D76B05-68C0-442D-9CC6-7D19E38F0C83}"/>
              </a:ext>
            </a:extLst>
          </p:cNvPr>
          <p:cNvSpPr>
            <a:spLocks noGrp="1"/>
          </p:cNvSpPr>
          <p:nvPr>
            <p:ph type="dt" sz="half" idx="10"/>
          </p:nvPr>
        </p:nvSpPr>
        <p:spPr/>
        <p:txBody>
          <a:bodyPr/>
          <a:lstStyle/>
          <a:p>
            <a:fld id="{5D45A507-4F8D-4E6D-BB64-6727BD814558}" type="datetime1">
              <a:rPr lang="ru-RU" smtClean="0"/>
              <a:t>20.09.2023</a:t>
            </a:fld>
            <a:endParaRPr lang="ru-RU"/>
          </a:p>
        </p:txBody>
      </p:sp>
      <p:sp>
        <p:nvSpPr>
          <p:cNvPr id="4" name="Нижний колонтитул 3">
            <a:extLst>
              <a:ext uri="{FF2B5EF4-FFF2-40B4-BE49-F238E27FC236}">
                <a16:creationId xmlns:a16="http://schemas.microsoft.com/office/drawing/2014/main" id="{4B74F4AD-EF3C-45F4-BAAF-567D33170A82}"/>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42BF2F27-0D2D-4925-82B7-A7F5EDDDBA70}"/>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94418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7A66CFF-A553-4A95-AF2B-B1BFEA721F94}"/>
              </a:ext>
            </a:extLst>
          </p:cNvPr>
          <p:cNvSpPr>
            <a:spLocks noGrp="1"/>
          </p:cNvSpPr>
          <p:nvPr>
            <p:ph type="dt" sz="half" idx="10"/>
          </p:nvPr>
        </p:nvSpPr>
        <p:spPr/>
        <p:txBody>
          <a:bodyPr/>
          <a:lstStyle/>
          <a:p>
            <a:fld id="{7CC35759-3DDF-4E63-A6CD-1D5ABC16C5E4}" type="datetime1">
              <a:rPr lang="ru-RU" smtClean="0"/>
              <a:t>20.09.2023</a:t>
            </a:fld>
            <a:endParaRPr lang="ru-RU"/>
          </a:p>
        </p:txBody>
      </p:sp>
      <p:sp>
        <p:nvSpPr>
          <p:cNvPr id="3" name="Нижний колонтитул 2">
            <a:extLst>
              <a:ext uri="{FF2B5EF4-FFF2-40B4-BE49-F238E27FC236}">
                <a16:creationId xmlns:a16="http://schemas.microsoft.com/office/drawing/2014/main" id="{972E724D-3439-4A96-9003-6AECF6248EC8}"/>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3A040A2-5A29-4570-A5BE-3EBB244EEF88}"/>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239134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3E512B-906D-4D04-A848-A0FF9E18D58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98458F4D-3E46-4C05-8621-32AB3E5696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474A4B53-E573-4086-8597-ABBB7C9E99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81F3CB6-F48B-4949-BC33-2AB3B0D70B54}"/>
              </a:ext>
            </a:extLst>
          </p:cNvPr>
          <p:cNvSpPr>
            <a:spLocks noGrp="1"/>
          </p:cNvSpPr>
          <p:nvPr>
            <p:ph type="dt" sz="half" idx="10"/>
          </p:nvPr>
        </p:nvSpPr>
        <p:spPr/>
        <p:txBody>
          <a:bodyPr/>
          <a:lstStyle/>
          <a:p>
            <a:fld id="{36F87D29-E5E4-477C-89A7-07849CC6155F}" type="datetime1">
              <a:rPr lang="ru-RU" smtClean="0"/>
              <a:t>20.09.2023</a:t>
            </a:fld>
            <a:endParaRPr lang="ru-RU"/>
          </a:p>
        </p:txBody>
      </p:sp>
      <p:sp>
        <p:nvSpPr>
          <p:cNvPr id="6" name="Нижний колонтитул 5">
            <a:extLst>
              <a:ext uri="{FF2B5EF4-FFF2-40B4-BE49-F238E27FC236}">
                <a16:creationId xmlns:a16="http://schemas.microsoft.com/office/drawing/2014/main" id="{9B6378E3-55D4-498B-AEA3-266C7DCB28E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BBE4AA-EBD8-4716-AEEC-3D93A2F6F795}"/>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618908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9A0E5E-4E3B-402F-9190-C416D4DF986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05137D8A-7B5F-4113-A77B-ED2512620D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EA13E4F-B840-4CC7-A44D-B1C1853CC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1878CFF-1A5D-45A5-87DF-FEAE13FF0980}"/>
              </a:ext>
            </a:extLst>
          </p:cNvPr>
          <p:cNvSpPr>
            <a:spLocks noGrp="1"/>
          </p:cNvSpPr>
          <p:nvPr>
            <p:ph type="dt" sz="half" idx="10"/>
          </p:nvPr>
        </p:nvSpPr>
        <p:spPr/>
        <p:txBody>
          <a:bodyPr/>
          <a:lstStyle/>
          <a:p>
            <a:fld id="{9D3472BB-4F1D-42D4-BC18-57E2DCECD422}" type="datetime1">
              <a:rPr lang="ru-RU" smtClean="0"/>
              <a:t>20.09.2023</a:t>
            </a:fld>
            <a:endParaRPr lang="ru-RU"/>
          </a:p>
        </p:txBody>
      </p:sp>
      <p:sp>
        <p:nvSpPr>
          <p:cNvPr id="6" name="Нижний колонтитул 5">
            <a:extLst>
              <a:ext uri="{FF2B5EF4-FFF2-40B4-BE49-F238E27FC236}">
                <a16:creationId xmlns:a16="http://schemas.microsoft.com/office/drawing/2014/main" id="{60B49797-E6CD-4CC7-B35A-547302F5F9F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32F076E-4D4E-4568-9D93-E787A28D3FEA}"/>
              </a:ext>
            </a:extLst>
          </p:cNvPr>
          <p:cNvSpPr>
            <a:spLocks noGrp="1"/>
          </p:cNvSpPr>
          <p:nvPr>
            <p:ph type="sldNum" sz="quarter" idx="12"/>
          </p:nvPr>
        </p:nvSpPr>
        <p:spPr/>
        <p:txBody>
          <a:bodyPr/>
          <a:lstStyle/>
          <a:p>
            <a:fld id="{2705717C-9100-4B67-BBBE-0E8CFF0344F7}" type="slidenum">
              <a:rPr lang="ru-RU" smtClean="0"/>
              <a:t>‹#›</a:t>
            </a:fld>
            <a:endParaRPr lang="ru-RU"/>
          </a:p>
        </p:txBody>
      </p:sp>
    </p:spTree>
    <p:extLst>
      <p:ext uri="{BB962C8B-B14F-4D97-AF65-F5344CB8AC3E}">
        <p14:creationId xmlns:p14="http://schemas.microsoft.com/office/powerpoint/2010/main" val="91217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3A40CF-16DE-472B-9074-B0C2DB8580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B3A8328-F745-4567-89F4-9245A6B8F0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846D7AF-A2E3-4471-829D-26D1738CA1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51CAC-9AFB-4EAD-92F9-65F632FBE22A}" type="datetime1">
              <a:rPr lang="ru-RU" smtClean="0"/>
              <a:t>20.09.2023</a:t>
            </a:fld>
            <a:endParaRPr lang="ru-RU"/>
          </a:p>
        </p:txBody>
      </p:sp>
      <p:sp>
        <p:nvSpPr>
          <p:cNvPr id="5" name="Нижний колонтитул 4">
            <a:extLst>
              <a:ext uri="{FF2B5EF4-FFF2-40B4-BE49-F238E27FC236}">
                <a16:creationId xmlns:a16="http://schemas.microsoft.com/office/drawing/2014/main" id="{660B8F2A-450C-4544-B93C-8B361C50B5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B3891192-20E4-4F21-B114-7682A9758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5717C-9100-4B67-BBBE-0E8CFF0344F7}" type="slidenum">
              <a:rPr lang="ru-RU" smtClean="0"/>
              <a:t>‹#›</a:t>
            </a:fld>
            <a:endParaRPr lang="ru-RU"/>
          </a:p>
        </p:txBody>
      </p:sp>
    </p:spTree>
    <p:extLst>
      <p:ext uri="{BB962C8B-B14F-4D97-AF65-F5344CB8AC3E}">
        <p14:creationId xmlns:p14="http://schemas.microsoft.com/office/powerpoint/2010/main" val="1129755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A9825E-8719-4E24-8AAD-E999BE1B6BB5}"/>
              </a:ext>
            </a:extLst>
          </p:cNvPr>
          <p:cNvSpPr>
            <a:spLocks noGrp="1"/>
          </p:cNvSpPr>
          <p:nvPr>
            <p:ph type="ctrTitle"/>
          </p:nvPr>
        </p:nvSpPr>
        <p:spPr>
          <a:xfrm>
            <a:off x="1524000" y="2121339"/>
            <a:ext cx="9144000" cy="2387600"/>
          </a:xfrm>
        </p:spPr>
        <p:txBody>
          <a:bodyPr>
            <a:normAutofit/>
          </a:bodyPr>
          <a:lstStyle/>
          <a:p>
            <a:r>
              <a:rPr lang="en-US" dirty="0"/>
              <a:t>Issues to seek guidance </a:t>
            </a:r>
            <a:br>
              <a:rPr lang="en-US" dirty="0"/>
            </a:br>
            <a:r>
              <a:rPr lang="en-US" dirty="0"/>
              <a:t>from GRVA</a:t>
            </a:r>
            <a:endParaRPr lang="ru-RU" dirty="0"/>
          </a:p>
        </p:txBody>
      </p:sp>
      <p:sp>
        <p:nvSpPr>
          <p:cNvPr id="7" name="Подзаголовок 2">
            <a:extLst>
              <a:ext uri="{FF2B5EF4-FFF2-40B4-BE49-F238E27FC236}">
                <a16:creationId xmlns:a16="http://schemas.microsoft.com/office/drawing/2014/main" id="{D1426C7B-B3D4-418D-B47D-E83E6606F680}"/>
              </a:ext>
            </a:extLst>
          </p:cNvPr>
          <p:cNvSpPr txBox="1">
            <a:spLocks/>
          </p:cNvSpPr>
          <p:nvPr/>
        </p:nvSpPr>
        <p:spPr>
          <a:xfrm>
            <a:off x="218983" y="269402"/>
            <a:ext cx="5613646" cy="593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t>Submitted by the TF on ADAS</a:t>
            </a:r>
            <a:endParaRPr lang="ru-RU" sz="1800" dirty="0"/>
          </a:p>
        </p:txBody>
      </p:sp>
      <p:sp>
        <p:nvSpPr>
          <p:cNvPr id="8" name="Подзаголовок 2">
            <a:extLst>
              <a:ext uri="{FF2B5EF4-FFF2-40B4-BE49-F238E27FC236}">
                <a16:creationId xmlns:a16="http://schemas.microsoft.com/office/drawing/2014/main" id="{D379EFF7-8752-4EF6-8D35-2C659295259B}"/>
              </a:ext>
            </a:extLst>
          </p:cNvPr>
          <p:cNvSpPr txBox="1">
            <a:spLocks/>
          </p:cNvSpPr>
          <p:nvPr/>
        </p:nvSpPr>
        <p:spPr>
          <a:xfrm>
            <a:off x="8653047" y="278280"/>
            <a:ext cx="3445739" cy="10589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1800" u="sng" dirty="0"/>
              <a:t>Informal document </a:t>
            </a:r>
            <a:r>
              <a:rPr lang="en-US" sz="1800" b="1" dirty="0"/>
              <a:t>GRVA-1</a:t>
            </a:r>
            <a:r>
              <a:rPr lang="ru-RU" sz="1800" b="1" dirty="0"/>
              <a:t>7</a:t>
            </a:r>
            <a:r>
              <a:rPr lang="en-US" sz="1800" b="1" dirty="0"/>
              <a:t>-11</a:t>
            </a:r>
          </a:p>
          <a:p>
            <a:pPr algn="l">
              <a:spcBef>
                <a:spcPts val="0"/>
              </a:spcBef>
            </a:pPr>
            <a:r>
              <a:rPr lang="en-US" sz="1800" dirty="0"/>
              <a:t>17</a:t>
            </a:r>
            <a:r>
              <a:rPr lang="en-US" sz="1800" baseline="30000" dirty="0"/>
              <a:t>th</a:t>
            </a:r>
            <a:r>
              <a:rPr lang="en-US" sz="1800" dirty="0"/>
              <a:t> GRVA, 25-29 September 2023</a:t>
            </a:r>
          </a:p>
          <a:p>
            <a:pPr algn="l">
              <a:spcBef>
                <a:spcPts val="0"/>
              </a:spcBef>
            </a:pPr>
            <a:r>
              <a:rPr lang="en-US" sz="1800" dirty="0"/>
              <a:t>Provisional agenda item 6(a)</a:t>
            </a:r>
            <a:endParaRPr lang="ru-RU" sz="1800" dirty="0"/>
          </a:p>
        </p:txBody>
      </p:sp>
    </p:spTree>
    <p:extLst>
      <p:ext uri="{BB962C8B-B14F-4D97-AF65-F5344CB8AC3E}">
        <p14:creationId xmlns:p14="http://schemas.microsoft.com/office/powerpoint/2010/main" val="1587566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EF1D37-4896-44B9-895F-CB4E5066587F}"/>
              </a:ext>
            </a:extLst>
          </p:cNvPr>
          <p:cNvSpPr>
            <a:spLocks noGrp="1"/>
          </p:cNvSpPr>
          <p:nvPr>
            <p:ph type="title"/>
          </p:nvPr>
        </p:nvSpPr>
        <p:spPr>
          <a:xfrm>
            <a:off x="838200" y="287482"/>
            <a:ext cx="10515600" cy="815606"/>
          </a:xfrm>
        </p:spPr>
        <p:txBody>
          <a:bodyPr>
            <a:normAutofit/>
          </a:bodyPr>
          <a:lstStyle/>
          <a:p>
            <a:r>
              <a:rPr lang="en-US" dirty="0"/>
              <a:t>Issues to seek guidance from GRVA (1/2) </a:t>
            </a:r>
            <a:endParaRPr lang="ru-RU" dirty="0">
              <a:latin typeface="+mn-lt"/>
            </a:endParaRPr>
          </a:p>
        </p:txBody>
      </p:sp>
      <p:sp>
        <p:nvSpPr>
          <p:cNvPr id="3" name="Объект 2">
            <a:extLst>
              <a:ext uri="{FF2B5EF4-FFF2-40B4-BE49-F238E27FC236}">
                <a16:creationId xmlns:a16="http://schemas.microsoft.com/office/drawing/2014/main" id="{E5C6C6B6-09A4-4ED5-8779-28479A77BF8B}"/>
              </a:ext>
            </a:extLst>
          </p:cNvPr>
          <p:cNvSpPr>
            <a:spLocks noGrp="1"/>
          </p:cNvSpPr>
          <p:nvPr>
            <p:ph idx="1"/>
          </p:nvPr>
        </p:nvSpPr>
        <p:spPr>
          <a:xfrm>
            <a:off x="838200" y="1166013"/>
            <a:ext cx="10321032" cy="5492537"/>
          </a:xfrm>
        </p:spPr>
        <p:txBody>
          <a:bodyPr>
            <a:normAutofit fontScale="85000" lnSpcReduction="20000"/>
          </a:bodyPr>
          <a:lstStyle/>
          <a:p>
            <a:r>
              <a:rPr kumimoji="0" lang="en-US" sz="2800" b="0" u="none" strike="noStrike" kern="1200" cap="none" spc="0" normalizeH="0" baseline="0" noProof="0" dirty="0">
                <a:ln>
                  <a:noFill/>
                </a:ln>
                <a:solidFill>
                  <a:schemeClr val="tx1">
                    <a:lumMod val="95000"/>
                    <a:lumOff val="5000"/>
                  </a:schemeClr>
                </a:solidFill>
                <a:effectLst/>
                <a:uLnTx/>
                <a:uFillTx/>
                <a:latin typeface="Calibri"/>
                <a:cs typeface="Arial" pitchFamily="34"/>
              </a:rPr>
              <a:t>5.3.8.2. Speed Limit Compliance Assistance: </a:t>
            </a:r>
            <a:endParaRPr lang="en-US" dirty="0"/>
          </a:p>
          <a:p>
            <a:pPr lvl="1">
              <a:buFont typeface="Wingdings" panose="05000000000000000000" pitchFamily="2" charset="2"/>
              <a:buChar char="§"/>
            </a:pPr>
            <a:r>
              <a:rPr lang="en-US" dirty="0"/>
              <a:t>Option 1: The system may provide lateral and longitudinal assistance above the system determined road speed limit, if requested by the driver to do so, because:</a:t>
            </a:r>
          </a:p>
          <a:p>
            <a:pPr lvl="2">
              <a:buFont typeface="Wingdings" panose="05000000000000000000" pitchFamily="2" charset="2"/>
              <a:buChar char="§"/>
            </a:pPr>
            <a:r>
              <a:rPr lang="en-US" dirty="0"/>
              <a:t>the system may erroneously misidentify the speed limit; </a:t>
            </a:r>
          </a:p>
          <a:p>
            <a:pPr lvl="2">
              <a:buFont typeface="Wingdings" panose="05000000000000000000" pitchFamily="2" charset="2"/>
              <a:buChar char="§"/>
            </a:pPr>
            <a:r>
              <a:rPr lang="en-US" sz="2100" dirty="0"/>
              <a:t>in certain locations infrastructure or lack of connectivity may impact the ability of the system to identify and meet the relevant speed limit;</a:t>
            </a:r>
          </a:p>
          <a:p>
            <a:pPr lvl="2">
              <a:buFont typeface="Wingdings" panose="05000000000000000000" pitchFamily="2" charset="2"/>
              <a:buChar char="§"/>
            </a:pPr>
            <a:r>
              <a:rPr lang="en-US" sz="2100" dirty="0"/>
              <a:t>the emergent behavior of a string of traffic is considered to be an important safety risk, so the driver should be able to determine the contextual speed limit and should be able to set such as appropriate;</a:t>
            </a:r>
          </a:p>
          <a:p>
            <a:pPr lvl="2">
              <a:buFont typeface="Wingdings" panose="05000000000000000000" pitchFamily="2" charset="2"/>
              <a:buChar char="§"/>
            </a:pPr>
            <a:r>
              <a:rPr lang="en-US" sz="2100" dirty="0"/>
              <a:t>radical deceleration and acceleration profiles can be a safety risk;</a:t>
            </a:r>
          </a:p>
          <a:p>
            <a:pPr lvl="2">
              <a:buFont typeface="Wingdings" panose="05000000000000000000" pitchFamily="2" charset="2"/>
              <a:buChar char="§"/>
            </a:pPr>
            <a:r>
              <a:rPr lang="en-US" sz="2100" dirty="0"/>
              <a:t>a continuous optical warning is mandated in a case where the vehicle speed is above the system determined road speed limit, so the driver should be able to determine what the correct speed limit is in a given situation to resolve this situation;</a:t>
            </a:r>
          </a:p>
          <a:p>
            <a:pPr lvl="2">
              <a:buFont typeface="Wingdings" panose="05000000000000000000" pitchFamily="2" charset="2"/>
              <a:buChar char="§"/>
            </a:pPr>
            <a:r>
              <a:rPr lang="en-US" sz="2100" dirty="0"/>
              <a:t>sometimes signs are wrong, e.g., subsequent to construction works, and as such this should not only be a matter of the system; for this reason, the driver should have a say in what the appropriate limit is.</a:t>
            </a:r>
          </a:p>
          <a:p>
            <a:pPr lvl="2">
              <a:buFont typeface="Wingdings" panose="05000000000000000000" pitchFamily="2" charset="2"/>
              <a:buChar char="§"/>
            </a:pPr>
            <a:r>
              <a:rPr lang="en-US" sz="2100" dirty="0"/>
              <a:t>there are existing safeguards which require a reset of the speed limit when a new speed limit is determined.</a:t>
            </a:r>
          </a:p>
          <a:p>
            <a:pPr lvl="1">
              <a:buFont typeface="Wingdings" panose="05000000000000000000" pitchFamily="2" charset="2"/>
              <a:buChar char="§"/>
            </a:pPr>
            <a:r>
              <a:rPr lang="en-US" dirty="0"/>
              <a:t>Option 2: The system</a:t>
            </a:r>
            <a:r>
              <a:rPr lang="en-US" dirty="0">
                <a:solidFill>
                  <a:srgbClr val="FF0000"/>
                </a:solidFill>
              </a:rPr>
              <a:t> </a:t>
            </a:r>
            <a:r>
              <a:rPr lang="en-US" dirty="0"/>
              <a:t>shall not allow the driver to set a maximum speed above the system-determined speed limit, because</a:t>
            </a:r>
          </a:p>
          <a:p>
            <a:pPr lvl="2">
              <a:buFont typeface="Wingdings" panose="05000000000000000000" pitchFamily="2" charset="2"/>
              <a:buChar char="§"/>
            </a:pPr>
            <a:r>
              <a:rPr lang="en-US" sz="2100" dirty="0"/>
              <a:t>more advanced speed limit detection systems are better capable and use map data to correct erroneous detection.</a:t>
            </a:r>
          </a:p>
          <a:p>
            <a:pPr lvl="2">
              <a:buFont typeface="Wingdings" panose="05000000000000000000" pitchFamily="2" charset="2"/>
              <a:buChar char="§"/>
            </a:pPr>
            <a:r>
              <a:rPr lang="en-US" sz="2100" dirty="0"/>
              <a:t>the system should not be allowed set a higher speed limit and be encouraged to speed.</a:t>
            </a:r>
            <a:endParaRPr lang="en-GB" sz="2100" dirty="0"/>
          </a:p>
        </p:txBody>
      </p:sp>
      <p:sp>
        <p:nvSpPr>
          <p:cNvPr id="4" name="Номер слайда 3">
            <a:extLst>
              <a:ext uri="{FF2B5EF4-FFF2-40B4-BE49-F238E27FC236}">
                <a16:creationId xmlns:a16="http://schemas.microsoft.com/office/drawing/2014/main" id="{EC038C56-D106-41F8-BF0C-6F64A69E2E67}"/>
              </a:ext>
            </a:extLst>
          </p:cNvPr>
          <p:cNvSpPr>
            <a:spLocks noGrp="1"/>
          </p:cNvSpPr>
          <p:nvPr>
            <p:ph type="sldNum" sz="quarter" idx="12"/>
          </p:nvPr>
        </p:nvSpPr>
        <p:spPr/>
        <p:txBody>
          <a:bodyPr/>
          <a:lstStyle/>
          <a:p>
            <a:fld id="{2705717C-9100-4B67-BBBE-0E8CFF0344F7}" type="slidenum">
              <a:rPr lang="ru-RU" smtClean="0"/>
              <a:t>2</a:t>
            </a:fld>
            <a:endParaRPr lang="ru-RU"/>
          </a:p>
        </p:txBody>
      </p:sp>
    </p:spTree>
    <p:extLst>
      <p:ext uri="{BB962C8B-B14F-4D97-AF65-F5344CB8AC3E}">
        <p14:creationId xmlns:p14="http://schemas.microsoft.com/office/powerpoint/2010/main" val="514285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86059F7-E328-9B37-50EB-93B5D29D255F}"/>
              </a:ext>
            </a:extLst>
          </p:cNvPr>
          <p:cNvSpPr>
            <a:spLocks noGrp="1"/>
          </p:cNvSpPr>
          <p:nvPr>
            <p:ph type="sldNum" sz="quarter" idx="12"/>
          </p:nvPr>
        </p:nvSpPr>
        <p:spPr/>
        <p:txBody>
          <a:bodyPr/>
          <a:lstStyle/>
          <a:p>
            <a:fld id="{2705717C-9100-4B67-BBBE-0E8CFF0344F7}" type="slidenum">
              <a:rPr lang="ru-RU" smtClean="0"/>
              <a:t>3</a:t>
            </a:fld>
            <a:endParaRPr lang="ru-RU"/>
          </a:p>
        </p:txBody>
      </p:sp>
      <p:sp>
        <p:nvSpPr>
          <p:cNvPr id="2" name="Объект 2">
            <a:extLst>
              <a:ext uri="{FF2B5EF4-FFF2-40B4-BE49-F238E27FC236}">
                <a16:creationId xmlns:a16="http://schemas.microsoft.com/office/drawing/2014/main" id="{C320D988-C7ED-4BB9-9031-D788FF25BBBF}"/>
              </a:ext>
            </a:extLst>
          </p:cNvPr>
          <p:cNvSpPr>
            <a:spLocks noGrp="1"/>
          </p:cNvSpPr>
          <p:nvPr>
            <p:ph idx="1"/>
          </p:nvPr>
        </p:nvSpPr>
        <p:spPr>
          <a:xfrm>
            <a:off x="366018" y="936541"/>
            <a:ext cx="11459964" cy="5784934"/>
          </a:xfrm>
        </p:spPr>
        <p:txBody>
          <a:bodyPr wrap="square">
            <a:normAutofit fontScale="92500" lnSpcReduction="20000"/>
          </a:bodyPr>
          <a:lstStyle/>
          <a:p>
            <a:pPr marL="0" indent="0">
              <a:buNone/>
            </a:pPr>
            <a:r>
              <a:rPr kumimoji="0" lang="en-US" sz="2200" b="1" u="none" strike="noStrike" kern="1200" cap="none" spc="0" normalizeH="0" baseline="0" noProof="0" dirty="0">
                <a:ln>
                  <a:noFill/>
                </a:ln>
                <a:solidFill>
                  <a:schemeClr val="tx1">
                    <a:lumMod val="95000"/>
                    <a:lumOff val="5000"/>
                  </a:schemeClr>
                </a:solidFill>
                <a:effectLst/>
                <a:uLnTx/>
                <a:uFillTx/>
                <a:latin typeface="Calibri"/>
                <a:cs typeface="Arial" pitchFamily="34"/>
              </a:rPr>
              <a:t>5.5.4.2. </a:t>
            </a:r>
            <a:r>
              <a:rPr lang="en-GB" sz="2200" b="1" dirty="0">
                <a:solidFill>
                  <a:schemeClr val="tx1">
                    <a:lumMod val="95000"/>
                    <a:lumOff val="5000"/>
                  </a:schemeClr>
                </a:solidFill>
                <a:latin typeface="Calibri"/>
                <a:cs typeface="Arial" pitchFamily="34"/>
              </a:rPr>
              <a:t>Driver State Monitoring</a:t>
            </a:r>
            <a:r>
              <a:rPr kumimoji="0" lang="en-US" sz="2200" b="1" u="none" strike="noStrike" kern="1200" cap="none" spc="0" normalizeH="0" baseline="0" noProof="0" dirty="0">
                <a:ln>
                  <a:noFill/>
                </a:ln>
                <a:solidFill>
                  <a:schemeClr val="tx1">
                    <a:lumMod val="95000"/>
                    <a:lumOff val="5000"/>
                  </a:schemeClr>
                </a:solidFill>
                <a:effectLst/>
                <a:uLnTx/>
                <a:uFillTx/>
                <a:latin typeface="Calibri"/>
                <a:cs typeface="Arial" pitchFamily="34"/>
              </a:rPr>
              <a:t>:</a:t>
            </a:r>
          </a:p>
          <a:p>
            <a:pPr marL="0" indent="0">
              <a:buNone/>
            </a:pPr>
            <a:r>
              <a:rPr lang="en-US" sz="2300" dirty="0">
                <a:solidFill>
                  <a:schemeClr val="tx1">
                    <a:lumMod val="95000"/>
                    <a:lumOff val="5000"/>
                  </a:schemeClr>
                </a:solidFill>
                <a:latin typeface="Calibri"/>
                <a:cs typeface="Arial" pitchFamily="34"/>
              </a:rPr>
              <a:t>What would be suitable t</a:t>
            </a:r>
            <a:r>
              <a:rPr kumimoji="0" lang="en-US" sz="2300" b="0" u="none" strike="noStrike" kern="1200" cap="none" spc="0" normalizeH="0" baseline="0" noProof="0" dirty="0" err="1">
                <a:ln>
                  <a:noFill/>
                </a:ln>
                <a:solidFill>
                  <a:schemeClr val="tx1">
                    <a:lumMod val="95000"/>
                    <a:lumOff val="5000"/>
                  </a:schemeClr>
                </a:solidFill>
                <a:effectLst/>
                <a:uLnTx/>
                <a:uFillTx/>
                <a:latin typeface="Calibri"/>
                <a:cs typeface="Arial" pitchFamily="34"/>
              </a:rPr>
              <a:t>iming</a:t>
            </a:r>
            <a:r>
              <a:rPr kumimoji="0" lang="en-US" sz="2300" b="0" u="none" strike="noStrike" kern="1200" cap="none" spc="0" normalizeH="0" baseline="0" noProof="0" dirty="0">
                <a:ln>
                  <a:noFill/>
                </a:ln>
                <a:solidFill>
                  <a:schemeClr val="tx1">
                    <a:lumMod val="95000"/>
                    <a:lumOff val="5000"/>
                  </a:schemeClr>
                </a:solidFill>
                <a:effectLst/>
                <a:uLnTx/>
                <a:uFillTx/>
                <a:latin typeface="Calibri"/>
                <a:cs typeface="Arial" pitchFamily="34"/>
              </a:rPr>
              <a:t> to introduce provisions </a:t>
            </a:r>
            <a:r>
              <a:rPr lang="en-US" sz="2300" dirty="0">
                <a:solidFill>
                  <a:schemeClr val="tx1">
                    <a:lumMod val="95000"/>
                    <a:lumOff val="5000"/>
                  </a:schemeClr>
                </a:solidFill>
                <a:latin typeface="Calibri"/>
                <a:cs typeface="Arial" pitchFamily="34"/>
              </a:rPr>
              <a:t>for driver disengagement determination purely by visual (eyes/head) monitoring, thereby suppressing hands-off warnings (= providing opportunity for “hands-free” DCAS)?</a:t>
            </a:r>
          </a:p>
          <a:p>
            <a:pPr lvl="1">
              <a:buFont typeface="Wingdings" panose="05000000000000000000" pitchFamily="2" charset="2"/>
              <a:buChar char="§"/>
            </a:pPr>
            <a:r>
              <a:rPr lang="en-US" u="sng" dirty="0"/>
              <a:t>Option 1: Included in phase 1 (00 series of DCAS) – targeted for Jan. 2024 GRVA</a:t>
            </a:r>
          </a:p>
          <a:p>
            <a:pPr lvl="2">
              <a:buFont typeface="Wingdings" panose="05000000000000000000" pitchFamily="2" charset="2"/>
              <a:buChar char="§"/>
            </a:pPr>
            <a:r>
              <a:rPr lang="en-US" sz="1700" dirty="0"/>
              <a:t>Tentative provisions are currently in square brackets in GRVA-17-05 (5.5.4.2.1 – Driver Disengagement Monitoring)</a:t>
            </a:r>
          </a:p>
          <a:p>
            <a:pPr lvl="3">
              <a:buFont typeface="Wingdings" panose="05000000000000000000" pitchFamily="2" charset="2"/>
              <a:buChar char="§"/>
            </a:pPr>
            <a:r>
              <a:rPr lang="en-US" sz="1700" dirty="0"/>
              <a:t>Limited system boundaries (highway type of roads</a:t>
            </a:r>
            <a:r>
              <a:rPr lang="en-GB" sz="1800" dirty="0"/>
              <a:t>, </a:t>
            </a:r>
            <a:r>
              <a:rPr lang="en-GB" sz="1600" dirty="0"/>
              <a:t>where pedestrians and cyclists are prohibited, and which are equipped with a physical separation dividing the traffic moving in opposite directions</a:t>
            </a:r>
            <a:r>
              <a:rPr lang="en-US" sz="1600" dirty="0"/>
              <a:t>)</a:t>
            </a:r>
          </a:p>
          <a:p>
            <a:pPr lvl="3">
              <a:buFont typeface="Wingdings" panose="05000000000000000000" pitchFamily="2" charset="2"/>
              <a:buChar char="§"/>
            </a:pPr>
            <a:r>
              <a:rPr lang="en-US" sz="1700" dirty="0"/>
              <a:t>System capable to assess the eye gaze / head orientation of the driver</a:t>
            </a:r>
          </a:p>
          <a:p>
            <a:pPr lvl="3">
              <a:buFont typeface="Wingdings" panose="05000000000000000000" pitchFamily="2" charset="2"/>
              <a:buChar char="§"/>
            </a:pPr>
            <a:r>
              <a:rPr lang="en-US" sz="1700" dirty="0"/>
              <a:t>All assistance systems in par. 5.1.5 active</a:t>
            </a:r>
          </a:p>
          <a:p>
            <a:pPr lvl="3">
              <a:buFont typeface="Wingdings" panose="05000000000000000000" pitchFamily="2" charset="2"/>
              <a:buChar char="§"/>
            </a:pPr>
            <a:r>
              <a:rPr lang="en-US" sz="1700" dirty="0"/>
              <a:t>System informs the driver appropriately via the HMI this modus of monitoring to safeguard relevant driver behavior</a:t>
            </a:r>
          </a:p>
          <a:p>
            <a:pPr lvl="3">
              <a:lnSpc>
                <a:spcPct val="100000"/>
              </a:lnSpc>
              <a:buFont typeface="Wingdings" panose="05000000000000000000" pitchFamily="2" charset="2"/>
              <a:buChar char="§"/>
            </a:pPr>
            <a:r>
              <a:rPr lang="en-GB" sz="1700" dirty="0"/>
              <a:t>Adjustment of longitudinal and/or lateral control parameters or issue warnings in case of detected upcoming system boundary condition</a:t>
            </a:r>
          </a:p>
          <a:p>
            <a:pPr lvl="3">
              <a:lnSpc>
                <a:spcPct val="100000"/>
              </a:lnSpc>
              <a:buFont typeface="Wingdings" panose="05000000000000000000" pitchFamily="2" charset="2"/>
              <a:buChar char="§"/>
            </a:pPr>
            <a:r>
              <a:rPr lang="en-GB" sz="1700" dirty="0"/>
              <a:t>A dedicated warning cascade including eyes-on warnings, hands-on requests, take-over requests and RMF is applicable</a:t>
            </a:r>
          </a:p>
          <a:p>
            <a:pPr lvl="3">
              <a:lnSpc>
                <a:spcPct val="100000"/>
              </a:lnSpc>
              <a:buFont typeface="Wingdings" panose="05000000000000000000" pitchFamily="2" charset="2"/>
              <a:buChar char="§"/>
            </a:pPr>
            <a:r>
              <a:rPr lang="en-US" sz="1700" dirty="0"/>
              <a:t>(Compliance to all standard DCAS requirements  - but allowing suppression of hands-off warning)</a:t>
            </a:r>
          </a:p>
          <a:p>
            <a:pPr lvl="2">
              <a:buFont typeface="Wingdings" panose="05000000000000000000" pitchFamily="2" charset="2"/>
              <a:buChar char="§"/>
            </a:pPr>
            <a:r>
              <a:rPr lang="en-US" sz="1700" dirty="0"/>
              <a:t>Agreement on the vehicle categories still needed (not yet discussed in detail in ADAS TF)</a:t>
            </a:r>
          </a:p>
          <a:p>
            <a:pPr marL="914400" lvl="2" indent="0">
              <a:buNone/>
            </a:pPr>
            <a:endParaRPr lang="en-US" sz="1400" dirty="0"/>
          </a:p>
          <a:p>
            <a:pPr lvl="1">
              <a:buFont typeface="Wingdings" panose="05000000000000000000" pitchFamily="2" charset="2"/>
              <a:buChar char="§"/>
            </a:pPr>
            <a:r>
              <a:rPr lang="en-US" u="sng" dirty="0"/>
              <a:t>Option 2</a:t>
            </a:r>
            <a:r>
              <a:rPr lang="en-US" sz="1800" u="sng" dirty="0"/>
              <a:t>:</a:t>
            </a:r>
            <a:r>
              <a:rPr lang="en-US" sz="2000" u="sng" dirty="0"/>
              <a:t> </a:t>
            </a:r>
            <a:r>
              <a:rPr lang="en-US" u="sng" dirty="0"/>
              <a:t>Included in phase 2, after adoption of phase 1</a:t>
            </a:r>
          </a:p>
          <a:p>
            <a:pPr lvl="2">
              <a:buFont typeface="Wingdings" panose="05000000000000000000" pitchFamily="2" charset="2"/>
              <a:buChar char="§"/>
            </a:pPr>
            <a:r>
              <a:rPr lang="en-US" sz="1700" dirty="0"/>
              <a:t>Monitoring purely by visual determination not deemed ready/mature for integration in phase 1</a:t>
            </a:r>
          </a:p>
          <a:p>
            <a:pPr lvl="2">
              <a:buFont typeface="Wingdings" panose="05000000000000000000" pitchFamily="2" charset="2"/>
              <a:buChar char="§"/>
            </a:pPr>
            <a:r>
              <a:rPr lang="en-US" sz="1700" dirty="0"/>
              <a:t>On phase 1, the system shall monitor both hands-on and eyes-on. </a:t>
            </a:r>
            <a:r>
              <a:rPr lang="en-US" sz="1800" dirty="0"/>
              <a:t>If visual disengagement determination is temporarily unavailable, the system  shall only perform the lane keeping feature and shall not initiate any </a:t>
            </a:r>
            <a:r>
              <a:rPr lang="en-US" sz="1800" dirty="0" err="1"/>
              <a:t>manoeuvre</a:t>
            </a:r>
            <a:endParaRPr lang="en-US" sz="1700" dirty="0"/>
          </a:p>
          <a:p>
            <a:pPr lvl="2">
              <a:buFont typeface="Wingdings" panose="05000000000000000000" pitchFamily="2" charset="2"/>
              <a:buChar char="§"/>
            </a:pPr>
            <a:r>
              <a:rPr lang="en-US" sz="1700" dirty="0"/>
              <a:t>Timeline for phase 2 to be developed</a:t>
            </a:r>
          </a:p>
          <a:p>
            <a:pPr lvl="2">
              <a:buFont typeface="Wingdings" panose="05000000000000000000" pitchFamily="2" charset="2"/>
              <a:buChar char="§"/>
            </a:pPr>
            <a:endParaRPr lang="en-US" sz="1000" dirty="0"/>
          </a:p>
        </p:txBody>
      </p:sp>
      <p:sp>
        <p:nvSpPr>
          <p:cNvPr id="8" name="Заголовок 1">
            <a:extLst>
              <a:ext uri="{FF2B5EF4-FFF2-40B4-BE49-F238E27FC236}">
                <a16:creationId xmlns:a16="http://schemas.microsoft.com/office/drawing/2014/main" id="{F1EFBB5B-40B0-C6CF-F708-2F46DC56EB6F}"/>
              </a:ext>
            </a:extLst>
          </p:cNvPr>
          <p:cNvSpPr>
            <a:spLocks noGrp="1"/>
          </p:cNvSpPr>
          <p:nvPr>
            <p:ph type="title"/>
          </p:nvPr>
        </p:nvSpPr>
        <p:spPr>
          <a:xfrm>
            <a:off x="366018" y="120935"/>
            <a:ext cx="10515600" cy="815606"/>
          </a:xfrm>
        </p:spPr>
        <p:txBody>
          <a:bodyPr>
            <a:normAutofit/>
          </a:bodyPr>
          <a:lstStyle/>
          <a:p>
            <a:r>
              <a:rPr lang="en-US" dirty="0"/>
              <a:t>Issues to seek guidance from GRVA (2/2) </a:t>
            </a:r>
            <a:endParaRPr lang="ru-RU" dirty="0">
              <a:latin typeface="+mn-lt"/>
            </a:endParaRPr>
          </a:p>
        </p:txBody>
      </p:sp>
    </p:spTree>
    <p:extLst>
      <p:ext uri="{BB962C8B-B14F-4D97-AF65-F5344CB8AC3E}">
        <p14:creationId xmlns:p14="http://schemas.microsoft.com/office/powerpoint/2010/main" val="103881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D95FFE-A831-49D2-B196-26DABB09CDE9}"/>
              </a:ext>
            </a:extLst>
          </p:cNvPr>
          <p:cNvSpPr>
            <a:spLocks noGrp="1"/>
          </p:cNvSpPr>
          <p:nvPr>
            <p:ph type="title"/>
          </p:nvPr>
        </p:nvSpPr>
        <p:spPr>
          <a:xfrm>
            <a:off x="838200" y="2766218"/>
            <a:ext cx="10515600" cy="1325563"/>
          </a:xfrm>
        </p:spPr>
        <p:txBody>
          <a:bodyPr>
            <a:normAutofit/>
          </a:bodyPr>
          <a:lstStyle/>
          <a:p>
            <a:pPr algn="ctr"/>
            <a:r>
              <a:rPr lang="en-US" sz="4800" i="1" dirty="0"/>
              <a:t>Thank you for your attention!</a:t>
            </a:r>
            <a:endParaRPr lang="ru-RU" sz="4800" i="1" dirty="0"/>
          </a:p>
        </p:txBody>
      </p:sp>
      <p:sp>
        <p:nvSpPr>
          <p:cNvPr id="3" name="Номер слайда 2">
            <a:extLst>
              <a:ext uri="{FF2B5EF4-FFF2-40B4-BE49-F238E27FC236}">
                <a16:creationId xmlns:a16="http://schemas.microsoft.com/office/drawing/2014/main" id="{99A84332-60B7-443B-9314-C3015BEBCDCA}"/>
              </a:ext>
            </a:extLst>
          </p:cNvPr>
          <p:cNvSpPr>
            <a:spLocks noGrp="1"/>
          </p:cNvSpPr>
          <p:nvPr>
            <p:ph type="sldNum" sz="quarter" idx="12"/>
          </p:nvPr>
        </p:nvSpPr>
        <p:spPr/>
        <p:txBody>
          <a:bodyPr/>
          <a:lstStyle/>
          <a:p>
            <a:fld id="{2705717C-9100-4B67-BBBE-0E8CFF0344F7}" type="slidenum">
              <a:rPr lang="ru-RU" smtClean="0"/>
              <a:t>4</a:t>
            </a:fld>
            <a:endParaRPr lang="ru-RU"/>
          </a:p>
        </p:txBody>
      </p:sp>
    </p:spTree>
    <p:extLst>
      <p:ext uri="{BB962C8B-B14F-4D97-AF65-F5344CB8AC3E}">
        <p14:creationId xmlns:p14="http://schemas.microsoft.com/office/powerpoint/2010/main" val="112399593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8" ma:contentTypeDescription="Create a new document." ma:contentTypeScope="" ma:versionID="e62f3c52afbfb087cbf0486b24bccade">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0897c4342d1b21160e8184e77b1557a4"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A65BE1DA-24B3-4722-8656-0CF431A7B4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BB4C44-10CB-4CAE-B468-518339FBC42C}">
  <ds:schemaRefs>
    <ds:schemaRef ds:uri="http://schemas.microsoft.com/sharepoint/v3/contenttype/forms"/>
  </ds:schemaRefs>
</ds:datastoreItem>
</file>

<file path=customXml/itemProps3.xml><?xml version="1.0" encoding="utf-8"?>
<ds:datastoreItem xmlns:ds="http://schemas.openxmlformats.org/officeDocument/2006/customXml" ds:itemID="{66245B3C-00B4-4C4B-ABA5-4385E15D9476}">
  <ds:schemaRefs>
    <ds:schemaRef ds:uri="4b4a1c0d-4a69-4996-a84a-fc699b9f49de"/>
    <ds:schemaRef ds:uri="http://purl.org/dc/elements/1.1/"/>
    <ds:schemaRef ds:uri="http://schemas.openxmlformats.org/package/2006/metadata/core-properties"/>
    <ds:schemaRef ds:uri="http://schemas.microsoft.com/office/infopath/2007/PartnerControls"/>
    <ds:schemaRef ds:uri="http://purl.org/dc/terms/"/>
    <ds:schemaRef ds:uri="http://www.w3.org/XML/1998/namespace"/>
    <ds:schemaRef ds:uri="http://schemas.microsoft.com/office/2006/documentManagement/types"/>
    <ds:schemaRef ds:uri="http://purl.org/dc/dcmitype/"/>
    <ds:schemaRef ds:uri="985ec44e-1bab-4c0b-9df0-6ba128686fc9"/>
    <ds:schemaRef ds:uri="acccb6d4-dbe5-46d2-b4d3-5733603d8cc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18742</TotalTime>
  <Words>632</Words>
  <Application>Microsoft Office PowerPoint</Application>
  <PresentationFormat>Widescreen</PresentationFormat>
  <Paragraphs>40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Тема Office</vt:lpstr>
      <vt:lpstr>Issues to seek guidance  from GRVA</vt:lpstr>
      <vt:lpstr>Issues to seek guidance from GRVA (1/2) </vt:lpstr>
      <vt:lpstr>Issues to seek guidance from GRVA (2/2) </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to seek guidance  from GRVA</dc:title>
  <dc:creator>Bocharov</dc:creator>
  <cp:lastModifiedBy>Laura Dotzauer</cp:lastModifiedBy>
  <cp:revision>152</cp:revision>
  <cp:lastPrinted>2021-09-27T06:20:03Z</cp:lastPrinted>
  <dcterms:created xsi:type="dcterms:W3CDTF">2021-04-23T12:29:19Z</dcterms:created>
  <dcterms:modified xsi:type="dcterms:W3CDTF">2023-09-20T13:59:22Z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2d06e56-1756-4005-87f1-1edc72dd4bdf_Enabled">
    <vt:lpwstr>true</vt:lpwstr>
  </property>
  <property fmtid="{D5CDD505-2E9C-101B-9397-08002B2CF9AE}" pid="3" name="MSIP_Label_52d06e56-1756-4005-87f1-1edc72dd4bdf_SetDate">
    <vt:lpwstr>2021-05-04T11:44:45Z</vt:lpwstr>
  </property>
  <property fmtid="{D5CDD505-2E9C-101B-9397-08002B2CF9AE}" pid="4" name="MSIP_Label_52d06e56-1756-4005-87f1-1edc72dd4bdf_Method">
    <vt:lpwstr>Standard</vt:lpwstr>
  </property>
  <property fmtid="{D5CDD505-2E9C-101B-9397-08002B2CF9AE}" pid="5" name="MSIP_Label_52d06e56-1756-4005-87f1-1edc72dd4bdf_Name">
    <vt:lpwstr>General</vt:lpwstr>
  </property>
  <property fmtid="{D5CDD505-2E9C-101B-9397-08002B2CF9AE}" pid="6" name="MSIP_Label_52d06e56-1756-4005-87f1-1edc72dd4bdf_SiteId">
    <vt:lpwstr>9026c5f4-86d0-4b9f-bd39-b7d4d0fb4674</vt:lpwstr>
  </property>
  <property fmtid="{D5CDD505-2E9C-101B-9397-08002B2CF9AE}" pid="7" name="MSIP_Label_52d06e56-1756-4005-87f1-1edc72dd4bdf_ActionId">
    <vt:lpwstr>74e5a546-c096-4fed-be06-0000e9c09f8a</vt:lpwstr>
  </property>
  <property fmtid="{D5CDD505-2E9C-101B-9397-08002B2CF9AE}" pid="8" name="MSIP_Label_52d06e56-1756-4005-87f1-1edc72dd4bdf_ContentBits">
    <vt:lpwstr>0</vt:lpwstr>
  </property>
  <property fmtid="{D5CDD505-2E9C-101B-9397-08002B2CF9AE}" pid="9" name="ContentTypeId">
    <vt:lpwstr>0x0101003B8422D08C252547BB1CFA7F78E2CB83</vt:lpwstr>
  </property>
  <property fmtid="{D5CDD505-2E9C-101B-9397-08002B2CF9AE}" pid="10" name="Office_x0020_of_x0020_Origin">
    <vt:lpwstr/>
  </property>
  <property fmtid="{D5CDD505-2E9C-101B-9397-08002B2CF9AE}" pid="11" name="MediaServiceImageTags">
    <vt:lpwstr/>
  </property>
  <property fmtid="{D5CDD505-2E9C-101B-9397-08002B2CF9AE}" pid="12" name="gba66df640194346a5267c50f24d4797">
    <vt:lpwstr/>
  </property>
</Properties>
</file>