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heme/theme2.xml" ContentType="application/vnd.openxmlformats-officedocument.theme+xml"/>
  <Override PartName="/ppt/tags/tag15.xml" ContentType="application/vnd.openxmlformats-officedocument.presentationml.tags+xml"/>
  <Override PartName="/ppt/notesSlides/notesSlide1.xml" ContentType="application/vnd.openxmlformats-officedocument.presentationml.notesSlide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ppt/tags/tag17.xml" ContentType="application/vnd.openxmlformats-officedocument.presentationml.tags+xml"/>
  <Override PartName="/ppt/notesSlides/notesSlide3.xml" ContentType="application/vnd.openxmlformats-officedocument.presentationml.notesSlide+xml"/>
  <Override PartName="/ppt/tags/tag18.xml" ContentType="application/vnd.openxmlformats-officedocument.presentationml.tags+xml"/>
  <Override PartName="/ppt/notesSlides/notesSlide4.xml" ContentType="application/vnd.openxmlformats-officedocument.presentationml.notesSlide+xml"/>
  <Override PartName="/ppt/tags/tag19.xml" ContentType="application/vnd.openxmlformats-officedocument.presentationml.tags+xml"/>
  <Override PartName="/ppt/notesSlides/notesSlide5.xml" ContentType="application/vnd.openxmlformats-officedocument.presentationml.notesSlide+xml"/>
  <Override PartName="/ppt/tags/tag20.xml" ContentType="application/vnd.openxmlformats-officedocument.presentationml.tags+xml"/>
  <Override PartName="/ppt/notesSlides/notesSlide6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3"/>
  </p:sldMasterIdLst>
  <p:notesMasterIdLst>
    <p:notesMasterId r:id="rId12"/>
  </p:notesMasterIdLst>
  <p:sldIdLst>
    <p:sldId id="578" r:id="rId4"/>
    <p:sldId id="275" r:id="rId5"/>
    <p:sldId id="575" r:id="rId6"/>
    <p:sldId id="583" r:id="rId7"/>
    <p:sldId id="584" r:id="rId8"/>
    <p:sldId id="585" r:id="rId9"/>
    <p:sldId id="586" r:id="rId10"/>
    <p:sldId id="262" r:id="rId11"/>
  </p:sldIdLst>
  <p:sldSz cx="12192000" cy="6858000"/>
  <p:notesSz cx="6858000" cy="9144000"/>
  <p:custDataLst>
    <p:tags r:id="rId13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92" autoAdjust="0"/>
  </p:normalViewPr>
  <p:slideViewPr>
    <p:cSldViewPr snapToGrid="0">
      <p:cViewPr varScale="1">
        <p:scale>
          <a:sx n="77" d="100"/>
          <a:sy n="77" d="100"/>
        </p:scale>
        <p:origin x="83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gs" Target="tags/tag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54B3ED2D-D42F-4B93-B650-26CC799E01CE}" type="datetimeFigureOut">
              <a:rPr lang="en-US" smtClean="0"/>
              <a:pPr/>
              <a:t>20-Jul-23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FF8481F3-3343-4D9C-8634-45E1E7B344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174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481F3-3343-4D9C-8634-45E1E7B344D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117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3D2D7-4F35-42F2-BD56-11CB094AF25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437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723CF4-5F3F-48D1-B859-759DFE8781C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609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723CF4-5F3F-48D1-B859-759DFE8781C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436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723CF4-5F3F-48D1-B859-759DFE8781C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198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481F3-3343-4D9C-8634-45E1E7B344D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6062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481F3-3343-4D9C-8634-45E1E7B344D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542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Relationship Id="rId4" Type="http://schemas.openxmlformats.org/officeDocument/2006/relationships/image" Target="../media/image1.e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Relationship Id="rId4" Type="http://schemas.openxmlformats.org/officeDocument/2006/relationships/image" Target="../media/image1.emf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4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Relationship Id="rId4" Type="http://schemas.openxmlformats.org/officeDocument/2006/relationships/image" Target="../media/image1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Relationship Id="rId4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Relationship Id="rId4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46517B14-8E68-890D-7306-20BF43805C9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4354374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400" imgH="396" progId="TCLayout.ActiveDocument.1">
                  <p:embed/>
                </p:oleObj>
              </mc:Choice>
              <mc:Fallback>
                <p:oleObj name="think-cell Folie" r:id="rId3" imgW="400" imgH="396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46517B14-8E68-890D-7306-20BF43805C9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68FCB70D-A39C-4C76-A438-4B53D8C96F7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vert="horz" anchor="b"/>
          <a:lstStyle>
            <a:lvl1pPr algn="ctr" rtl="0">
              <a:defRPr sz="6000"/>
            </a:lvl1pPr>
          </a:lstStyle>
          <a:p>
            <a:r>
              <a:rPr lang="en-US" dirty="0"/>
              <a:t>Click to edit Master </a:t>
            </a:r>
            <a:r>
              <a:rPr lang="en-US"/>
              <a:t>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562F21-6CF2-40D0-8EB8-DFEB9D35713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 rtl="0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</a:t>
            </a:r>
            <a:r>
              <a:rPr lang="en-US"/>
              <a:t>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C0B69-121C-4AF3-A136-063A3A044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fld id="{DDDA720B-B21E-49D3-BCD1-E24EDAF21761}" type="datetime1">
              <a:rPr lang="en-US" smtClean="0"/>
              <a:t>20-Jul-23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FF27A-6240-49CE-83E8-931F92D6B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65679-2400-47D9-8B9C-7520953E9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32F358AF-5730-43DE-AF33-67BCA06BF62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083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03028F49-B534-982B-B0DE-04F3B8BA547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2631340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400" imgH="396" progId="TCLayout.ActiveDocument.1">
                  <p:embed/>
                </p:oleObj>
              </mc:Choice>
              <mc:Fallback>
                <p:oleObj name="think-cell Folie" r:id="rId3" imgW="400" imgH="396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03028F49-B534-982B-B0DE-04F3B8BA547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D5A5F47-39B1-4C72-B165-2D7431BE96B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dirty="0"/>
              <a:t>Click to edit Master </a:t>
            </a:r>
            <a:r>
              <a:rPr lang="en-US"/>
              <a:t>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5A6374-4C1C-4BEE-BFF7-353EC02BCA2B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AC40D8-911F-4A93-9361-6F32D3080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fld id="{194BABF3-8E56-4785-9616-CA9FE4B49EE1}" type="datetime1">
              <a:rPr lang="en-US" smtClean="0"/>
              <a:t>20-Jul-23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5C8629-6B84-476F-B926-DF6D04FBE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6601A4-58B2-4E65-A754-94DAC5FF6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32F358AF-5730-43DE-AF33-67BCA06BF62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181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05AB2A86-C8B3-0068-6162-4C6B939B3B8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3912175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400" imgH="396" progId="TCLayout.ActiveDocument.1">
                  <p:embed/>
                </p:oleObj>
              </mc:Choice>
              <mc:Fallback>
                <p:oleObj name="think-cell Folie" r:id="rId3" imgW="400" imgH="396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05AB2A86-C8B3-0068-6162-4C6B939B3B8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7DE1D5-5C61-4CE1-A17D-1249E36390DA}"/>
              </a:ext>
            </a:extLst>
          </p:cNvPr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 rtl="0">
              <a:defRPr/>
            </a:lvl1pPr>
          </a:lstStyle>
          <a:p>
            <a:r>
              <a:rPr lang="en-US" dirty="0"/>
              <a:t>Click to edit Master </a:t>
            </a:r>
            <a:r>
              <a:rPr lang="en-US"/>
              <a:t>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32CE30-2BBA-4DF6-BF49-217954B4A850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99059-2D82-4328-88D4-DA2AB9036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fld id="{2300629D-A3A3-4370-9367-B956E49D69C3}" type="datetime1">
              <a:rPr lang="en-US" smtClean="0"/>
              <a:t>20-Jul-23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49680-5972-4ADA-B095-092724990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CEE30-1D3C-46AE-A908-8856AB7BC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32F358AF-5730-43DE-AF33-67BCA06BF62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639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9228710C-0AB9-DA71-96A2-3E798AC0ACB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28999731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400" imgH="396" progId="TCLayout.ActiveDocument.1">
                  <p:embed/>
                </p:oleObj>
              </mc:Choice>
              <mc:Fallback>
                <p:oleObj name="think-cell Folie" r:id="rId3" imgW="400" imgH="396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9228710C-0AB9-DA71-96A2-3E798AC0ACB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8D3D193D-C45E-44E0-804D-82883133DBB6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 vert="horz"/>
          <a:lstStyle>
            <a:lvl1pPr rtl="0">
              <a:defRPr/>
            </a:lvl1pPr>
          </a:lstStyle>
          <a:p>
            <a:r>
              <a:rPr lang="en-US"/>
              <a:t>Mastertitelformat bearbeiten</a:t>
            </a:r>
            <a:endParaRPr lang="en-US" dirty="0"/>
          </a:p>
        </p:txBody>
      </p:sp>
      <p:sp>
        <p:nvSpPr>
          <p:cNvPr id="3" name="Textplatzhalter 5">
            <a:extLst>
              <a:ext uri="{FF2B5EF4-FFF2-40B4-BE49-F238E27FC236}">
                <a16:creationId xmlns:a16="http://schemas.microsoft.com/office/drawing/2014/main" id="{3DA8FBB8-F138-4EBE-B59C-7ACA0C1B5C5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71475" y="5891667"/>
            <a:ext cx="11449050" cy="203133"/>
          </a:xfrm>
        </p:spPr>
        <p:txBody>
          <a:bodyPr anchor="b">
            <a:spAutoFit/>
          </a:bodyPr>
          <a:lstStyle>
            <a:lvl1pPr rtl="0">
              <a:defRPr sz="800"/>
            </a:lvl1pPr>
            <a:lvl2pPr marL="0" indent="0">
              <a:buNone/>
              <a:defRPr sz="700"/>
            </a:lvl2pPr>
            <a:lvl3pPr>
              <a:defRPr sz="7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en-US"/>
              <a:t>Quelle &amp; Fußnote</a:t>
            </a:r>
            <a:endParaRPr lang="en-US" dirty="0"/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CAE48C53-0B5A-5690-CC76-4414C9732AC4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A550F417-9C62-4FB5-BAEC-2523B0B3DF0B}" type="datetime1">
              <a:rPr lang="en-US" smtClean="0"/>
              <a:t>20-Jul-23</a:t>
            </a:fld>
            <a:endParaRPr lang="en-US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A9952225-D1B9-E218-7939-0F3D2911CB68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05000FB7-6E65-9DF9-E9D6-FFD20E3B7F4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2F358AF-5730-43DE-AF33-67BCA06BF62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451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838BD8ED-F93D-CD35-8DB4-24CCCE14D6F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6021878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400" imgH="396" progId="TCLayout.ActiveDocument.1">
                  <p:embed/>
                </p:oleObj>
              </mc:Choice>
              <mc:Fallback>
                <p:oleObj name="think-cell Folie" r:id="rId3" imgW="400" imgH="396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838BD8ED-F93D-CD35-8DB4-24CCCE14D6F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8097696-9543-4A3A-B7D9-000D2E83C7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dirty="0"/>
              <a:t>Click to edit Master </a:t>
            </a:r>
            <a:r>
              <a:rPr lang="en-US"/>
              <a:t>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8788D-5574-43F5-9F6C-987CFE6639E4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43F4B-5A56-4C7F-96A6-2B1E6A5EC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fld id="{423B46A4-9EBB-4AB4-8FB9-2E8CF8007B92}" type="datetime1">
              <a:rPr lang="en-US" smtClean="0"/>
              <a:t>20-Jul-23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8DE35-7008-4358-A06A-D9624B708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DB03E-9ADE-42C7-8B9C-4C09A3266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32F358AF-5730-43DE-AF33-67BCA06BF62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413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A9BED4C6-C2DB-1EBB-FDBF-D3D3D9C5C92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05723285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400" imgH="396" progId="TCLayout.ActiveDocument.1">
                  <p:embed/>
                </p:oleObj>
              </mc:Choice>
              <mc:Fallback>
                <p:oleObj name="think-cell Folie" r:id="rId3" imgW="400" imgH="396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A9BED4C6-C2DB-1EBB-FDBF-D3D3D9C5C92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9775B7BE-6E2B-4E1D-A2F7-23FB298A01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vert="horz" anchor="b"/>
          <a:lstStyle>
            <a:lvl1pPr rtl="0">
              <a:defRPr sz="6000"/>
            </a:lvl1pPr>
          </a:lstStyle>
          <a:p>
            <a:r>
              <a:rPr lang="en-US" dirty="0"/>
              <a:t>Click to edit Master </a:t>
            </a:r>
            <a:r>
              <a:rPr lang="en-US"/>
              <a:t>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F01D1-E2BB-43FF-9B38-171F98713D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 rt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165D2-DD4D-4A97-9AB1-BAE37B019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fld id="{C3278C6F-1B80-4EE9-95B2-B2C612E2E03D}" type="datetime1">
              <a:rPr lang="en-US" smtClean="0"/>
              <a:t>20-Jul-23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2D925-19F1-4025-8D19-130D671E7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784A33-8D6F-4163-8A99-8B877C086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32F358AF-5730-43DE-AF33-67BCA06BF62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30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8ACF696C-0727-9634-B796-C2551AF9258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5709301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400" imgH="396" progId="TCLayout.ActiveDocument.1">
                  <p:embed/>
                </p:oleObj>
              </mc:Choice>
              <mc:Fallback>
                <p:oleObj name="think-cell Folie" r:id="rId3" imgW="400" imgH="39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8ACF696C-0727-9634-B796-C2551AF925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400740DB-BA4D-4162-B85C-85C6DA55DC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dirty="0"/>
              <a:t>Click to edit Master </a:t>
            </a:r>
            <a:r>
              <a:rPr lang="en-US"/>
              <a:t>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11E80-829D-451C-8BB1-16AACA9991F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DBA9A3-B577-4234-BF30-385835ABDD7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F6EEBE-326C-4B08-A8D6-A1989A13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fld id="{9C910C88-E467-40CA-91A5-A1C82D649425}" type="datetime1">
              <a:rPr lang="en-US" smtClean="0"/>
              <a:t>20-Jul-23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CA11EC-18F4-4535-A537-4039B597B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D68B72-99C7-4603-99B8-B75F162B1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32F358AF-5730-43DE-AF33-67BCA06BF62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789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>
            <a:extLst>
              <a:ext uri="{FF2B5EF4-FFF2-40B4-BE49-F238E27FC236}">
                <a16:creationId xmlns:a16="http://schemas.microsoft.com/office/drawing/2014/main" id="{87E40857-2F5C-5B63-9D4D-9D4EE94FAE6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54099452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400" imgH="396" progId="TCLayout.ActiveDocument.1">
                  <p:embed/>
                </p:oleObj>
              </mc:Choice>
              <mc:Fallback>
                <p:oleObj name="think-cell Folie" r:id="rId3" imgW="400" imgH="396" progId="TCLayout.ActiveDocument.1">
                  <p:embed/>
                  <p:pic>
                    <p:nvPicPr>
                      <p:cNvPr id="11" name="Objekt 10" hidden="1">
                        <a:extLst>
                          <a:ext uri="{FF2B5EF4-FFF2-40B4-BE49-F238E27FC236}">
                            <a16:creationId xmlns:a16="http://schemas.microsoft.com/office/drawing/2014/main" id="{87E40857-2F5C-5B63-9D4D-9D4EE94FAE6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BEBFADA4-C8A8-479F-A791-59D90A4390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 vert="horz"/>
          <a:lstStyle>
            <a:lvl1pPr rtl="0">
              <a:defRPr/>
            </a:lvl1pPr>
          </a:lstStyle>
          <a:p>
            <a:r>
              <a:rPr lang="en-US" dirty="0"/>
              <a:t>Click to edit Master </a:t>
            </a:r>
            <a:r>
              <a:rPr lang="en-US"/>
              <a:t>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B4130F-CE19-46B0-9E1B-7CF3FF3EF3B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 rtl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913648-48EA-4E94-BC61-C536EF3B416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4FC35C-F78F-48EA-97E5-DF2C8997F75E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 rtl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CC18F0-0D56-44A5-832D-7B0F6BD7F528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6E2B4F-A7B9-4DF0-A57E-A6C385F67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fld id="{90DED2A0-45CE-4B26-A879-B96EAF6CE358}" type="datetime1">
              <a:rPr lang="en-US" smtClean="0"/>
              <a:t>20-Jul-23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136CFE-1A00-4632-97B2-BD07F67E5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3264AC-8820-404E-B12E-3E060F0F2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32F358AF-5730-43DE-AF33-67BCA06BF62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817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6675EA64-5AB4-E7E2-04A2-87C9F9D5F55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71419162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400" imgH="396" progId="TCLayout.ActiveDocument.1">
                  <p:embed/>
                </p:oleObj>
              </mc:Choice>
              <mc:Fallback>
                <p:oleObj name="think-cell Folie" r:id="rId3" imgW="400" imgH="396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6675EA64-5AB4-E7E2-04A2-87C9F9D5F55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CE4D8334-B522-4F7C-88E0-1F8517BB36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rtl="0">
              <a:defRPr/>
            </a:lvl1pPr>
          </a:lstStyle>
          <a:p>
            <a:r>
              <a:rPr lang="en-US" dirty="0"/>
              <a:t>Click to edit Master </a:t>
            </a:r>
            <a:r>
              <a:rPr lang="en-US"/>
              <a:t>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A66A47-6DC4-4241-80E6-84493F07A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fld id="{BED50AB7-01E1-4960-921B-47298B91802C}" type="datetime1">
              <a:rPr lang="en-US" smtClean="0"/>
              <a:t>20-Jul-23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B670F2-E3A0-4EB0-ADC5-8395100BD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FF0FAA-8058-4F59-A716-10178AACE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32F358AF-5730-43DE-AF33-67BCA06BF62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184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422CE587-19C3-EA7F-44A1-560F1BB0A43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0077921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400" imgH="396" progId="TCLayout.ActiveDocument.1">
                  <p:embed/>
                </p:oleObj>
              </mc:Choice>
              <mc:Fallback>
                <p:oleObj name="think-cell Folie" r:id="rId3" imgW="400" imgH="396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422CE587-19C3-EA7F-44A1-560F1BB0A43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62BD31-CDB5-46C8-A478-2F02B13B0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fld id="{25004B2E-FFC4-40B9-9F12-19518A412D34}" type="datetime1">
              <a:rPr lang="en-US" smtClean="0"/>
              <a:t>20-Jul-23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0865E7-05B0-406D-AF05-2CE413A0C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487D15-63F9-4488-8842-AC430B751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32F358AF-5730-43DE-AF33-67BCA06BF62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494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7DC5724E-2F2F-D506-CE85-A9BF0576937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8868967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400" imgH="396" progId="TCLayout.ActiveDocument.1">
                  <p:embed/>
                </p:oleObj>
              </mc:Choice>
              <mc:Fallback>
                <p:oleObj name="think-cell Folie" r:id="rId3" imgW="400" imgH="39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7DC5724E-2F2F-D506-CE85-A9BF0576937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C23E648A-4419-4F69-B88E-ADBF5F30FB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vert="horz" anchor="b"/>
          <a:lstStyle>
            <a:lvl1pPr rtl="0">
              <a:defRPr sz="3200"/>
            </a:lvl1pPr>
          </a:lstStyle>
          <a:p>
            <a:r>
              <a:rPr lang="en-US" dirty="0"/>
              <a:t>Click to edit Master </a:t>
            </a:r>
            <a:r>
              <a:rPr lang="en-US"/>
              <a:t>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44B20-25BE-4AF5-A8A8-BCB7E5A5F2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A8423F-8552-4CE2-87E9-5E0F2C300F84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 rtl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43C782-29F3-4A70-89B7-1DC794298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fld id="{D61020E0-1488-4D8F-B734-C0236E13F032}" type="datetime1">
              <a:rPr lang="en-US" smtClean="0"/>
              <a:t>20-Jul-23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0D4493-8645-4228-A6BE-837D6999C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C32DD1-2AEC-4081-9AFB-7AE43071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32F358AF-5730-43DE-AF33-67BCA06BF62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055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C4384BB0-3559-1BB3-15F0-150B27BA995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92188811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400" imgH="396" progId="TCLayout.ActiveDocument.1">
                  <p:embed/>
                </p:oleObj>
              </mc:Choice>
              <mc:Fallback>
                <p:oleObj name="think-cell Folie" r:id="rId3" imgW="400" imgH="39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C4384BB0-3559-1BB3-15F0-150B27BA995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BEED793-E951-4CEB-A461-F9BD234E7C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vert="horz" anchor="b"/>
          <a:lstStyle>
            <a:lvl1pPr rtl="0">
              <a:defRPr sz="3200"/>
            </a:lvl1pPr>
          </a:lstStyle>
          <a:p>
            <a:r>
              <a:rPr lang="en-US" dirty="0"/>
              <a:t>Click to edit Master </a:t>
            </a:r>
            <a:r>
              <a:rPr lang="en-US"/>
              <a:t>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5D0399-7B58-483D-A217-B2FBFD7993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C158AC-7B22-4B84-BEB8-A101AFDCD41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 rtl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7A437D-6B6C-46C1-88C4-214A27140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fld id="{D78498C0-7FEB-4E74-B31F-F3F83D748A25}" type="datetime1">
              <a:rPr lang="en-US" smtClean="0"/>
              <a:t>20-Jul-23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1C463F-6373-41D5-8ABC-CFC4CE9C8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7D0C45-6B4F-43C8-816D-865BE785A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32F358AF-5730-43DE-AF33-67BCA06BF62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094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4BA45714-C7CA-4F4C-A785-ACEBD657130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39627645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5" imgW="400" imgH="396" progId="TCLayout.ActiveDocument.1">
                  <p:embed/>
                </p:oleObj>
              </mc:Choice>
              <mc:Fallback>
                <p:oleObj name="think-cell Folie" r:id="rId15" imgW="400" imgH="396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4BA45714-C7CA-4F4C-A785-ACEBD657130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CE731D-847D-4A65-9DC6-317058EA8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</a:t>
            </a:r>
            <a:r>
              <a:rPr lang="en-US"/>
              <a:t>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6B6B95-938C-4D59-B086-BB193DF4C9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4DB8D-25B7-49E5-B7FF-83E0530F43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09ABC-BF75-47E8-8408-BFDD35B1DB78}" type="datetime1">
              <a:rPr lang="en-US" smtClean="0"/>
              <a:t>20-Jul-23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31C3C-2AAF-42C9-AB3E-1234F99DB9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D5C54-F4F3-408F-AC93-685674D947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358AF-5730-43DE-AF33-67BCA06BF62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18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6.xml"/><Relationship Id="rId6" Type="http://schemas.openxmlformats.org/officeDocument/2006/relationships/hyperlink" Target="https://wiki.unece.org/pages/viewpage.action?pageId=92012814" TargetMode="Externa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5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sv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7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8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9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2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0CBB3CF1-97B7-4E04-B163-2836B63CF887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9134879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400" imgH="396" progId="TCLayout.ActiveDocument.1">
                  <p:embed/>
                </p:oleObj>
              </mc:Choice>
              <mc:Fallback>
                <p:oleObj name="think-cell Folie" r:id="rId4" imgW="400" imgH="396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0CBB3CF1-97B7-4E04-B163-2836B63CF88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A126C82-208A-4942-A7F6-8E5D375728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43938"/>
            <a:ext cx="9144000" cy="2387600"/>
          </a:xfrm>
        </p:spPr>
        <p:txBody>
          <a:bodyPr vert="horz">
            <a:normAutofit/>
          </a:bodyPr>
          <a:lstStyle/>
          <a:p>
            <a:r>
              <a:rPr lang="en-US" sz="4000" b="1" dirty="0"/>
              <a:t>Status report</a:t>
            </a:r>
            <a:br>
              <a:rPr lang="en-US" sz="4000" b="1" dirty="0"/>
            </a:br>
            <a:r>
              <a:rPr lang="en-US" sz="4000" b="1" dirty="0"/>
              <a:t>Informal Working Group on </a:t>
            </a:r>
            <a:br>
              <a:rPr lang="en-US" sz="4000" b="1" dirty="0"/>
            </a:br>
            <a:r>
              <a:rPr lang="en-US" sz="4000" b="1" dirty="0"/>
              <a:t>Measurement Uncertainty (IWGMU)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D92662-9D5D-46D5-9C8A-7E4B768471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23613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/>
              <a:t>78th  session of GRBP</a:t>
            </a:r>
            <a:br>
              <a:rPr lang="en-US" sz="2800" dirty="0"/>
            </a:br>
            <a:r>
              <a:rPr lang="en-US" sz="2800" dirty="0"/>
              <a:t>(August/September 2023)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32616F-596B-4CAC-BB2D-DE6D591EC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A46932-961C-4162-8C77-9056444970D8}"/>
              </a:ext>
            </a:extLst>
          </p:cNvPr>
          <p:cNvSpPr txBox="1"/>
          <p:nvPr/>
        </p:nvSpPr>
        <p:spPr>
          <a:xfrm>
            <a:off x="833120" y="375920"/>
            <a:ext cx="3287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Transmitted by Chair of IWG MU</a:t>
            </a:r>
            <a:endParaRPr lang="en-US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FC4AF4-E468-4466-AB2F-DF925A5E6D87}"/>
              </a:ext>
            </a:extLst>
          </p:cNvPr>
          <p:cNvSpPr txBox="1"/>
          <p:nvPr/>
        </p:nvSpPr>
        <p:spPr>
          <a:xfrm>
            <a:off x="7699739" y="283566"/>
            <a:ext cx="32044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Informal Document </a:t>
            </a:r>
            <a:r>
              <a:rPr lang="en-US" b="1" dirty="0"/>
              <a:t>GRBP-78-09</a:t>
            </a:r>
          </a:p>
          <a:p>
            <a:pPr algn="r"/>
            <a:r>
              <a:rPr lang="en-US" dirty="0"/>
              <a:t>78</a:t>
            </a:r>
            <a:r>
              <a:rPr lang="en-US" baseline="30000" dirty="0"/>
              <a:t>th</a:t>
            </a:r>
            <a:r>
              <a:rPr lang="en-US" dirty="0"/>
              <a:t> GRBP, Geneva</a:t>
            </a:r>
          </a:p>
          <a:p>
            <a:pPr algn="r"/>
            <a:r>
              <a:rPr lang="en-US" dirty="0"/>
              <a:t>August 30-September 1, 2023, </a:t>
            </a:r>
          </a:p>
          <a:p>
            <a:pPr algn="r"/>
            <a:r>
              <a:rPr lang="en-US" dirty="0"/>
              <a:t>agenda item 3</a:t>
            </a:r>
          </a:p>
        </p:txBody>
      </p:sp>
    </p:spTree>
    <p:extLst>
      <p:ext uri="{BB962C8B-B14F-4D97-AF65-F5344CB8AC3E}">
        <p14:creationId xmlns:p14="http://schemas.microsoft.com/office/powerpoint/2010/main" val="1800087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FDA60BB5-9707-48B2-86D6-CBD588A7EB6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6631930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400" imgH="396" progId="TCLayout.ActiveDocument.1">
                  <p:embed/>
                </p:oleObj>
              </mc:Choice>
              <mc:Fallback>
                <p:oleObj name="think-cell Folie" r:id="rId4" imgW="400" imgH="396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FDA60BB5-9707-48B2-86D6-CBD588A7EB6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r>
              <a:rPr lang="en-US" sz="3600" b="1"/>
              <a:t>IWG Measurement Uncertainty (est. 2019)</a:t>
            </a:r>
            <a:endParaRPr lang="en-US" sz="3600" b="1" dirty="0"/>
          </a:p>
        </p:txBody>
      </p:sp>
      <p:cxnSp>
        <p:nvCxnSpPr>
          <p:cNvPr id="12" name="Gerader Verbinder 11"/>
          <p:cNvCxnSpPr>
            <a:cxnSpLocks/>
          </p:cNvCxnSpPr>
          <p:nvPr/>
        </p:nvCxnSpPr>
        <p:spPr>
          <a:xfrm>
            <a:off x="962704" y="2821846"/>
            <a:ext cx="9336850" cy="71893"/>
          </a:xfrm>
          <a:prstGeom prst="line">
            <a:avLst/>
          </a:prstGeom>
          <a:ln w="12700" cap="flat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>
            <a:cxnSpLocks/>
          </p:cNvCxnSpPr>
          <p:nvPr/>
        </p:nvCxnSpPr>
        <p:spPr>
          <a:xfrm>
            <a:off x="962704" y="4296266"/>
            <a:ext cx="9336850" cy="0"/>
          </a:xfrm>
          <a:prstGeom prst="line">
            <a:avLst/>
          </a:prstGeom>
          <a:ln w="12700" cap="flat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platzhalter 5">
            <a:extLst>
              <a:ext uri="{FF2B5EF4-FFF2-40B4-BE49-F238E27FC236}">
                <a16:creationId xmlns:a16="http://schemas.microsoft.com/office/drawing/2014/main" id="{91A32ED1-0F38-4920-88C4-FEEE96A42D55}"/>
              </a:ext>
            </a:extLst>
          </p:cNvPr>
          <p:cNvSpPr txBox="1">
            <a:spLocks/>
          </p:cNvSpPr>
          <p:nvPr/>
        </p:nvSpPr>
        <p:spPr bwMode="gray">
          <a:xfrm>
            <a:off x="4103435" y="1419320"/>
            <a:ext cx="6798531" cy="12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improve test methods (UN Regulations No. 51 &amp; No. 117 as a start)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compensate systematic errors if possible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evaluate the influence of random errors (remaining quantities)</a:t>
            </a:r>
          </a:p>
        </p:txBody>
      </p:sp>
      <p:sp>
        <p:nvSpPr>
          <p:cNvPr id="24" name="Textplatzhalter 5">
            <a:extLst>
              <a:ext uri="{FF2B5EF4-FFF2-40B4-BE49-F238E27FC236}">
                <a16:creationId xmlns:a16="http://schemas.microsoft.com/office/drawing/2014/main" id="{CF7E269A-B478-4446-88CA-62675960C32C}"/>
              </a:ext>
            </a:extLst>
          </p:cNvPr>
          <p:cNvSpPr txBox="1">
            <a:spLocks/>
          </p:cNvSpPr>
          <p:nvPr/>
        </p:nvSpPr>
        <p:spPr bwMode="gray">
          <a:xfrm>
            <a:off x="962706" y="1419320"/>
            <a:ext cx="3024000" cy="1296000"/>
          </a:xfrm>
          <a:prstGeom prst="rect">
            <a:avLst/>
          </a:prstGeom>
          <a:solidFill>
            <a:schemeClr val="bg2"/>
          </a:solidFill>
        </p:spPr>
        <p:txBody>
          <a:bodyPr vert="horz" lIns="108000" tIns="72000" rIns="108000" bIns="7200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Targets</a:t>
            </a:r>
            <a:endParaRPr lang="en-US" b="1" dirty="0"/>
          </a:p>
        </p:txBody>
      </p:sp>
      <p:sp>
        <p:nvSpPr>
          <p:cNvPr id="25" name="Textplatzhalter 5">
            <a:extLst>
              <a:ext uri="{FF2B5EF4-FFF2-40B4-BE49-F238E27FC236}">
                <a16:creationId xmlns:a16="http://schemas.microsoft.com/office/drawing/2014/main" id="{607F7AB3-AE7E-42CF-AA23-558AA578F65D}"/>
              </a:ext>
            </a:extLst>
          </p:cNvPr>
          <p:cNvSpPr txBox="1">
            <a:spLocks/>
          </p:cNvSpPr>
          <p:nvPr/>
        </p:nvSpPr>
        <p:spPr bwMode="gray">
          <a:xfrm>
            <a:off x="4103435" y="2911057"/>
            <a:ext cx="6196119" cy="12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Chair: 		Norway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Secretariat: 	OICA </a:t>
            </a:r>
            <a:endParaRPr lang="en-US" i="1" dirty="0"/>
          </a:p>
        </p:txBody>
      </p:sp>
      <p:sp>
        <p:nvSpPr>
          <p:cNvPr id="26" name="Textplatzhalter 5">
            <a:extLst>
              <a:ext uri="{FF2B5EF4-FFF2-40B4-BE49-F238E27FC236}">
                <a16:creationId xmlns:a16="http://schemas.microsoft.com/office/drawing/2014/main" id="{94B5F1EE-866A-456F-A5BE-726FDA92B813}"/>
              </a:ext>
            </a:extLst>
          </p:cNvPr>
          <p:cNvSpPr txBox="1">
            <a:spLocks/>
          </p:cNvSpPr>
          <p:nvPr/>
        </p:nvSpPr>
        <p:spPr bwMode="gray">
          <a:xfrm>
            <a:off x="962706" y="2893739"/>
            <a:ext cx="3024000" cy="1296000"/>
          </a:xfrm>
          <a:prstGeom prst="rect">
            <a:avLst/>
          </a:prstGeom>
          <a:solidFill>
            <a:schemeClr val="bg2"/>
          </a:solidFill>
        </p:spPr>
        <p:txBody>
          <a:bodyPr vert="horz" lIns="108000" tIns="72000" rIns="108000" bIns="7200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Roles</a:t>
            </a:r>
            <a:endParaRPr lang="en-US" b="1" dirty="0"/>
          </a:p>
        </p:txBody>
      </p:sp>
      <p:sp>
        <p:nvSpPr>
          <p:cNvPr id="27" name="Textplatzhalter 5">
            <a:extLst>
              <a:ext uri="{FF2B5EF4-FFF2-40B4-BE49-F238E27FC236}">
                <a16:creationId xmlns:a16="http://schemas.microsoft.com/office/drawing/2014/main" id="{8C7B6592-CEFA-4143-9572-F92488549D28}"/>
              </a:ext>
            </a:extLst>
          </p:cNvPr>
          <p:cNvSpPr txBox="1">
            <a:spLocks/>
          </p:cNvSpPr>
          <p:nvPr/>
        </p:nvSpPr>
        <p:spPr bwMode="gray">
          <a:xfrm>
            <a:off x="4103436" y="4402794"/>
            <a:ext cx="6426198" cy="12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hlinkClick r:id="rId6"/>
              </a:rPr>
              <a:t>https://wiki.unece.org/pages/viewpage.action?pageId=92012814</a:t>
            </a:r>
            <a:endParaRPr lang="en-US" dirty="0"/>
          </a:p>
        </p:txBody>
      </p:sp>
      <p:sp>
        <p:nvSpPr>
          <p:cNvPr id="28" name="Textplatzhalter 5">
            <a:extLst>
              <a:ext uri="{FF2B5EF4-FFF2-40B4-BE49-F238E27FC236}">
                <a16:creationId xmlns:a16="http://schemas.microsoft.com/office/drawing/2014/main" id="{6D55C6C9-0A12-4552-9DF9-779ABFBB81CF}"/>
              </a:ext>
            </a:extLst>
          </p:cNvPr>
          <p:cNvSpPr txBox="1">
            <a:spLocks/>
          </p:cNvSpPr>
          <p:nvPr/>
        </p:nvSpPr>
        <p:spPr bwMode="gray">
          <a:xfrm>
            <a:off x="962706" y="4402794"/>
            <a:ext cx="3024000" cy="1296000"/>
          </a:xfrm>
          <a:prstGeom prst="rect">
            <a:avLst/>
          </a:prstGeom>
          <a:solidFill>
            <a:schemeClr val="bg2"/>
          </a:solidFill>
        </p:spPr>
        <p:txBody>
          <a:bodyPr vert="horz" lIns="108000" tIns="72000" rIns="108000" bIns="7200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IWG MU homepage</a:t>
            </a:r>
            <a:endParaRPr lang="en-US" b="1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DBF8980-E62B-C821-2A4F-B50A42750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88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5977F4A7-3B88-4670-ADCE-27A23B36D3C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01210938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400" imgH="396" progId="TCLayout.ActiveDocument.1">
                  <p:embed/>
                </p:oleObj>
              </mc:Choice>
              <mc:Fallback>
                <p:oleObj name="think-cell Folie" r:id="rId4" imgW="400" imgH="396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5977F4A7-3B88-4670-ADCE-27A23B36D3C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Graphic 4">
            <a:extLst>
              <a:ext uri="{FF2B5EF4-FFF2-40B4-BE49-F238E27FC236}">
                <a16:creationId xmlns:a16="http://schemas.microsoft.com/office/drawing/2014/main" id="{81A678D5-EEBC-4910-810D-5929FE09284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437997" y="1462860"/>
            <a:ext cx="739170" cy="739170"/>
          </a:xfrm>
          <a:prstGeom prst="rect">
            <a:avLst/>
          </a:prstGeom>
        </p:spPr>
      </p:pic>
      <p:pic>
        <p:nvPicPr>
          <p:cNvPr id="22" name="Graphic 4">
            <a:extLst>
              <a:ext uri="{FF2B5EF4-FFF2-40B4-BE49-F238E27FC236}">
                <a16:creationId xmlns:a16="http://schemas.microsoft.com/office/drawing/2014/main" id="{CC1073DC-7990-4B94-9279-36641FBF049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014834" y="1411960"/>
            <a:ext cx="720000" cy="720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D59B033-64B8-4D6D-85A6-CF858094F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z="3600" b="1"/>
              <a:t>IWG Measurement Uncertainty: Facts and Figures</a:t>
            </a:r>
            <a:endParaRPr lang="en-US" sz="3600" b="1" dirty="0"/>
          </a:p>
        </p:txBody>
      </p:sp>
      <p:sp>
        <p:nvSpPr>
          <p:cNvPr id="4" name="Textplatzhalter 5">
            <a:extLst>
              <a:ext uri="{FF2B5EF4-FFF2-40B4-BE49-F238E27FC236}">
                <a16:creationId xmlns:a16="http://schemas.microsoft.com/office/drawing/2014/main" id="{C79531C2-2CFC-4A0B-8928-D8E319474525}"/>
              </a:ext>
            </a:extLst>
          </p:cNvPr>
          <p:cNvSpPr txBox="1">
            <a:spLocks/>
          </p:cNvSpPr>
          <p:nvPr/>
        </p:nvSpPr>
        <p:spPr>
          <a:xfrm>
            <a:off x="1776325" y="2384359"/>
            <a:ext cx="4068242" cy="648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/>
              <a:t>3</a:t>
            </a:r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DE1272F1-BAD9-4626-BB3A-C7D24E76C749}"/>
              </a:ext>
            </a:extLst>
          </p:cNvPr>
          <p:cNvSpPr txBox="1">
            <a:spLocks/>
          </p:cNvSpPr>
          <p:nvPr/>
        </p:nvSpPr>
        <p:spPr>
          <a:xfrm>
            <a:off x="6348566" y="2384359"/>
            <a:ext cx="4068242" cy="648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/>
              <a:t>&gt;27</a:t>
            </a:r>
            <a:endParaRPr lang="en-US" sz="4000" b="1" dirty="0"/>
          </a:p>
        </p:txBody>
      </p:sp>
      <p:sp>
        <p:nvSpPr>
          <p:cNvPr id="26" name="Textplatzhalter 5">
            <a:extLst>
              <a:ext uri="{FF2B5EF4-FFF2-40B4-BE49-F238E27FC236}">
                <a16:creationId xmlns:a16="http://schemas.microsoft.com/office/drawing/2014/main" id="{0594F41B-9D0D-4CBE-9BCB-50762C56A99B}"/>
              </a:ext>
            </a:extLst>
          </p:cNvPr>
          <p:cNvSpPr txBox="1">
            <a:spLocks/>
          </p:cNvSpPr>
          <p:nvPr/>
        </p:nvSpPr>
        <p:spPr>
          <a:xfrm>
            <a:off x="1788416" y="2954215"/>
            <a:ext cx="4062196" cy="651905"/>
          </a:xfrm>
          <a:prstGeom prst="rect">
            <a:avLst/>
          </a:prstGeom>
        </p:spPr>
        <p:txBody>
          <a:bodyPr vert="horz" wrap="square" lIns="0" tIns="36000" rIns="0" bIns="0" rtlCol="0" anchor="t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Number of Meetings </a:t>
            </a:r>
            <a:br>
              <a:rPr lang="en-US" sz="2000" b="1" dirty="0"/>
            </a:br>
            <a:r>
              <a:rPr lang="en-US" sz="2000" b="1" dirty="0"/>
              <a:t>since 77th GRBP in February 2023  </a:t>
            </a:r>
          </a:p>
        </p:txBody>
      </p: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1403BA6E-E1A1-4C4C-8E93-B6744ADA80D9}"/>
              </a:ext>
            </a:extLst>
          </p:cNvPr>
          <p:cNvCxnSpPr/>
          <p:nvPr/>
        </p:nvCxnSpPr>
        <p:spPr>
          <a:xfrm>
            <a:off x="1788416" y="3612177"/>
            <a:ext cx="4062196" cy="0"/>
          </a:xfrm>
          <a:prstGeom prst="line">
            <a:avLst/>
          </a:prstGeom>
          <a:ln w="25400" cap="rnd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platzhalter 5">
            <a:extLst>
              <a:ext uri="{FF2B5EF4-FFF2-40B4-BE49-F238E27FC236}">
                <a16:creationId xmlns:a16="http://schemas.microsoft.com/office/drawing/2014/main" id="{A8B83019-EFCE-41EA-B332-F508EC147135}"/>
              </a:ext>
            </a:extLst>
          </p:cNvPr>
          <p:cNvSpPr txBox="1">
            <a:spLocks/>
          </p:cNvSpPr>
          <p:nvPr/>
        </p:nvSpPr>
        <p:spPr bwMode="gray">
          <a:xfrm>
            <a:off x="1788416" y="3703570"/>
            <a:ext cx="4062196" cy="2197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accent6"/>
                </a:solidFill>
              </a:rPr>
              <a:t>Hybrid-meeting</a:t>
            </a:r>
          </a:p>
          <a:p>
            <a:r>
              <a:rPr lang="en-US" dirty="0"/>
              <a:t>23rd IWG MU: 22 March, Washington DC</a:t>
            </a:r>
          </a:p>
          <a:p>
            <a:r>
              <a:rPr lang="en-US" sz="1800" b="1" dirty="0">
                <a:solidFill>
                  <a:schemeClr val="accent6"/>
                </a:solidFill>
              </a:rPr>
              <a:t>Web-meeting</a:t>
            </a:r>
          </a:p>
          <a:p>
            <a:r>
              <a:rPr lang="en-US" dirty="0"/>
              <a:t>24</a:t>
            </a:r>
            <a:r>
              <a:rPr lang="en-US" baseline="30000" dirty="0"/>
              <a:t>th</a:t>
            </a:r>
            <a:r>
              <a:rPr lang="en-US" dirty="0"/>
              <a:t>  IWG MU: 23</a:t>
            </a:r>
            <a:r>
              <a:rPr lang="en-US" baseline="30000" dirty="0"/>
              <a:t>rd</a:t>
            </a:r>
            <a:r>
              <a:rPr lang="en-US" dirty="0"/>
              <a:t>  May</a:t>
            </a:r>
          </a:p>
          <a:p>
            <a:r>
              <a:rPr lang="en-US" sz="1800" b="1" dirty="0">
                <a:solidFill>
                  <a:schemeClr val="accent6"/>
                </a:solidFill>
              </a:rPr>
              <a:t>Hybrid-meeting</a:t>
            </a:r>
          </a:p>
          <a:p>
            <a:r>
              <a:rPr lang="en-US"/>
              <a:t>25</a:t>
            </a:r>
            <a:r>
              <a:rPr lang="en-US" baseline="30000"/>
              <a:t>th</a:t>
            </a:r>
            <a:r>
              <a:rPr lang="en-US"/>
              <a:t> </a:t>
            </a:r>
            <a:r>
              <a:rPr lang="en-US" dirty="0"/>
              <a:t>IWG MU: 12</a:t>
            </a:r>
            <a:r>
              <a:rPr lang="en-US" baseline="30000" dirty="0"/>
              <a:t>th</a:t>
            </a:r>
            <a:r>
              <a:rPr lang="en-US" dirty="0"/>
              <a:t> July, Paris</a:t>
            </a:r>
          </a:p>
        </p:txBody>
      </p:sp>
      <p:sp>
        <p:nvSpPr>
          <p:cNvPr id="29" name="Textplatzhalter 5">
            <a:extLst>
              <a:ext uri="{FF2B5EF4-FFF2-40B4-BE49-F238E27FC236}">
                <a16:creationId xmlns:a16="http://schemas.microsoft.com/office/drawing/2014/main" id="{6D6E929A-F7AA-4F27-ADEB-EC0BAADB5EAE}"/>
              </a:ext>
            </a:extLst>
          </p:cNvPr>
          <p:cNvSpPr txBox="1">
            <a:spLocks/>
          </p:cNvSpPr>
          <p:nvPr/>
        </p:nvSpPr>
        <p:spPr bwMode="gray">
          <a:xfrm>
            <a:off x="6354611" y="3703570"/>
            <a:ext cx="4547355" cy="1889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CPs:</a:t>
            </a:r>
            <a:br>
              <a:rPr lang="en-US" dirty="0"/>
            </a:br>
            <a:r>
              <a:rPr lang="en-US" dirty="0"/>
              <a:t>Netherlands, Italy, UK, China, Norway, Germany, France, India, Spain, Japan, European Commission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NGO‘s: </a:t>
            </a:r>
            <a:br>
              <a:rPr lang="en-US" dirty="0"/>
            </a:br>
            <a:r>
              <a:rPr lang="en-US" dirty="0"/>
              <a:t>OICA, ETRTO, CLEPA, ISO, ETO, IMMA</a:t>
            </a:r>
          </a:p>
        </p:txBody>
      </p:sp>
      <p:sp>
        <p:nvSpPr>
          <p:cNvPr id="30" name="Textplatzhalter 5">
            <a:extLst>
              <a:ext uri="{FF2B5EF4-FFF2-40B4-BE49-F238E27FC236}">
                <a16:creationId xmlns:a16="http://schemas.microsoft.com/office/drawing/2014/main" id="{A92E1CA3-7411-4C7F-90FC-C2DF1E85A8CE}"/>
              </a:ext>
            </a:extLst>
          </p:cNvPr>
          <p:cNvSpPr txBox="1">
            <a:spLocks/>
          </p:cNvSpPr>
          <p:nvPr/>
        </p:nvSpPr>
        <p:spPr>
          <a:xfrm>
            <a:off x="6731600" y="2868880"/>
            <a:ext cx="4888900" cy="651905"/>
          </a:xfrm>
          <a:prstGeom prst="rect">
            <a:avLst/>
          </a:prstGeom>
        </p:spPr>
        <p:txBody>
          <a:bodyPr vert="horz" wrap="square" lIns="0" tIns="36000" rIns="0" bIns="0" rtlCol="0" anchor="t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/>
              <a:t>Participants </a:t>
            </a:r>
            <a:br>
              <a:rPr lang="en-US" sz="2000" b="1"/>
            </a:br>
            <a:r>
              <a:rPr lang="en-US" sz="2000" b="1"/>
              <a:t>(Contracting Parties &amp; NGOs)</a:t>
            </a:r>
            <a:endParaRPr lang="en-US" sz="2000" b="1" dirty="0"/>
          </a:p>
        </p:txBody>
      </p: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48D21C12-79C4-42D2-B183-359B3FEC3E79}"/>
              </a:ext>
            </a:extLst>
          </p:cNvPr>
          <p:cNvCxnSpPr/>
          <p:nvPr/>
        </p:nvCxnSpPr>
        <p:spPr>
          <a:xfrm>
            <a:off x="6354612" y="3612177"/>
            <a:ext cx="4062196" cy="0"/>
          </a:xfrm>
          <a:prstGeom prst="line">
            <a:avLst/>
          </a:prstGeom>
          <a:ln w="25400" cap="rnd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E6EF299-ADD0-465B-C680-2AEF802B808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2F358AF-5730-43DE-AF33-67BCA06BF62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221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D11D24C3-F2B3-4561-85D9-CC8B4E397E85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400" imgH="396" progId="TCLayout.ActiveDocument.1">
                  <p:embed/>
                </p:oleObj>
              </mc:Choice>
              <mc:Fallback>
                <p:oleObj name="think-cell Folie" r:id="rId4" imgW="400" imgH="396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D11D24C3-F2B3-4561-85D9-CC8B4E397E8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6B564F3A-122F-4E5E-B7BD-563025EA4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64" y="-55164"/>
            <a:ext cx="11293014" cy="1325563"/>
          </a:xfrm>
        </p:spPr>
        <p:txBody>
          <a:bodyPr vert="horz"/>
          <a:lstStyle/>
          <a:p>
            <a:r>
              <a:rPr lang="en-US" sz="3600" b="1" dirty="0"/>
              <a:t>IWG MU – Work since 77</a:t>
            </a:r>
            <a:r>
              <a:rPr lang="en-US" sz="3600" b="1" baseline="30000" dirty="0"/>
              <a:t>th</a:t>
            </a:r>
            <a:r>
              <a:rPr lang="en-US" sz="3600" b="1" dirty="0"/>
              <a:t> GRBP (February 2023)</a:t>
            </a:r>
          </a:p>
        </p:txBody>
      </p:sp>
      <p:sp>
        <p:nvSpPr>
          <p:cNvPr id="12" name="Freihandform: Form 11">
            <a:extLst>
              <a:ext uri="{FF2B5EF4-FFF2-40B4-BE49-F238E27FC236}">
                <a16:creationId xmlns:a16="http://schemas.microsoft.com/office/drawing/2014/main" id="{5EAFE4CF-35AE-4439-B12C-2308BA6522CD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7652397" y="2454446"/>
            <a:ext cx="220781" cy="360000"/>
          </a:xfrm>
          <a:custGeom>
            <a:avLst/>
            <a:gdLst>
              <a:gd name="connsiteX0" fmla="*/ 1174750 w 1174750"/>
              <a:gd name="connsiteY0" fmla="*/ 1915526 h 1915526"/>
              <a:gd name="connsiteX1" fmla="*/ 716416 w 1174750"/>
              <a:gd name="connsiteY1" fmla="*/ 1915526 h 1915526"/>
              <a:gd name="connsiteX2" fmla="*/ 0 w 1174750"/>
              <a:gd name="connsiteY2" fmla="*/ 957763 h 1915526"/>
              <a:gd name="connsiteX3" fmla="*/ 716416 w 1174750"/>
              <a:gd name="connsiteY3" fmla="*/ 0 h 1915526"/>
              <a:gd name="connsiteX4" fmla="*/ 1174750 w 1174750"/>
              <a:gd name="connsiteY4" fmla="*/ 0 h 1915526"/>
              <a:gd name="connsiteX5" fmla="*/ 458334 w 1174750"/>
              <a:gd name="connsiteY5" fmla="*/ 957763 h 1915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4750" h="1915526">
                <a:moveTo>
                  <a:pt x="1174750" y="1915526"/>
                </a:moveTo>
                <a:lnTo>
                  <a:pt x="716416" y="1915526"/>
                </a:lnTo>
                <a:lnTo>
                  <a:pt x="0" y="957763"/>
                </a:lnTo>
                <a:lnTo>
                  <a:pt x="716416" y="0"/>
                </a:lnTo>
                <a:lnTo>
                  <a:pt x="1174750" y="0"/>
                </a:lnTo>
                <a:lnTo>
                  <a:pt x="458334" y="95776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10000"/>
              </a:lnSpc>
              <a:spcBef>
                <a:spcPts val="600"/>
              </a:spcBef>
            </a:pPr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19" name="Freihandform: Form 18">
            <a:extLst>
              <a:ext uri="{FF2B5EF4-FFF2-40B4-BE49-F238E27FC236}">
                <a16:creationId xmlns:a16="http://schemas.microsoft.com/office/drawing/2014/main" id="{EE31D6BB-F8D3-4EBA-AB54-C38D52CCC207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7652395" y="4879073"/>
            <a:ext cx="220781" cy="360000"/>
          </a:xfrm>
          <a:custGeom>
            <a:avLst/>
            <a:gdLst>
              <a:gd name="connsiteX0" fmla="*/ 1174750 w 1174750"/>
              <a:gd name="connsiteY0" fmla="*/ 1915526 h 1915526"/>
              <a:gd name="connsiteX1" fmla="*/ 716416 w 1174750"/>
              <a:gd name="connsiteY1" fmla="*/ 1915526 h 1915526"/>
              <a:gd name="connsiteX2" fmla="*/ 0 w 1174750"/>
              <a:gd name="connsiteY2" fmla="*/ 957763 h 1915526"/>
              <a:gd name="connsiteX3" fmla="*/ 716416 w 1174750"/>
              <a:gd name="connsiteY3" fmla="*/ 0 h 1915526"/>
              <a:gd name="connsiteX4" fmla="*/ 1174750 w 1174750"/>
              <a:gd name="connsiteY4" fmla="*/ 0 h 1915526"/>
              <a:gd name="connsiteX5" fmla="*/ 458334 w 1174750"/>
              <a:gd name="connsiteY5" fmla="*/ 957763 h 1915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4750" h="1915526">
                <a:moveTo>
                  <a:pt x="1174750" y="1915526"/>
                </a:moveTo>
                <a:lnTo>
                  <a:pt x="716416" y="1915526"/>
                </a:lnTo>
                <a:lnTo>
                  <a:pt x="0" y="957763"/>
                </a:lnTo>
                <a:lnTo>
                  <a:pt x="716416" y="0"/>
                </a:lnTo>
                <a:lnTo>
                  <a:pt x="1174750" y="0"/>
                </a:lnTo>
                <a:lnTo>
                  <a:pt x="458334" y="95776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10000"/>
              </a:lnSpc>
              <a:spcBef>
                <a:spcPts val="600"/>
              </a:spcBef>
            </a:pPr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25" name="Inhaltsplatzhalter 2">
            <a:extLst>
              <a:ext uri="{FF2B5EF4-FFF2-40B4-BE49-F238E27FC236}">
                <a16:creationId xmlns:a16="http://schemas.microsoft.com/office/drawing/2014/main" id="{9E4D1B3C-90CB-4910-A0A8-FB41069CD057}"/>
              </a:ext>
            </a:extLst>
          </p:cNvPr>
          <p:cNvSpPr txBox="1">
            <a:spLocks/>
          </p:cNvSpPr>
          <p:nvPr/>
        </p:nvSpPr>
        <p:spPr bwMode="gray">
          <a:xfrm>
            <a:off x="592254" y="1202009"/>
            <a:ext cx="7000037" cy="2819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SzPct val="100000"/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</a:pPr>
            <a:r>
              <a:rPr lang="en-US" b="1" dirty="0"/>
              <a:t>UN Regulation No. 51.03</a:t>
            </a:r>
            <a:endParaRPr lang="en-US" dirty="0"/>
          </a:p>
          <a:p>
            <a:pPr>
              <a:spcBef>
                <a:spcPts val="300"/>
              </a:spcBef>
            </a:pPr>
            <a:r>
              <a:rPr lang="en-US" dirty="0"/>
              <a:t>New Approach after feedback of 77</a:t>
            </a:r>
            <a:r>
              <a:rPr lang="en-US" baseline="30000" dirty="0"/>
              <a:t>th</a:t>
            </a:r>
            <a:r>
              <a:rPr lang="en-US" dirty="0"/>
              <a:t> GRBP: </a:t>
            </a:r>
          </a:p>
          <a:p>
            <a:pPr marL="180000" lvl="2" indent="0">
              <a:spcBef>
                <a:spcPts val="300"/>
              </a:spcBef>
              <a:buNone/>
            </a:pPr>
            <a:r>
              <a:rPr lang="en-US" dirty="0"/>
              <a:t>Introduce the findings of IWG Measurement Uncertainties into Consolidated Resolution R.E.3, since R.E.3 already contains specifications for measurements of noise inside vehicle and the stationary noise test.</a:t>
            </a:r>
          </a:p>
          <a:p>
            <a:pPr>
              <a:spcBef>
                <a:spcPts val="300"/>
              </a:spcBef>
            </a:pPr>
            <a:r>
              <a:rPr lang="en-US" dirty="0"/>
              <a:t>A small drafting group prepared an amendment to R.E.3, consisting of partners from Norway, ISO, OICA and ETRTO. </a:t>
            </a:r>
          </a:p>
        </p:txBody>
      </p:sp>
      <p:sp>
        <p:nvSpPr>
          <p:cNvPr id="27" name="Inhaltsplatzhalter 2">
            <a:extLst>
              <a:ext uri="{FF2B5EF4-FFF2-40B4-BE49-F238E27FC236}">
                <a16:creationId xmlns:a16="http://schemas.microsoft.com/office/drawing/2014/main" id="{2C5C5BB9-7142-4203-AD0D-F11B2B261346}"/>
              </a:ext>
            </a:extLst>
          </p:cNvPr>
          <p:cNvSpPr txBox="1">
            <a:spLocks/>
          </p:cNvSpPr>
          <p:nvPr/>
        </p:nvSpPr>
        <p:spPr bwMode="gray">
          <a:xfrm>
            <a:off x="511146" y="3845033"/>
            <a:ext cx="6921271" cy="2429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SzPct val="100000"/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300"/>
              </a:spcBef>
              <a:buSzPct val="100000"/>
              <a:buNone/>
            </a:pPr>
            <a:r>
              <a:rPr lang="en-US" b="1" dirty="0"/>
              <a:t>UN Regulation No. 117.04</a:t>
            </a:r>
            <a:endParaRPr lang="en-US" dirty="0"/>
          </a:p>
          <a:p>
            <a:pPr marL="0" lvl="1" indent="0">
              <a:spcBef>
                <a:spcPts val="300"/>
              </a:spcBef>
              <a:buSzPct val="100000"/>
              <a:buNone/>
            </a:pPr>
            <a:r>
              <a:rPr lang="en-US" dirty="0"/>
              <a:t>77</a:t>
            </a:r>
            <a:r>
              <a:rPr lang="en-US" baseline="30000" dirty="0"/>
              <a:t>th</a:t>
            </a:r>
            <a:r>
              <a:rPr lang="en-US" dirty="0"/>
              <a:t> GRBP: </a:t>
            </a:r>
            <a:br>
              <a:rPr lang="en-US" dirty="0"/>
            </a:br>
            <a:r>
              <a:rPr lang="en-US" dirty="0"/>
              <a:t>Informal Documents with an updated temperature correction for C1 tyres. </a:t>
            </a:r>
          </a:p>
          <a:p>
            <a:pPr marL="0" lvl="1" indent="0">
              <a:spcBef>
                <a:spcPts val="300"/>
              </a:spcBef>
              <a:buSzPct val="100000"/>
              <a:buNone/>
            </a:pPr>
            <a:r>
              <a:rPr lang="en-US" dirty="0"/>
              <a:t>In addition, ETRTO worked on a temperature correction procedure for C2 tyres (IWG-MU-24-05).</a:t>
            </a:r>
          </a:p>
          <a:p>
            <a:pPr marL="0" lvl="1" indent="0">
              <a:spcBef>
                <a:spcPts val="300"/>
              </a:spcBef>
              <a:buSzPct val="100000"/>
              <a:buNone/>
            </a:pPr>
            <a:r>
              <a:rPr lang="en-US" dirty="0"/>
              <a:t>78</a:t>
            </a:r>
            <a:r>
              <a:rPr lang="en-US" baseline="30000" dirty="0"/>
              <a:t>th</a:t>
            </a:r>
            <a:r>
              <a:rPr lang="en-US" dirty="0"/>
              <a:t> GRBP: </a:t>
            </a:r>
            <a:br>
              <a:rPr lang="en-US" dirty="0"/>
            </a:br>
            <a:r>
              <a:rPr lang="en-US" dirty="0"/>
              <a:t>Working Document with an updated procedure for C1 and C2 tyres.</a:t>
            </a:r>
          </a:p>
        </p:txBody>
      </p:sp>
      <p:sp>
        <p:nvSpPr>
          <p:cNvPr id="24" name="Textplatzhalter 5">
            <a:extLst>
              <a:ext uri="{FF2B5EF4-FFF2-40B4-BE49-F238E27FC236}">
                <a16:creationId xmlns:a16="http://schemas.microsoft.com/office/drawing/2014/main" id="{367DCB9B-24FE-48F6-87BE-84A506AAC070}"/>
              </a:ext>
            </a:extLst>
          </p:cNvPr>
          <p:cNvSpPr txBox="1">
            <a:spLocks/>
          </p:cNvSpPr>
          <p:nvPr/>
        </p:nvSpPr>
        <p:spPr bwMode="gray">
          <a:xfrm>
            <a:off x="8180694" y="1202010"/>
            <a:ext cx="3634290" cy="2473402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108000" tIns="216000" rIns="108000" bIns="7200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100"/>
              </a:lnSpc>
              <a:spcBef>
                <a:spcPts val="0"/>
              </a:spcBef>
            </a:pPr>
            <a:r>
              <a:rPr lang="en-US" sz="2000" dirty="0"/>
              <a:t>Informal Document</a:t>
            </a:r>
          </a:p>
          <a:p>
            <a:pPr>
              <a:lnSpc>
                <a:spcPts val="2100"/>
              </a:lnSpc>
              <a:spcBef>
                <a:spcPts val="0"/>
              </a:spcBef>
            </a:pPr>
            <a:r>
              <a:rPr lang="en-US" sz="2000" b="1" dirty="0"/>
              <a:t>GRBP-78-08 </a:t>
            </a:r>
            <a:br>
              <a:rPr lang="en-US" sz="2000" b="1" dirty="0"/>
            </a:br>
            <a:r>
              <a:rPr lang="en-US" sz="2000" dirty="0"/>
              <a:t>for presentation in GRSG</a:t>
            </a:r>
            <a:endParaRPr lang="en-US" sz="1600" dirty="0"/>
          </a:p>
        </p:txBody>
      </p:sp>
      <p:sp>
        <p:nvSpPr>
          <p:cNvPr id="28" name="Textplatzhalter 5">
            <a:extLst>
              <a:ext uri="{FF2B5EF4-FFF2-40B4-BE49-F238E27FC236}">
                <a16:creationId xmlns:a16="http://schemas.microsoft.com/office/drawing/2014/main" id="{8275D7D5-79C7-479C-A424-587D83B7C1EC}"/>
              </a:ext>
            </a:extLst>
          </p:cNvPr>
          <p:cNvSpPr txBox="1">
            <a:spLocks/>
          </p:cNvSpPr>
          <p:nvPr/>
        </p:nvSpPr>
        <p:spPr bwMode="gray">
          <a:xfrm>
            <a:off x="8180694" y="3845033"/>
            <a:ext cx="3634290" cy="2429832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108000" tIns="72000" rIns="10800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100"/>
              </a:lnSpc>
              <a:spcBef>
                <a:spcPts val="0"/>
              </a:spcBef>
            </a:pPr>
            <a:r>
              <a:rPr lang="en-US" sz="2000" dirty="0"/>
              <a:t>Informal Documents </a:t>
            </a:r>
            <a:br>
              <a:rPr lang="en-US" sz="2000" b="1" dirty="0"/>
            </a:br>
            <a:r>
              <a:rPr lang="en-US" sz="2000" b="1" dirty="0"/>
              <a:t>GRBP-77-11</a:t>
            </a:r>
            <a:r>
              <a:rPr lang="en-US" sz="2000" dirty="0"/>
              <a:t>  and </a:t>
            </a:r>
            <a:r>
              <a:rPr lang="en-US" sz="2000" b="1" dirty="0"/>
              <a:t>GRBP-77-12</a:t>
            </a:r>
            <a:br>
              <a:rPr lang="en-US" sz="2000" dirty="0"/>
            </a:br>
            <a:endParaRPr lang="en-US" sz="2000" b="1" dirty="0"/>
          </a:p>
          <a:p>
            <a:pPr>
              <a:lnSpc>
                <a:spcPts val="2100"/>
              </a:lnSpc>
              <a:spcBef>
                <a:spcPts val="0"/>
              </a:spcBef>
            </a:pPr>
            <a:r>
              <a:rPr lang="en-US" sz="2000" dirty="0"/>
              <a:t>Working Document</a:t>
            </a:r>
          </a:p>
          <a:p>
            <a:pPr>
              <a:lnSpc>
                <a:spcPts val="2100"/>
              </a:lnSpc>
              <a:spcBef>
                <a:spcPts val="0"/>
              </a:spcBef>
            </a:pPr>
            <a:r>
              <a:rPr lang="en-US" b="1" dirty="0"/>
              <a:t>ECE/TRANS/WP.29/GRBP/2023/19</a:t>
            </a:r>
            <a:br>
              <a:rPr lang="en-US" sz="2000" dirty="0"/>
            </a:br>
            <a:r>
              <a:rPr lang="en-US" sz="2000" dirty="0"/>
              <a:t>with Informal Documents</a:t>
            </a:r>
            <a:br>
              <a:rPr lang="en-US" sz="2000" b="1" dirty="0"/>
            </a:br>
            <a:r>
              <a:rPr lang="en-US" sz="2000" b="1" dirty="0"/>
              <a:t>GRBP-78-04 &amp; GRBP-78-05 </a:t>
            </a:r>
            <a:br>
              <a:rPr lang="en-US" sz="2000" b="1" dirty="0"/>
            </a:br>
            <a:r>
              <a:rPr lang="en-US" sz="2000" dirty="0"/>
              <a:t>for explanation</a:t>
            </a:r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F22AD9FC-80CB-4C91-A096-3E89C57855DA}"/>
              </a:ext>
            </a:extLst>
          </p:cNvPr>
          <p:cNvCxnSpPr>
            <a:cxnSpLocks/>
          </p:cNvCxnSpPr>
          <p:nvPr/>
        </p:nvCxnSpPr>
        <p:spPr>
          <a:xfrm>
            <a:off x="493222" y="3755178"/>
            <a:ext cx="11403278" cy="0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5CC7FB1-A52A-A509-183F-77720F73E51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2F358AF-5730-43DE-AF33-67BCA06BF62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34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F2A7EE5E-371A-47E9-ABBE-A7A32FF575B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084419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400" imgH="396" progId="TCLayout.ActiveDocument.1">
                  <p:embed/>
                </p:oleObj>
              </mc:Choice>
              <mc:Fallback>
                <p:oleObj name="think-cell Folie" r:id="rId4" imgW="400" imgH="396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F2A7EE5E-371A-47E9-ABBE-A7A32FF575B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6B564F3A-122F-4E5E-B7BD-563025EA4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z="3600" b="1" dirty="0"/>
              <a:t>IWG MU – Work since 77</a:t>
            </a:r>
            <a:r>
              <a:rPr lang="en-US" sz="3600" b="1" baseline="30000" dirty="0"/>
              <a:t>th</a:t>
            </a:r>
            <a:r>
              <a:rPr lang="en-US" sz="3600" b="1" dirty="0"/>
              <a:t> GRBP (February 2022)</a:t>
            </a:r>
          </a:p>
        </p:txBody>
      </p:sp>
      <p:sp>
        <p:nvSpPr>
          <p:cNvPr id="18" name="Freihandform: Form 17">
            <a:extLst>
              <a:ext uri="{FF2B5EF4-FFF2-40B4-BE49-F238E27FC236}">
                <a16:creationId xmlns:a16="http://schemas.microsoft.com/office/drawing/2014/main" id="{F03A3806-2690-443A-B0E0-21CF0F7C1187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7716639" y="2438885"/>
            <a:ext cx="220781" cy="360000"/>
          </a:xfrm>
          <a:custGeom>
            <a:avLst/>
            <a:gdLst>
              <a:gd name="connsiteX0" fmla="*/ 1174750 w 1174750"/>
              <a:gd name="connsiteY0" fmla="*/ 1915526 h 1915526"/>
              <a:gd name="connsiteX1" fmla="*/ 716416 w 1174750"/>
              <a:gd name="connsiteY1" fmla="*/ 1915526 h 1915526"/>
              <a:gd name="connsiteX2" fmla="*/ 0 w 1174750"/>
              <a:gd name="connsiteY2" fmla="*/ 957763 h 1915526"/>
              <a:gd name="connsiteX3" fmla="*/ 716416 w 1174750"/>
              <a:gd name="connsiteY3" fmla="*/ 0 h 1915526"/>
              <a:gd name="connsiteX4" fmla="*/ 1174750 w 1174750"/>
              <a:gd name="connsiteY4" fmla="*/ 0 h 1915526"/>
              <a:gd name="connsiteX5" fmla="*/ 458334 w 1174750"/>
              <a:gd name="connsiteY5" fmla="*/ 957763 h 1915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4750" h="1915526">
                <a:moveTo>
                  <a:pt x="1174750" y="1915526"/>
                </a:moveTo>
                <a:lnTo>
                  <a:pt x="716416" y="1915526"/>
                </a:lnTo>
                <a:lnTo>
                  <a:pt x="0" y="957763"/>
                </a:lnTo>
                <a:lnTo>
                  <a:pt x="716416" y="0"/>
                </a:lnTo>
                <a:lnTo>
                  <a:pt x="1174750" y="0"/>
                </a:lnTo>
                <a:lnTo>
                  <a:pt x="458334" y="95776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10000"/>
              </a:lnSpc>
              <a:spcBef>
                <a:spcPts val="600"/>
              </a:spcBef>
            </a:pPr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19" name="Freihandform: Form 18">
            <a:extLst>
              <a:ext uri="{FF2B5EF4-FFF2-40B4-BE49-F238E27FC236}">
                <a16:creationId xmlns:a16="http://schemas.microsoft.com/office/drawing/2014/main" id="{EE31D6BB-F8D3-4EBA-AB54-C38D52CCC207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7716638" y="5187880"/>
            <a:ext cx="220781" cy="353491"/>
          </a:xfrm>
          <a:custGeom>
            <a:avLst/>
            <a:gdLst>
              <a:gd name="connsiteX0" fmla="*/ 1174750 w 1174750"/>
              <a:gd name="connsiteY0" fmla="*/ 1915526 h 1915526"/>
              <a:gd name="connsiteX1" fmla="*/ 716416 w 1174750"/>
              <a:gd name="connsiteY1" fmla="*/ 1915526 h 1915526"/>
              <a:gd name="connsiteX2" fmla="*/ 0 w 1174750"/>
              <a:gd name="connsiteY2" fmla="*/ 957763 h 1915526"/>
              <a:gd name="connsiteX3" fmla="*/ 716416 w 1174750"/>
              <a:gd name="connsiteY3" fmla="*/ 0 h 1915526"/>
              <a:gd name="connsiteX4" fmla="*/ 1174750 w 1174750"/>
              <a:gd name="connsiteY4" fmla="*/ 0 h 1915526"/>
              <a:gd name="connsiteX5" fmla="*/ 458334 w 1174750"/>
              <a:gd name="connsiteY5" fmla="*/ 957763 h 1915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4750" h="1915526">
                <a:moveTo>
                  <a:pt x="1174750" y="1915526"/>
                </a:moveTo>
                <a:lnTo>
                  <a:pt x="716416" y="1915526"/>
                </a:lnTo>
                <a:lnTo>
                  <a:pt x="0" y="957763"/>
                </a:lnTo>
                <a:lnTo>
                  <a:pt x="716416" y="0"/>
                </a:lnTo>
                <a:lnTo>
                  <a:pt x="1174750" y="0"/>
                </a:lnTo>
                <a:lnTo>
                  <a:pt x="458334" y="95776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10000"/>
              </a:lnSpc>
              <a:spcBef>
                <a:spcPts val="600"/>
              </a:spcBef>
            </a:pPr>
            <a:endParaRPr lang="en-US" sz="1700" dirty="0">
              <a:solidFill>
                <a:schemeClr val="tx1"/>
              </a:solidFill>
            </a:endParaRPr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EF566A19-3C48-4BE6-AB14-0DBBB1BC45FF}"/>
              </a:ext>
            </a:extLst>
          </p:cNvPr>
          <p:cNvCxnSpPr>
            <a:cxnSpLocks/>
          </p:cNvCxnSpPr>
          <p:nvPr/>
        </p:nvCxnSpPr>
        <p:spPr>
          <a:xfrm>
            <a:off x="503799" y="3784567"/>
            <a:ext cx="11403278" cy="0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Inhaltsplatzhalter 2">
            <a:extLst>
              <a:ext uri="{FF2B5EF4-FFF2-40B4-BE49-F238E27FC236}">
                <a16:creationId xmlns:a16="http://schemas.microsoft.com/office/drawing/2014/main" id="{9E4D1B3C-90CB-4910-A0A8-FB41069CD057}"/>
              </a:ext>
            </a:extLst>
          </p:cNvPr>
          <p:cNvSpPr txBox="1">
            <a:spLocks/>
          </p:cNvSpPr>
          <p:nvPr/>
        </p:nvSpPr>
        <p:spPr bwMode="gray">
          <a:xfrm>
            <a:off x="503799" y="1420320"/>
            <a:ext cx="6979554" cy="2266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SzPct val="100000"/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1800" b="1" dirty="0"/>
              <a:t>UN Regulation No. 117: Discussion of STEER Project Results</a:t>
            </a:r>
            <a:endParaRPr lang="en-US" b="1" dirty="0"/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dirty="0"/>
              <a:t>After discussions with members of the STEER project a common understanding regarding the contribution of the different quantities has been reached. 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dirty="0"/>
              <a:t>The STEER analysis of MU was based in the ISO GUM approach, which differ somewhat to the ISO/ETRTO approach. An Informal Document is presented to the 78</a:t>
            </a:r>
            <a:r>
              <a:rPr lang="en-US" baseline="30000" dirty="0"/>
              <a:t>th</a:t>
            </a:r>
            <a:r>
              <a:rPr lang="en-US" dirty="0"/>
              <a:t> GRBP explaining the agreements and highlighting remaining differences in opinions. </a:t>
            </a:r>
          </a:p>
        </p:txBody>
      </p:sp>
      <p:sp>
        <p:nvSpPr>
          <p:cNvPr id="27" name="Inhaltsplatzhalter 2">
            <a:extLst>
              <a:ext uri="{FF2B5EF4-FFF2-40B4-BE49-F238E27FC236}">
                <a16:creationId xmlns:a16="http://schemas.microsoft.com/office/drawing/2014/main" id="{2C5C5BB9-7142-4203-AD0D-F11B2B261346}"/>
              </a:ext>
            </a:extLst>
          </p:cNvPr>
          <p:cNvSpPr txBox="1">
            <a:spLocks/>
          </p:cNvSpPr>
          <p:nvPr/>
        </p:nvSpPr>
        <p:spPr bwMode="gray">
          <a:xfrm>
            <a:off x="503799" y="3908074"/>
            <a:ext cx="7117428" cy="2584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SzPct val="100000"/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000"/>
              </a:lnSpc>
              <a:spcBef>
                <a:spcPts val="300"/>
              </a:spcBef>
            </a:pPr>
            <a:r>
              <a:rPr lang="en-US" b="1" dirty="0"/>
              <a:t>Document for Reference  </a:t>
            </a:r>
            <a:br>
              <a:rPr lang="en-US" b="1" dirty="0"/>
            </a:br>
            <a:r>
              <a:rPr lang="en-US" i="1" dirty="0"/>
              <a:t>“Measurement Uncertainties when Testing in WP.29 GRBP Vehicle Regulations"</a:t>
            </a:r>
          </a:p>
          <a:p>
            <a:pPr>
              <a:spcBef>
                <a:spcPts val="300"/>
              </a:spcBef>
            </a:pPr>
            <a:r>
              <a:rPr lang="en-US" dirty="0"/>
              <a:t>In addition to the amendments of R.E.3, IWG MU has developed a Document for Reference with a more detailed explanation of the development of the uncertainty tables for vehicles and tyres. </a:t>
            </a:r>
          </a:p>
          <a:p>
            <a:pPr>
              <a:spcBef>
                <a:spcPts val="300"/>
              </a:spcBef>
            </a:pPr>
            <a:r>
              <a:rPr lang="en-US" dirty="0"/>
              <a:t>Whenever, there are changes in noise test procedures for vehicles and tyres, the tables of uncertainty calculations in this document shall be revised.</a:t>
            </a:r>
          </a:p>
        </p:txBody>
      </p:sp>
      <p:sp>
        <p:nvSpPr>
          <p:cNvPr id="24" name="Textplatzhalter 5">
            <a:extLst>
              <a:ext uri="{FF2B5EF4-FFF2-40B4-BE49-F238E27FC236}">
                <a16:creationId xmlns:a16="http://schemas.microsoft.com/office/drawing/2014/main" id="{367DCB9B-24FE-48F6-87BE-84A506AAC070}"/>
              </a:ext>
            </a:extLst>
          </p:cNvPr>
          <p:cNvSpPr txBox="1">
            <a:spLocks/>
          </p:cNvSpPr>
          <p:nvPr/>
        </p:nvSpPr>
        <p:spPr bwMode="gray">
          <a:xfrm>
            <a:off x="8211665" y="1426931"/>
            <a:ext cx="3600000" cy="2260014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108000" tIns="72000" rIns="108000" bIns="7200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100"/>
              </a:lnSpc>
              <a:spcBef>
                <a:spcPts val="0"/>
              </a:spcBef>
            </a:pPr>
            <a:r>
              <a:rPr lang="en-US" sz="2000" dirty="0"/>
              <a:t>Informal document</a:t>
            </a:r>
          </a:p>
          <a:p>
            <a:pPr>
              <a:lnSpc>
                <a:spcPts val="2100"/>
              </a:lnSpc>
              <a:spcBef>
                <a:spcPts val="0"/>
              </a:spcBef>
            </a:pPr>
            <a:r>
              <a:rPr lang="en-US" sz="2000" b="1" dirty="0"/>
              <a:t>GRBP-78-06</a:t>
            </a:r>
          </a:p>
          <a:p>
            <a:pPr>
              <a:lnSpc>
                <a:spcPts val="2100"/>
              </a:lnSpc>
              <a:spcBef>
                <a:spcPts val="0"/>
              </a:spcBef>
            </a:pPr>
            <a:r>
              <a:rPr lang="en-US" sz="2000" dirty="0"/>
              <a:t>STEER and ETRTO MU analysis</a:t>
            </a:r>
          </a:p>
        </p:txBody>
      </p:sp>
      <p:sp>
        <p:nvSpPr>
          <p:cNvPr id="28" name="Textplatzhalter 5">
            <a:extLst>
              <a:ext uri="{FF2B5EF4-FFF2-40B4-BE49-F238E27FC236}">
                <a16:creationId xmlns:a16="http://schemas.microsoft.com/office/drawing/2014/main" id="{8275D7D5-79C7-479C-A424-587D83B7C1EC}"/>
              </a:ext>
            </a:extLst>
          </p:cNvPr>
          <p:cNvSpPr txBox="1">
            <a:spLocks/>
          </p:cNvSpPr>
          <p:nvPr/>
        </p:nvSpPr>
        <p:spPr bwMode="gray">
          <a:xfrm>
            <a:off x="8211665" y="3908079"/>
            <a:ext cx="3600000" cy="2542588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108000" tIns="72000" rIns="108000" bIns="7200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Informal Document</a:t>
            </a:r>
            <a:br>
              <a:rPr lang="en-US" sz="2000" b="1" dirty="0"/>
            </a:br>
            <a:r>
              <a:rPr lang="en-US" sz="2000" b="1" dirty="0"/>
              <a:t>GRBP-78-07 </a:t>
            </a:r>
            <a:br>
              <a:rPr lang="en-US" sz="2000" b="1" dirty="0"/>
            </a:br>
            <a:r>
              <a:rPr lang="en-US" sz="2000" dirty="0"/>
              <a:t>Document for Reference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35460E2-5F2F-D522-497F-998809857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757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542226DB-B6AA-ED09-DFB7-D7478B9BF0A1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0730124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542226DB-B6AA-ED09-DFB7-D7478B9BF0A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el 5">
            <a:extLst>
              <a:ext uri="{FF2B5EF4-FFF2-40B4-BE49-F238E27FC236}">
                <a16:creationId xmlns:a16="http://schemas.microsoft.com/office/drawing/2014/main" id="{7B2FF497-BEF2-1FFB-9272-C2E719CE7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z="3600" b="1" dirty="0"/>
              <a:t>IWG MU – </a:t>
            </a:r>
            <a:r>
              <a:rPr lang="en-GB" sz="3600" b="1" dirty="0"/>
              <a:t>Terms of Reference</a:t>
            </a:r>
            <a:br>
              <a:rPr lang="en-GB" sz="3600" b="1" dirty="0"/>
            </a:br>
            <a:r>
              <a:rPr lang="en-GB" sz="3600" dirty="0"/>
              <a:t>Documents: past sessions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19A2ECF-802F-9EFA-0A45-270ED1453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3" name="Freihandform: Form 12">
            <a:extLst>
              <a:ext uri="{FF2B5EF4-FFF2-40B4-BE49-F238E27FC236}">
                <a16:creationId xmlns:a16="http://schemas.microsoft.com/office/drawing/2014/main" id="{655FFBF9-B92A-ADD7-B40E-534DC86F76A9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7695663" y="3075509"/>
            <a:ext cx="220781" cy="353491"/>
          </a:xfrm>
          <a:custGeom>
            <a:avLst/>
            <a:gdLst>
              <a:gd name="connsiteX0" fmla="*/ 1174750 w 1174750"/>
              <a:gd name="connsiteY0" fmla="*/ 1915526 h 1915526"/>
              <a:gd name="connsiteX1" fmla="*/ 716416 w 1174750"/>
              <a:gd name="connsiteY1" fmla="*/ 1915526 h 1915526"/>
              <a:gd name="connsiteX2" fmla="*/ 0 w 1174750"/>
              <a:gd name="connsiteY2" fmla="*/ 957763 h 1915526"/>
              <a:gd name="connsiteX3" fmla="*/ 716416 w 1174750"/>
              <a:gd name="connsiteY3" fmla="*/ 0 h 1915526"/>
              <a:gd name="connsiteX4" fmla="*/ 1174750 w 1174750"/>
              <a:gd name="connsiteY4" fmla="*/ 0 h 1915526"/>
              <a:gd name="connsiteX5" fmla="*/ 458334 w 1174750"/>
              <a:gd name="connsiteY5" fmla="*/ 957763 h 1915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4750" h="1915526">
                <a:moveTo>
                  <a:pt x="1174750" y="1915526"/>
                </a:moveTo>
                <a:lnTo>
                  <a:pt x="716416" y="1915526"/>
                </a:lnTo>
                <a:lnTo>
                  <a:pt x="0" y="957763"/>
                </a:lnTo>
                <a:lnTo>
                  <a:pt x="716416" y="0"/>
                </a:lnTo>
                <a:lnTo>
                  <a:pt x="1174750" y="0"/>
                </a:lnTo>
                <a:lnTo>
                  <a:pt x="458334" y="95776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10000"/>
              </a:lnSpc>
              <a:spcBef>
                <a:spcPts val="600"/>
              </a:spcBef>
            </a:pPr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14" name="Inhaltsplatzhalter 2">
            <a:extLst>
              <a:ext uri="{FF2B5EF4-FFF2-40B4-BE49-F238E27FC236}">
                <a16:creationId xmlns:a16="http://schemas.microsoft.com/office/drawing/2014/main" id="{9D9934F8-C363-D568-924E-AA82A76FED26}"/>
              </a:ext>
            </a:extLst>
          </p:cNvPr>
          <p:cNvSpPr txBox="1">
            <a:spLocks/>
          </p:cNvSpPr>
          <p:nvPr/>
        </p:nvSpPr>
        <p:spPr bwMode="gray">
          <a:xfrm>
            <a:off x="503799" y="1690688"/>
            <a:ext cx="7117428" cy="5002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SzPct val="100000"/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en-GB" sz="1800" dirty="0"/>
              <a:t>The aim of the Informal Working Group is to </a:t>
            </a:r>
            <a:r>
              <a:rPr lang="en-GB" dirty="0"/>
              <a:t>present during the </a:t>
            </a:r>
            <a:endParaRPr lang="de-DE" sz="1800" dirty="0"/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245"/>
              </a:spcAft>
              <a:buSzPct val="100000"/>
            </a:pPr>
            <a:r>
              <a:rPr lang="en-GB" dirty="0"/>
              <a:t>73</a:t>
            </a:r>
            <a:r>
              <a:rPr lang="en-GB" baseline="30000" dirty="0"/>
              <a:t>rd</a:t>
            </a:r>
            <a:r>
              <a:rPr lang="en-GB" dirty="0"/>
              <a:t> GRBP (Jan. 2021) a </a:t>
            </a:r>
            <a:r>
              <a:rPr lang="en-GB" b="1" dirty="0"/>
              <a:t>Draft document for Reference </a:t>
            </a:r>
            <a:r>
              <a:rPr lang="en-GB" dirty="0"/>
              <a:t>and an </a:t>
            </a:r>
            <a:r>
              <a:rPr lang="en-GB" b="1" dirty="0"/>
              <a:t>Informal document</a:t>
            </a:r>
            <a:r>
              <a:rPr lang="en-GB" dirty="0"/>
              <a:t> for amendments to </a:t>
            </a:r>
            <a:r>
              <a:rPr lang="en-GB" b="1" dirty="0"/>
              <a:t>UN Regulation No. 51</a:t>
            </a:r>
            <a:endParaRPr lang="de-DE" b="1" dirty="0"/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245"/>
              </a:spcAft>
              <a:buSzPct val="100000"/>
            </a:pPr>
            <a:r>
              <a:rPr lang="en-GB" dirty="0"/>
              <a:t>74</a:t>
            </a:r>
            <a:r>
              <a:rPr lang="en-GB" baseline="30000" dirty="0"/>
              <a:t>th</a:t>
            </a:r>
            <a:r>
              <a:rPr lang="en-GB" dirty="0"/>
              <a:t> GRBP (Sep. 2021) a </a:t>
            </a:r>
            <a:r>
              <a:rPr lang="en-GB" b="1" dirty="0"/>
              <a:t>Working document </a:t>
            </a:r>
            <a:r>
              <a:rPr lang="en-GB" dirty="0"/>
              <a:t>for amendments to UN Regulation No. 51 for consideration and adoption.</a:t>
            </a:r>
            <a:br>
              <a:rPr lang="en-GB" dirty="0"/>
            </a:br>
            <a:br>
              <a:rPr lang="en-GB" dirty="0"/>
            </a:br>
            <a:endParaRPr lang="de-DE" dirty="0"/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245"/>
              </a:spcAft>
              <a:buSzPct val="100000"/>
            </a:pPr>
            <a:r>
              <a:rPr lang="en-GB" dirty="0"/>
              <a:t>74th GRBP (Sep.2021) an </a:t>
            </a:r>
            <a:r>
              <a:rPr lang="en-GB" b="1" dirty="0"/>
              <a:t>Informal document </a:t>
            </a:r>
            <a:r>
              <a:rPr lang="en-GB" dirty="0"/>
              <a:t>containing general Guidelines for how to improve test procedures in other UN Regulations to reduce measurement uncertainties for consideration.</a:t>
            </a:r>
            <a:endParaRPr lang="de-DE" dirty="0"/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245"/>
              </a:spcAft>
              <a:buSzPct val="100000"/>
            </a:pPr>
            <a:r>
              <a:rPr lang="en-GB" dirty="0"/>
              <a:t>75th GRBP (Feb. 2022) a </a:t>
            </a:r>
            <a:r>
              <a:rPr lang="en-GB" b="1" dirty="0"/>
              <a:t>Working document </a:t>
            </a:r>
            <a:r>
              <a:rPr lang="en-GB" dirty="0"/>
              <a:t>containing general </a:t>
            </a:r>
            <a:br>
              <a:rPr lang="en-GB" dirty="0"/>
            </a:br>
            <a:r>
              <a:rPr lang="en-GB" dirty="0"/>
              <a:t>Guidelines for how to improve test procedures in other UN Regulations to reduce measurement uncertainties for consideration and adoption.  </a:t>
            </a:r>
            <a:br>
              <a:rPr lang="en-GB" dirty="0"/>
            </a:br>
            <a:endParaRPr lang="de-DE" dirty="0"/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245"/>
              </a:spcAft>
              <a:buSzPct val="100000"/>
            </a:pPr>
            <a:r>
              <a:rPr lang="en-GB" dirty="0"/>
              <a:t>77th GRBP (Feb. 2023) an </a:t>
            </a:r>
            <a:r>
              <a:rPr lang="en-GB" b="1" dirty="0"/>
              <a:t>Informal document </a:t>
            </a:r>
            <a:r>
              <a:rPr lang="en-GB" dirty="0"/>
              <a:t>for amendments to </a:t>
            </a:r>
            <a:br>
              <a:rPr lang="en-GB" dirty="0"/>
            </a:br>
            <a:r>
              <a:rPr lang="en-GB" b="1" dirty="0"/>
              <a:t>UN Regulation No.117</a:t>
            </a:r>
            <a:r>
              <a:rPr lang="en-GB" dirty="0"/>
              <a:t>.  </a:t>
            </a:r>
            <a:endParaRPr lang="de-DE" dirty="0"/>
          </a:p>
          <a:p>
            <a:pPr marL="0" lvl="1" indent="0">
              <a:lnSpc>
                <a:spcPct val="100000"/>
              </a:lnSpc>
              <a:spcBef>
                <a:spcPts val="300"/>
              </a:spcBef>
              <a:spcAft>
                <a:spcPts val="245"/>
              </a:spcAft>
              <a:buSzPct val="100000"/>
              <a:buNone/>
            </a:pPr>
            <a:endParaRPr lang="de-DE" sz="1800" dirty="0"/>
          </a:p>
        </p:txBody>
      </p:sp>
      <p:sp>
        <p:nvSpPr>
          <p:cNvPr id="15" name="Textplatzhalter 5">
            <a:extLst>
              <a:ext uri="{FF2B5EF4-FFF2-40B4-BE49-F238E27FC236}">
                <a16:creationId xmlns:a16="http://schemas.microsoft.com/office/drawing/2014/main" id="{80A3B2AE-1077-9CFB-0931-E21C58BD7D65}"/>
              </a:ext>
            </a:extLst>
          </p:cNvPr>
          <p:cNvSpPr txBox="1">
            <a:spLocks/>
          </p:cNvSpPr>
          <p:nvPr/>
        </p:nvSpPr>
        <p:spPr bwMode="gray">
          <a:xfrm>
            <a:off x="8211665" y="1649123"/>
            <a:ext cx="3600000" cy="4707227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108000" tIns="72000" rIns="108000" bIns="72000" rtlCol="0" anchor="t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300"/>
              </a:spcBef>
              <a:spcAft>
                <a:spcPts val="245"/>
              </a:spcAft>
              <a:buSzPct val="100000"/>
            </a:pPr>
            <a:endParaRPr lang="en-GB" dirty="0"/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245"/>
              </a:spcAft>
              <a:buSzPct val="100000"/>
            </a:pPr>
            <a:r>
              <a:rPr lang="en-GB" dirty="0"/>
              <a:t>GRBP-73-15</a:t>
            </a:r>
            <a:br>
              <a:rPr lang="en-GB" dirty="0"/>
            </a:br>
            <a:r>
              <a:rPr lang="en-GB" dirty="0"/>
              <a:t>GRBP-73-17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245"/>
              </a:spcAft>
              <a:buSzPct val="100000"/>
            </a:pPr>
            <a:r>
              <a:rPr lang="en-GB" dirty="0"/>
              <a:t>GRBP/2021/22, GRBP/2022/8, GRBP/2022/16 and GRBP/2023/12 with GRBP-74-13, GRBP-75-04rev1, GRBP-76-09 and GRBP-77-05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245"/>
              </a:spcAft>
              <a:buSzPct val="100000"/>
            </a:pPr>
            <a:br>
              <a:rPr lang="en-GB" dirty="0"/>
            </a:br>
            <a:r>
              <a:rPr lang="en-GB" dirty="0"/>
              <a:t>GRBP-74-11</a:t>
            </a:r>
            <a:br>
              <a:rPr lang="en-GB" dirty="0"/>
            </a:br>
            <a:endParaRPr lang="en-GB" dirty="0"/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245"/>
              </a:spcAft>
              <a:buSzPct val="100000"/>
            </a:pPr>
            <a:r>
              <a:rPr lang="en-US" dirty="0"/>
              <a:t>GRBP/22/9 with GRBP-75-07rev1,</a:t>
            </a:r>
            <a:br>
              <a:rPr lang="en-US" dirty="0"/>
            </a:br>
            <a:r>
              <a:rPr lang="en-US" dirty="0"/>
              <a:t>GRBP-75-08 and  GRBP-76-11</a:t>
            </a:r>
            <a:br>
              <a:rPr lang="en-US" dirty="0"/>
            </a:br>
            <a:r>
              <a:rPr lang="en-US" dirty="0"/>
              <a:t>GRBP-77-07,GRBP-77-08 </a:t>
            </a:r>
            <a:br>
              <a:rPr lang="en-US" dirty="0"/>
            </a:br>
            <a:r>
              <a:rPr lang="en-US" dirty="0"/>
              <a:t>and GRBP-77-09, </a:t>
            </a:r>
            <a:r>
              <a:rPr lang="en-US" b="1" dirty="0"/>
              <a:t>GRBP78-07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245"/>
              </a:spcAft>
              <a:buSzPct val="100000"/>
            </a:pPr>
            <a:r>
              <a:rPr lang="en-US" dirty="0"/>
              <a:t>GRBP-77-11 and GRBP-77-12</a:t>
            </a:r>
            <a:br>
              <a:rPr lang="en-US" dirty="0"/>
            </a:br>
            <a:endParaRPr lang="en-US" dirty="0"/>
          </a:p>
        </p:txBody>
      </p:sp>
      <p:sp>
        <p:nvSpPr>
          <p:cNvPr id="19" name="Freihandform: Form 18">
            <a:extLst>
              <a:ext uri="{FF2B5EF4-FFF2-40B4-BE49-F238E27FC236}">
                <a16:creationId xmlns:a16="http://schemas.microsoft.com/office/drawing/2014/main" id="{B0A331D3-D296-545F-7A26-0ABDC0FB1136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7693317" y="4953131"/>
            <a:ext cx="220781" cy="353491"/>
          </a:xfrm>
          <a:custGeom>
            <a:avLst/>
            <a:gdLst>
              <a:gd name="connsiteX0" fmla="*/ 1174750 w 1174750"/>
              <a:gd name="connsiteY0" fmla="*/ 1915526 h 1915526"/>
              <a:gd name="connsiteX1" fmla="*/ 716416 w 1174750"/>
              <a:gd name="connsiteY1" fmla="*/ 1915526 h 1915526"/>
              <a:gd name="connsiteX2" fmla="*/ 0 w 1174750"/>
              <a:gd name="connsiteY2" fmla="*/ 957763 h 1915526"/>
              <a:gd name="connsiteX3" fmla="*/ 716416 w 1174750"/>
              <a:gd name="connsiteY3" fmla="*/ 0 h 1915526"/>
              <a:gd name="connsiteX4" fmla="*/ 1174750 w 1174750"/>
              <a:gd name="connsiteY4" fmla="*/ 0 h 1915526"/>
              <a:gd name="connsiteX5" fmla="*/ 458334 w 1174750"/>
              <a:gd name="connsiteY5" fmla="*/ 957763 h 1915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4750" h="1915526">
                <a:moveTo>
                  <a:pt x="1174750" y="1915526"/>
                </a:moveTo>
                <a:lnTo>
                  <a:pt x="716416" y="1915526"/>
                </a:lnTo>
                <a:lnTo>
                  <a:pt x="0" y="957763"/>
                </a:lnTo>
                <a:lnTo>
                  <a:pt x="716416" y="0"/>
                </a:lnTo>
                <a:lnTo>
                  <a:pt x="1174750" y="0"/>
                </a:lnTo>
                <a:lnTo>
                  <a:pt x="458334" y="95776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10000"/>
              </a:lnSpc>
              <a:spcBef>
                <a:spcPts val="600"/>
              </a:spcBef>
            </a:pPr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33" name="Freihandform: Form 32">
            <a:extLst>
              <a:ext uri="{FF2B5EF4-FFF2-40B4-BE49-F238E27FC236}">
                <a16:creationId xmlns:a16="http://schemas.microsoft.com/office/drawing/2014/main" id="{AEE9415C-A10B-B299-B498-E20AC23543D4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7698012" y="2128761"/>
            <a:ext cx="220781" cy="353491"/>
          </a:xfrm>
          <a:custGeom>
            <a:avLst/>
            <a:gdLst>
              <a:gd name="connsiteX0" fmla="*/ 1174750 w 1174750"/>
              <a:gd name="connsiteY0" fmla="*/ 1915526 h 1915526"/>
              <a:gd name="connsiteX1" fmla="*/ 716416 w 1174750"/>
              <a:gd name="connsiteY1" fmla="*/ 1915526 h 1915526"/>
              <a:gd name="connsiteX2" fmla="*/ 0 w 1174750"/>
              <a:gd name="connsiteY2" fmla="*/ 957763 h 1915526"/>
              <a:gd name="connsiteX3" fmla="*/ 716416 w 1174750"/>
              <a:gd name="connsiteY3" fmla="*/ 0 h 1915526"/>
              <a:gd name="connsiteX4" fmla="*/ 1174750 w 1174750"/>
              <a:gd name="connsiteY4" fmla="*/ 0 h 1915526"/>
              <a:gd name="connsiteX5" fmla="*/ 458334 w 1174750"/>
              <a:gd name="connsiteY5" fmla="*/ 957763 h 1915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4750" h="1915526">
                <a:moveTo>
                  <a:pt x="1174750" y="1915526"/>
                </a:moveTo>
                <a:lnTo>
                  <a:pt x="716416" y="1915526"/>
                </a:lnTo>
                <a:lnTo>
                  <a:pt x="0" y="957763"/>
                </a:lnTo>
                <a:lnTo>
                  <a:pt x="716416" y="0"/>
                </a:lnTo>
                <a:lnTo>
                  <a:pt x="1174750" y="0"/>
                </a:lnTo>
                <a:lnTo>
                  <a:pt x="458334" y="95776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10000"/>
              </a:lnSpc>
              <a:spcBef>
                <a:spcPts val="600"/>
              </a:spcBef>
            </a:pPr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34" name="Freihandform: Form 33">
            <a:extLst>
              <a:ext uri="{FF2B5EF4-FFF2-40B4-BE49-F238E27FC236}">
                <a16:creationId xmlns:a16="http://schemas.microsoft.com/office/drawing/2014/main" id="{DF94BC85-F1CB-DB8C-EAAC-9DA24FB5CB66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7693318" y="4022257"/>
            <a:ext cx="220781" cy="353491"/>
          </a:xfrm>
          <a:custGeom>
            <a:avLst/>
            <a:gdLst>
              <a:gd name="connsiteX0" fmla="*/ 1174750 w 1174750"/>
              <a:gd name="connsiteY0" fmla="*/ 1915526 h 1915526"/>
              <a:gd name="connsiteX1" fmla="*/ 716416 w 1174750"/>
              <a:gd name="connsiteY1" fmla="*/ 1915526 h 1915526"/>
              <a:gd name="connsiteX2" fmla="*/ 0 w 1174750"/>
              <a:gd name="connsiteY2" fmla="*/ 957763 h 1915526"/>
              <a:gd name="connsiteX3" fmla="*/ 716416 w 1174750"/>
              <a:gd name="connsiteY3" fmla="*/ 0 h 1915526"/>
              <a:gd name="connsiteX4" fmla="*/ 1174750 w 1174750"/>
              <a:gd name="connsiteY4" fmla="*/ 0 h 1915526"/>
              <a:gd name="connsiteX5" fmla="*/ 458334 w 1174750"/>
              <a:gd name="connsiteY5" fmla="*/ 957763 h 1915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4750" h="1915526">
                <a:moveTo>
                  <a:pt x="1174750" y="1915526"/>
                </a:moveTo>
                <a:lnTo>
                  <a:pt x="716416" y="1915526"/>
                </a:lnTo>
                <a:lnTo>
                  <a:pt x="0" y="957763"/>
                </a:lnTo>
                <a:lnTo>
                  <a:pt x="716416" y="0"/>
                </a:lnTo>
                <a:lnTo>
                  <a:pt x="1174750" y="0"/>
                </a:lnTo>
                <a:lnTo>
                  <a:pt x="458334" y="95776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10000"/>
              </a:lnSpc>
              <a:spcBef>
                <a:spcPts val="600"/>
              </a:spcBef>
            </a:pPr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35" name="Freihandform: Form 34">
            <a:extLst>
              <a:ext uri="{FF2B5EF4-FFF2-40B4-BE49-F238E27FC236}">
                <a16:creationId xmlns:a16="http://schemas.microsoft.com/office/drawing/2014/main" id="{57062D52-0829-2E9C-C3FA-438A27BAA163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7693317" y="5915753"/>
            <a:ext cx="220781" cy="353491"/>
          </a:xfrm>
          <a:custGeom>
            <a:avLst/>
            <a:gdLst>
              <a:gd name="connsiteX0" fmla="*/ 1174750 w 1174750"/>
              <a:gd name="connsiteY0" fmla="*/ 1915526 h 1915526"/>
              <a:gd name="connsiteX1" fmla="*/ 716416 w 1174750"/>
              <a:gd name="connsiteY1" fmla="*/ 1915526 h 1915526"/>
              <a:gd name="connsiteX2" fmla="*/ 0 w 1174750"/>
              <a:gd name="connsiteY2" fmla="*/ 957763 h 1915526"/>
              <a:gd name="connsiteX3" fmla="*/ 716416 w 1174750"/>
              <a:gd name="connsiteY3" fmla="*/ 0 h 1915526"/>
              <a:gd name="connsiteX4" fmla="*/ 1174750 w 1174750"/>
              <a:gd name="connsiteY4" fmla="*/ 0 h 1915526"/>
              <a:gd name="connsiteX5" fmla="*/ 458334 w 1174750"/>
              <a:gd name="connsiteY5" fmla="*/ 957763 h 1915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4750" h="1915526">
                <a:moveTo>
                  <a:pt x="1174750" y="1915526"/>
                </a:moveTo>
                <a:lnTo>
                  <a:pt x="716416" y="1915526"/>
                </a:lnTo>
                <a:lnTo>
                  <a:pt x="0" y="957763"/>
                </a:lnTo>
                <a:lnTo>
                  <a:pt x="716416" y="0"/>
                </a:lnTo>
                <a:lnTo>
                  <a:pt x="1174750" y="0"/>
                </a:lnTo>
                <a:lnTo>
                  <a:pt x="458334" y="95776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10000"/>
              </a:lnSpc>
              <a:spcBef>
                <a:spcPts val="600"/>
              </a:spcBef>
            </a:pPr>
            <a:endParaRPr lang="en-US" sz="1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75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542226DB-B6AA-ED09-DFB7-D7478B9BF0A1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1484625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60" imgH="360" progId="TCLayout.ActiveDocument.1">
                  <p:embed/>
                </p:oleObj>
              </mc:Choice>
              <mc:Fallback>
                <p:oleObj name="think-cell Folie" r:id="rId3" imgW="360" imgH="360" progId="TCLayout.ActiveDocument.1">
                  <p:embed/>
                  <p:pic>
                    <p:nvPicPr>
                      <p:cNvPr id="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542226DB-B6AA-ED09-DFB7-D7478B9BF0A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el 5">
            <a:extLst>
              <a:ext uri="{FF2B5EF4-FFF2-40B4-BE49-F238E27FC236}">
                <a16:creationId xmlns:a16="http://schemas.microsoft.com/office/drawing/2014/main" id="{7B2FF497-BEF2-1FFB-9272-C2E719CE7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z="3600" b="1" dirty="0"/>
              <a:t>IWG MU – </a:t>
            </a:r>
            <a:r>
              <a:rPr lang="en-GB" sz="3600" b="1" dirty="0"/>
              <a:t>Terms of Reference</a:t>
            </a:r>
            <a:br>
              <a:rPr lang="en-GB" sz="3600" b="1" dirty="0"/>
            </a:br>
            <a:r>
              <a:rPr lang="en-GB" sz="3600" dirty="0"/>
              <a:t>Documents:</a:t>
            </a:r>
            <a:r>
              <a:rPr lang="en-GB" sz="3600" b="1" dirty="0"/>
              <a:t> </a:t>
            </a:r>
            <a:r>
              <a:rPr lang="en-GB" sz="3600" dirty="0"/>
              <a:t>today and in future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19A2ECF-802F-9EFA-0A45-270ED1453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3" name="Freihandform: Form 12">
            <a:extLst>
              <a:ext uri="{FF2B5EF4-FFF2-40B4-BE49-F238E27FC236}">
                <a16:creationId xmlns:a16="http://schemas.microsoft.com/office/drawing/2014/main" id="{655FFBF9-B92A-ADD7-B40E-534DC86F76A9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7695662" y="2128797"/>
            <a:ext cx="220781" cy="353491"/>
          </a:xfrm>
          <a:custGeom>
            <a:avLst/>
            <a:gdLst>
              <a:gd name="connsiteX0" fmla="*/ 1174750 w 1174750"/>
              <a:gd name="connsiteY0" fmla="*/ 1915526 h 1915526"/>
              <a:gd name="connsiteX1" fmla="*/ 716416 w 1174750"/>
              <a:gd name="connsiteY1" fmla="*/ 1915526 h 1915526"/>
              <a:gd name="connsiteX2" fmla="*/ 0 w 1174750"/>
              <a:gd name="connsiteY2" fmla="*/ 957763 h 1915526"/>
              <a:gd name="connsiteX3" fmla="*/ 716416 w 1174750"/>
              <a:gd name="connsiteY3" fmla="*/ 0 h 1915526"/>
              <a:gd name="connsiteX4" fmla="*/ 1174750 w 1174750"/>
              <a:gd name="connsiteY4" fmla="*/ 0 h 1915526"/>
              <a:gd name="connsiteX5" fmla="*/ 458334 w 1174750"/>
              <a:gd name="connsiteY5" fmla="*/ 957763 h 1915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4750" h="1915526">
                <a:moveTo>
                  <a:pt x="1174750" y="1915526"/>
                </a:moveTo>
                <a:lnTo>
                  <a:pt x="716416" y="1915526"/>
                </a:lnTo>
                <a:lnTo>
                  <a:pt x="0" y="957763"/>
                </a:lnTo>
                <a:lnTo>
                  <a:pt x="716416" y="0"/>
                </a:lnTo>
                <a:lnTo>
                  <a:pt x="1174750" y="0"/>
                </a:lnTo>
                <a:lnTo>
                  <a:pt x="458334" y="95776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10000"/>
              </a:lnSpc>
              <a:spcBef>
                <a:spcPts val="600"/>
              </a:spcBef>
            </a:pPr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14" name="Inhaltsplatzhalter 2">
            <a:extLst>
              <a:ext uri="{FF2B5EF4-FFF2-40B4-BE49-F238E27FC236}">
                <a16:creationId xmlns:a16="http://schemas.microsoft.com/office/drawing/2014/main" id="{9D9934F8-C363-D568-924E-AA82A76FED26}"/>
              </a:ext>
            </a:extLst>
          </p:cNvPr>
          <p:cNvSpPr txBox="1">
            <a:spLocks/>
          </p:cNvSpPr>
          <p:nvPr/>
        </p:nvSpPr>
        <p:spPr bwMode="gray">
          <a:xfrm>
            <a:off x="578233" y="1649123"/>
            <a:ext cx="7117428" cy="4169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SzPct val="100000"/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en-GB" sz="1800" dirty="0"/>
              <a:t>The aim of the Informal Working Group is to </a:t>
            </a:r>
            <a:r>
              <a:rPr lang="en-GB" dirty="0"/>
              <a:t>present during the </a:t>
            </a:r>
            <a:endParaRPr lang="de-DE" sz="1800" dirty="0"/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245"/>
              </a:spcAft>
              <a:buSzPct val="100000"/>
            </a:pPr>
            <a:r>
              <a:rPr lang="en-GB" dirty="0"/>
              <a:t>78</a:t>
            </a:r>
            <a:r>
              <a:rPr lang="en-GB" baseline="30000" dirty="0"/>
              <a:t>th</a:t>
            </a:r>
            <a:r>
              <a:rPr lang="en-GB" dirty="0"/>
              <a:t> GRBP in Sep. 2023 a </a:t>
            </a:r>
            <a:r>
              <a:rPr lang="en-GB" b="1" dirty="0"/>
              <a:t>Working document </a:t>
            </a:r>
            <a:r>
              <a:rPr lang="en-GB" dirty="0"/>
              <a:t>for amendments to </a:t>
            </a:r>
            <a:br>
              <a:rPr lang="en-GB" dirty="0"/>
            </a:br>
            <a:r>
              <a:rPr lang="en-GB" b="1" dirty="0"/>
              <a:t>UN Regulation No. 117</a:t>
            </a:r>
            <a:r>
              <a:rPr lang="en-GB" dirty="0"/>
              <a:t> for consideration and adoption.</a:t>
            </a:r>
          </a:p>
          <a:p>
            <a:pPr marL="0" lvl="1" indent="0">
              <a:lnSpc>
                <a:spcPct val="100000"/>
              </a:lnSpc>
              <a:spcBef>
                <a:spcPts val="300"/>
              </a:spcBef>
              <a:spcAft>
                <a:spcPts val="245"/>
              </a:spcAft>
              <a:buSzPct val="100000"/>
              <a:buNone/>
            </a:pPr>
            <a:endParaRPr lang="en-US" dirty="0"/>
          </a:p>
          <a:p>
            <a:pPr marL="0" lvl="1" indent="0">
              <a:lnSpc>
                <a:spcPct val="100000"/>
              </a:lnSpc>
              <a:spcBef>
                <a:spcPts val="300"/>
              </a:spcBef>
              <a:spcAft>
                <a:spcPts val="245"/>
              </a:spcAft>
              <a:buSzPct val="100000"/>
              <a:buNone/>
            </a:pPr>
            <a:r>
              <a:rPr lang="en-US" b="1" dirty="0"/>
              <a:t>Objectives of the working group have been fulfilled!</a:t>
            </a:r>
          </a:p>
          <a:p>
            <a:pPr marL="0" lvl="1" indent="0">
              <a:lnSpc>
                <a:spcPct val="100000"/>
              </a:lnSpc>
              <a:spcBef>
                <a:spcPts val="300"/>
              </a:spcBef>
              <a:spcAft>
                <a:spcPts val="245"/>
              </a:spcAft>
              <a:buSzPct val="100000"/>
              <a:buNone/>
            </a:pPr>
            <a:endParaRPr lang="en-GB" b="1" dirty="0"/>
          </a:p>
          <a:p>
            <a:pPr marL="0" lvl="1" indent="0">
              <a:lnSpc>
                <a:spcPct val="100000"/>
              </a:lnSpc>
              <a:spcBef>
                <a:spcPts val="300"/>
              </a:spcBef>
              <a:spcAft>
                <a:spcPts val="245"/>
              </a:spcAft>
              <a:buSzPct val="100000"/>
              <a:buNone/>
            </a:pPr>
            <a:r>
              <a:rPr lang="en-GB" b="1" dirty="0"/>
              <a:t>As a freestyle: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245"/>
              </a:spcAft>
              <a:buSzPct val="100000"/>
            </a:pPr>
            <a:r>
              <a:rPr lang="en-GB" dirty="0"/>
              <a:t>[78</a:t>
            </a:r>
            <a:r>
              <a:rPr lang="en-GB" baseline="30000" dirty="0"/>
              <a:t>th</a:t>
            </a:r>
            <a:r>
              <a:rPr lang="en-GB" dirty="0"/>
              <a:t> GRBP in Sep. 2023 an </a:t>
            </a:r>
            <a:r>
              <a:rPr lang="en-US" b="1" dirty="0"/>
              <a:t>Informal document </a:t>
            </a:r>
            <a:r>
              <a:rPr lang="en-US" dirty="0"/>
              <a:t>for revision of the </a:t>
            </a:r>
            <a:r>
              <a:rPr lang="en-US" b="1" dirty="0"/>
              <a:t>Consolidated Resolution on Construction of Vehicles (R.E.3)</a:t>
            </a:r>
            <a:endParaRPr lang="en-GB" b="1" dirty="0"/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245"/>
              </a:spcAft>
              <a:buSzPct val="100000"/>
            </a:pPr>
            <a:r>
              <a:rPr lang="en-GB" dirty="0">
                <a:solidFill>
                  <a:schemeClr val="accent3"/>
                </a:solidFill>
              </a:rPr>
              <a:t>126</a:t>
            </a:r>
            <a:r>
              <a:rPr lang="en-GB" baseline="30000" dirty="0">
                <a:solidFill>
                  <a:schemeClr val="accent3"/>
                </a:solidFill>
              </a:rPr>
              <a:t>th</a:t>
            </a:r>
            <a:r>
              <a:rPr lang="en-GB" dirty="0">
                <a:solidFill>
                  <a:schemeClr val="accent3"/>
                </a:solidFill>
              </a:rPr>
              <a:t> GRSG in Oct. 2023 an </a:t>
            </a:r>
            <a:r>
              <a:rPr lang="en-GB" b="1" dirty="0">
                <a:solidFill>
                  <a:schemeClr val="accent3"/>
                </a:solidFill>
              </a:rPr>
              <a:t>Informal document</a:t>
            </a:r>
            <a:r>
              <a:rPr lang="en-GB" dirty="0">
                <a:solidFill>
                  <a:schemeClr val="accent3"/>
                </a:solidFill>
              </a:rPr>
              <a:t> for revision of the </a:t>
            </a:r>
            <a:r>
              <a:rPr lang="en-GB" b="1" dirty="0">
                <a:solidFill>
                  <a:schemeClr val="accent3"/>
                </a:solidFill>
              </a:rPr>
              <a:t>Consolidated Resolution on Construction of Vehicles (R.E.3)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245"/>
              </a:spcAft>
              <a:buSzPct val="100000"/>
            </a:pPr>
            <a:r>
              <a:rPr lang="en-GB" dirty="0">
                <a:solidFill>
                  <a:schemeClr val="accent3"/>
                </a:solidFill>
              </a:rPr>
              <a:t>127</a:t>
            </a:r>
            <a:r>
              <a:rPr lang="en-GB" baseline="30000" dirty="0">
                <a:solidFill>
                  <a:schemeClr val="accent3"/>
                </a:solidFill>
              </a:rPr>
              <a:t>th</a:t>
            </a:r>
            <a:r>
              <a:rPr lang="en-GB" dirty="0">
                <a:solidFill>
                  <a:schemeClr val="accent3"/>
                </a:solidFill>
              </a:rPr>
              <a:t> GRSG in Apr. 2024 a </a:t>
            </a:r>
            <a:r>
              <a:rPr lang="en-GB" b="1" dirty="0">
                <a:solidFill>
                  <a:schemeClr val="accent3"/>
                </a:solidFill>
              </a:rPr>
              <a:t>Working document </a:t>
            </a:r>
            <a:r>
              <a:rPr lang="en-GB" dirty="0">
                <a:solidFill>
                  <a:schemeClr val="accent3"/>
                </a:solidFill>
              </a:rPr>
              <a:t>for revision of the </a:t>
            </a:r>
            <a:r>
              <a:rPr lang="en-GB" b="1" dirty="0">
                <a:solidFill>
                  <a:schemeClr val="accent3"/>
                </a:solidFill>
              </a:rPr>
              <a:t>Consolidated Resolution on Construction of Vehicles (R.E.3)</a:t>
            </a:r>
            <a:r>
              <a:rPr lang="en-GB" dirty="0">
                <a:solidFill>
                  <a:schemeClr val="accent3"/>
                </a:solidFill>
              </a:rPr>
              <a:t>]</a:t>
            </a:r>
            <a:endParaRPr lang="de-DE" dirty="0">
              <a:solidFill>
                <a:schemeClr val="accent3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300"/>
              </a:spcBef>
              <a:buSzPct val="100000"/>
              <a:buNone/>
            </a:pPr>
            <a:r>
              <a:rPr lang="en-US" sz="1800" dirty="0"/>
              <a:t> </a:t>
            </a:r>
            <a:endParaRPr lang="de-DE" sz="1800" dirty="0"/>
          </a:p>
        </p:txBody>
      </p:sp>
      <p:sp>
        <p:nvSpPr>
          <p:cNvPr id="15" name="Textplatzhalter 5">
            <a:extLst>
              <a:ext uri="{FF2B5EF4-FFF2-40B4-BE49-F238E27FC236}">
                <a16:creationId xmlns:a16="http://schemas.microsoft.com/office/drawing/2014/main" id="{80A3B2AE-1077-9CFB-0931-E21C58BD7D65}"/>
              </a:ext>
            </a:extLst>
          </p:cNvPr>
          <p:cNvSpPr txBox="1">
            <a:spLocks/>
          </p:cNvSpPr>
          <p:nvPr/>
        </p:nvSpPr>
        <p:spPr bwMode="gray">
          <a:xfrm>
            <a:off x="8211665" y="1649124"/>
            <a:ext cx="3600000" cy="4169786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108000" tIns="72000" rIns="108000" bIns="72000" rtlCol="0" anchor="t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300"/>
              </a:spcBef>
              <a:spcAft>
                <a:spcPts val="245"/>
              </a:spcAft>
              <a:buSzPct val="100000"/>
            </a:pPr>
            <a:endParaRPr lang="en-GB" dirty="0"/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245"/>
              </a:spcAft>
              <a:buSzPct val="100000"/>
            </a:pPr>
            <a:r>
              <a:rPr lang="en-GB" b="1" dirty="0"/>
              <a:t>GRBP/2023/22 </a:t>
            </a:r>
            <a:br>
              <a:rPr lang="en-GB" b="1" dirty="0"/>
            </a:br>
            <a:r>
              <a:rPr lang="en-US" b="1" dirty="0"/>
              <a:t>GRBP-78-04, GRBP-78-05 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245"/>
              </a:spcAft>
              <a:buSzPct val="100000"/>
            </a:pPr>
            <a:endParaRPr lang="en-US" dirty="0"/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245"/>
              </a:spcAft>
              <a:buSzPct val="100000"/>
            </a:pPr>
            <a:endParaRPr lang="en-US" dirty="0"/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245"/>
              </a:spcAft>
              <a:buSzPct val="100000"/>
            </a:pPr>
            <a:endParaRPr lang="en-US" dirty="0"/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245"/>
              </a:spcAft>
              <a:buSzPct val="100000"/>
            </a:pPr>
            <a:endParaRPr lang="en-US" dirty="0"/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245"/>
              </a:spcAft>
              <a:buSzPct val="100000"/>
            </a:pPr>
            <a:r>
              <a:rPr lang="en-US" b="1" dirty="0"/>
              <a:t>GRBP-78-08</a:t>
            </a:r>
            <a:br>
              <a:rPr lang="en-US" dirty="0"/>
            </a:br>
            <a:endParaRPr lang="en-US" dirty="0"/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245"/>
              </a:spcAft>
              <a:buSzPct val="100000"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GRSG-126-xx</a:t>
            </a:r>
            <a:br>
              <a:rPr lang="en-US" dirty="0">
                <a:solidFill>
                  <a:schemeClr val="bg2">
                    <a:lumMod val="50000"/>
                  </a:schemeClr>
                </a:solidFill>
              </a:rPr>
            </a:br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245"/>
              </a:spcAft>
              <a:buSzPct val="100000"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GRSG/2024/xx</a:t>
            </a:r>
          </a:p>
        </p:txBody>
      </p:sp>
      <p:sp>
        <p:nvSpPr>
          <p:cNvPr id="19" name="Freihandform: Form 18">
            <a:extLst>
              <a:ext uri="{FF2B5EF4-FFF2-40B4-BE49-F238E27FC236}">
                <a16:creationId xmlns:a16="http://schemas.microsoft.com/office/drawing/2014/main" id="{B0A331D3-D296-545F-7A26-0ABDC0FB1136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7695661" y="4036921"/>
            <a:ext cx="220781" cy="353491"/>
          </a:xfrm>
          <a:custGeom>
            <a:avLst/>
            <a:gdLst>
              <a:gd name="connsiteX0" fmla="*/ 1174750 w 1174750"/>
              <a:gd name="connsiteY0" fmla="*/ 1915526 h 1915526"/>
              <a:gd name="connsiteX1" fmla="*/ 716416 w 1174750"/>
              <a:gd name="connsiteY1" fmla="*/ 1915526 h 1915526"/>
              <a:gd name="connsiteX2" fmla="*/ 0 w 1174750"/>
              <a:gd name="connsiteY2" fmla="*/ 957763 h 1915526"/>
              <a:gd name="connsiteX3" fmla="*/ 716416 w 1174750"/>
              <a:gd name="connsiteY3" fmla="*/ 0 h 1915526"/>
              <a:gd name="connsiteX4" fmla="*/ 1174750 w 1174750"/>
              <a:gd name="connsiteY4" fmla="*/ 0 h 1915526"/>
              <a:gd name="connsiteX5" fmla="*/ 458334 w 1174750"/>
              <a:gd name="connsiteY5" fmla="*/ 957763 h 1915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4750" h="1915526">
                <a:moveTo>
                  <a:pt x="1174750" y="1915526"/>
                </a:moveTo>
                <a:lnTo>
                  <a:pt x="716416" y="1915526"/>
                </a:lnTo>
                <a:lnTo>
                  <a:pt x="0" y="957763"/>
                </a:lnTo>
                <a:lnTo>
                  <a:pt x="716416" y="0"/>
                </a:lnTo>
                <a:lnTo>
                  <a:pt x="1174750" y="0"/>
                </a:lnTo>
                <a:lnTo>
                  <a:pt x="458334" y="95776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10000"/>
              </a:lnSpc>
              <a:spcBef>
                <a:spcPts val="600"/>
              </a:spcBef>
            </a:pPr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23" name="Freihandform: Form 22">
            <a:extLst>
              <a:ext uri="{FF2B5EF4-FFF2-40B4-BE49-F238E27FC236}">
                <a16:creationId xmlns:a16="http://schemas.microsoft.com/office/drawing/2014/main" id="{6F6A5431-DE97-CEB8-2267-E31031D1263D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7695661" y="4651775"/>
            <a:ext cx="220781" cy="353491"/>
          </a:xfrm>
          <a:custGeom>
            <a:avLst/>
            <a:gdLst>
              <a:gd name="connsiteX0" fmla="*/ 1174750 w 1174750"/>
              <a:gd name="connsiteY0" fmla="*/ 1915526 h 1915526"/>
              <a:gd name="connsiteX1" fmla="*/ 716416 w 1174750"/>
              <a:gd name="connsiteY1" fmla="*/ 1915526 h 1915526"/>
              <a:gd name="connsiteX2" fmla="*/ 0 w 1174750"/>
              <a:gd name="connsiteY2" fmla="*/ 957763 h 1915526"/>
              <a:gd name="connsiteX3" fmla="*/ 716416 w 1174750"/>
              <a:gd name="connsiteY3" fmla="*/ 0 h 1915526"/>
              <a:gd name="connsiteX4" fmla="*/ 1174750 w 1174750"/>
              <a:gd name="connsiteY4" fmla="*/ 0 h 1915526"/>
              <a:gd name="connsiteX5" fmla="*/ 458334 w 1174750"/>
              <a:gd name="connsiteY5" fmla="*/ 957763 h 1915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4750" h="1915526">
                <a:moveTo>
                  <a:pt x="1174750" y="1915526"/>
                </a:moveTo>
                <a:lnTo>
                  <a:pt x="716416" y="1915526"/>
                </a:lnTo>
                <a:lnTo>
                  <a:pt x="0" y="957763"/>
                </a:lnTo>
                <a:lnTo>
                  <a:pt x="716416" y="0"/>
                </a:lnTo>
                <a:lnTo>
                  <a:pt x="1174750" y="0"/>
                </a:lnTo>
                <a:lnTo>
                  <a:pt x="458334" y="95776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10000"/>
              </a:lnSpc>
              <a:spcBef>
                <a:spcPts val="600"/>
              </a:spcBef>
            </a:pPr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24" name="Freihandform: Form 23">
            <a:extLst>
              <a:ext uri="{FF2B5EF4-FFF2-40B4-BE49-F238E27FC236}">
                <a16:creationId xmlns:a16="http://schemas.microsoft.com/office/drawing/2014/main" id="{9CF5CE93-F6A2-56E7-476E-AC4367C3A78F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7695661" y="5266629"/>
            <a:ext cx="220781" cy="353491"/>
          </a:xfrm>
          <a:custGeom>
            <a:avLst/>
            <a:gdLst>
              <a:gd name="connsiteX0" fmla="*/ 1174750 w 1174750"/>
              <a:gd name="connsiteY0" fmla="*/ 1915526 h 1915526"/>
              <a:gd name="connsiteX1" fmla="*/ 716416 w 1174750"/>
              <a:gd name="connsiteY1" fmla="*/ 1915526 h 1915526"/>
              <a:gd name="connsiteX2" fmla="*/ 0 w 1174750"/>
              <a:gd name="connsiteY2" fmla="*/ 957763 h 1915526"/>
              <a:gd name="connsiteX3" fmla="*/ 716416 w 1174750"/>
              <a:gd name="connsiteY3" fmla="*/ 0 h 1915526"/>
              <a:gd name="connsiteX4" fmla="*/ 1174750 w 1174750"/>
              <a:gd name="connsiteY4" fmla="*/ 0 h 1915526"/>
              <a:gd name="connsiteX5" fmla="*/ 458334 w 1174750"/>
              <a:gd name="connsiteY5" fmla="*/ 957763 h 1915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4750" h="1915526">
                <a:moveTo>
                  <a:pt x="1174750" y="1915526"/>
                </a:moveTo>
                <a:lnTo>
                  <a:pt x="716416" y="1915526"/>
                </a:lnTo>
                <a:lnTo>
                  <a:pt x="0" y="957763"/>
                </a:lnTo>
                <a:lnTo>
                  <a:pt x="716416" y="0"/>
                </a:lnTo>
                <a:lnTo>
                  <a:pt x="1174750" y="0"/>
                </a:lnTo>
                <a:lnTo>
                  <a:pt x="458334" y="95776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10000"/>
              </a:lnSpc>
              <a:spcBef>
                <a:spcPts val="600"/>
              </a:spcBef>
            </a:pPr>
            <a:endParaRPr lang="en-US" sz="1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48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4FC46CD7-F474-0DB9-F0BA-79328A0D6901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4793484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400" imgH="396" progId="TCLayout.ActiveDocument.1">
                  <p:embed/>
                </p:oleObj>
              </mc:Choice>
              <mc:Fallback>
                <p:oleObj name="think-cell Folie" r:id="rId4" imgW="400" imgH="396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4FC46CD7-F474-0DB9-F0BA-79328A0D690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BC2174B0-794C-4460-BC29-5336BD041ABC}"/>
              </a:ext>
            </a:extLst>
          </p:cNvPr>
          <p:cNvSpPr txBox="1"/>
          <p:nvPr/>
        </p:nvSpPr>
        <p:spPr>
          <a:xfrm>
            <a:off x="3686175" y="2943225"/>
            <a:ext cx="33866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/>
              <a:t>   Thank you!</a:t>
            </a:r>
            <a:endParaRPr lang="en-US" sz="4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FE0C16C-9DF8-4992-8828-2A8863FB2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2719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8" ma:contentTypeDescription="Create a new document." ma:contentTypeScope="" ma:versionID="e62f3c52afbfb087cbf0486b24bccade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0897c4342d1b21160e8184e77b1557a4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579941-15F0-4065-93A5-B2A9739DCF6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8141640-EA04-42A8-8063-319DAF2381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956</Words>
  <Application>Microsoft Office PowerPoint</Application>
  <PresentationFormat>Widescreen</PresentationFormat>
  <Paragraphs>104</Paragraphs>
  <Slides>8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think-cell Folie</vt:lpstr>
      <vt:lpstr>Status report Informal Working Group on  Measurement Uncertainty (IWGMU)</vt:lpstr>
      <vt:lpstr>IWG Measurement Uncertainty (est. 2019)</vt:lpstr>
      <vt:lpstr>IWG Measurement Uncertainty: Facts and Figures</vt:lpstr>
      <vt:lpstr>IWG MU – Work since 77th GRBP (February 2023)</vt:lpstr>
      <vt:lpstr>IWG MU – Work since 77th GRBP (February 2022)</vt:lpstr>
      <vt:lpstr>IWG MU – Terms of Reference Documents: past sessions</vt:lpstr>
      <vt:lpstr>IWG MU – Terms of Reference Documents: today and in future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2022-01-25T10:23:16Z</dcterms:created>
  <dcterms:modified xsi:type="dcterms:W3CDTF">2023-07-20T09:14:52Z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