
<file path=[Content_Types].xml><?xml version="1.0" encoding="utf-8"?>
<Types xmlns="http://schemas.openxmlformats.org/package/2006/content-types">
  <Default Extension="svg" ContentType="image/svg+xml"/>
  <Default Extension="png" ContentType="image/png"/>
  <Default Extension="jpeg" ContentType="image/jpeg"/>
  <Default Extension="rels" ContentType="application/vnd.openxmlformats-package.relationships+xml"/>
  <Default Extension="xml" ContentType="application/xml"/>
  <Override PartName="/ppt/presProps1.xml" ContentType="application/vnd.openxmlformats-officedocument.presentationml.presProps+xml"/>
  <Override PartName="/ppt/viewProps1.xml" ContentType="application/vnd.openxmlformats-officedocument.presentationml.view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heme/theme1.xml" ContentType="application/vnd.openxmlformats-officedocument.them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sldIdLst>
    <p:sldId id="256" r:id="rId5"/>
    <p:sldId id="257" r:id="rId6"/>
    <p:sldId id="258" r:id="rId7"/>
    <p:sldId id="259" r:id="rId8"/>
    <p:sldId id="260" r:id="rId9"/>
    <p:sldId id="261" r:id="rId10"/>
  </p:sldIdLst>
  <p:sldSz cy="10287000" cx="18288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ustomXml" Target="../customXml/item3.xml"/><Relationship Id="rId3" Type="http://schemas.openxmlformats.org/officeDocument/2006/relationships/presProps" Target="presProps1.xml"/><Relationship Id="rId7" Type="http://schemas.openxmlformats.org/officeDocument/2006/relationships/slide" Target="slides/slide3.xml"/><Relationship Id="rId12" Type="http://schemas.openxmlformats.org/officeDocument/2006/relationships/customXml" Target="../customXml/item2.xml"/><Relationship Id="rId2" Type="http://schemas.openxmlformats.org/officeDocument/2006/relationships/viewProps" Target="viewProps1.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customXml" Target="../customXml/item1.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1.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EFC"/>
        </a:solidFill>
      </p:bgPr>
    </p:bg>
    <p:spTree>
      <p:nvGrpSpPr>
        <p:cNvPr id="1" name=""/>
        <p:cNvGrpSpPr/>
        <p:nvPr/>
      </p:nvGrpSpPr>
      <p:grpSpPr>
        <a:xfrm>
          <a:off x="0" y="0"/>
          <a:ext cx="0" cy="0"/>
          <a:chOff x="0" y="0"/>
          <a:chExt cx="0" cy="0"/>
        </a:xfrm>
      </p:grpSpPr>
      <p:sp>
        <p:nvSpPr>
          <p:cNvPr name="AutoShape 2" id="2"/>
          <p:cNvSpPr/>
          <p:nvPr/>
        </p:nvSpPr>
        <p:spPr>
          <a:xfrm rot="5400000">
            <a:off x="3564737" y="3032733"/>
            <a:ext cx="2962363" cy="0"/>
          </a:xfrm>
          <a:prstGeom prst="line">
            <a:avLst/>
          </a:prstGeom>
          <a:ln cap="rnd" w="9525">
            <a:solidFill>
              <a:srgbClr val="626262"/>
            </a:solidFill>
            <a:prstDash val="solid"/>
            <a:headEnd type="none" len="sm" w="sm"/>
            <a:tailEnd type="none" len="sm" w="sm"/>
          </a:ln>
        </p:spPr>
      </p:sp>
      <p:pic>
        <p:nvPicPr>
          <p:cNvPr name="Picture 3" id="3"/>
          <p:cNvPicPr>
            <a:picLocks noChangeAspect="true"/>
          </p:cNvPicPr>
          <p:nvPr/>
        </p:nvPicPr>
        <p:blipFill>
          <a:blip r:embed="rId2"/>
          <a:srcRect l="0" t="0" r="0" b="0"/>
          <a:stretch>
            <a:fillRect/>
          </a:stretch>
        </p:blipFill>
        <p:spPr>
          <a:xfrm flipH="false" flipV="false" rot="0">
            <a:off x="3032182" y="1750651"/>
            <a:ext cx="1494625" cy="1818460"/>
          </a:xfrm>
          <a:prstGeom prst="rect">
            <a:avLst/>
          </a:prstGeom>
        </p:spPr>
      </p:pic>
      <p:pic>
        <p:nvPicPr>
          <p:cNvPr name="Picture 4" id="4"/>
          <p:cNvPicPr>
            <a:picLocks noChangeAspect="true"/>
          </p:cNvPicPr>
          <p:nvPr/>
        </p:nvPicPr>
        <p:blipFill>
          <a:blip r:embed="rId3"/>
          <a:srcRect l="0" t="15740" r="0" b="15740"/>
          <a:stretch>
            <a:fillRect/>
          </a:stretch>
        </p:blipFill>
        <p:spPr>
          <a:xfrm flipH="false" flipV="false" rot="0">
            <a:off x="0" y="4252264"/>
            <a:ext cx="18288000" cy="7028893"/>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1019944" y="1841882"/>
            <a:ext cx="1497887" cy="1727229"/>
          </a:xfrm>
          <a:prstGeom prst="rect">
            <a:avLst/>
          </a:prstGeom>
        </p:spPr>
      </p:pic>
      <p:grpSp>
        <p:nvGrpSpPr>
          <p:cNvPr name="Group 6" id="6"/>
          <p:cNvGrpSpPr/>
          <p:nvPr/>
        </p:nvGrpSpPr>
        <p:grpSpPr>
          <a:xfrm rot="0">
            <a:off x="5565031" y="1556314"/>
            <a:ext cx="11355288" cy="2573293"/>
            <a:chOff x="0" y="0"/>
            <a:chExt cx="15140384" cy="3431058"/>
          </a:xfrm>
        </p:grpSpPr>
        <p:sp>
          <p:nvSpPr>
            <p:cNvPr name="TextBox 7" id="7"/>
            <p:cNvSpPr txBox="true"/>
            <p:nvPr/>
          </p:nvSpPr>
          <p:spPr>
            <a:xfrm rot="0">
              <a:off x="0" y="1937847"/>
              <a:ext cx="15140384" cy="1493211"/>
            </a:xfrm>
            <a:prstGeom prst="rect">
              <a:avLst/>
            </a:prstGeom>
          </p:spPr>
          <p:txBody>
            <a:bodyPr anchor="t" rtlCol="false" tIns="0" lIns="0" bIns="0" rIns="0">
              <a:spAutoFit/>
            </a:bodyPr>
            <a:lstStyle/>
            <a:p>
              <a:pPr>
                <a:lnSpc>
                  <a:spcPts val="2894"/>
                </a:lnSpc>
              </a:pPr>
            </a:p>
            <a:p>
              <a:pPr>
                <a:lnSpc>
                  <a:spcPts val="2894"/>
                </a:lnSpc>
              </a:pPr>
              <a:r>
                <a:rPr lang="en-US" sz="2412">
                  <a:solidFill>
                    <a:srgbClr val="000000"/>
                  </a:solidFill>
                  <a:latin typeface="Telegraf Light"/>
                </a:rPr>
                <a:t>Presented by Bekkul Dzhekshenkulov </a:t>
              </a:r>
            </a:p>
            <a:p>
              <a:pPr>
                <a:lnSpc>
                  <a:spcPts val="2894"/>
                </a:lnSpc>
              </a:pPr>
              <a:r>
                <a:rPr lang="en-US" sz="2412">
                  <a:solidFill>
                    <a:srgbClr val="000000"/>
                  </a:solidFill>
                  <a:latin typeface="Telegraf Light"/>
                </a:rPr>
                <a:t>Bishkek City Hall</a:t>
              </a:r>
            </a:p>
          </p:txBody>
        </p:sp>
        <p:sp>
          <p:nvSpPr>
            <p:cNvPr name="TextBox 8" id="8"/>
            <p:cNvSpPr txBox="true"/>
            <p:nvPr/>
          </p:nvSpPr>
          <p:spPr>
            <a:xfrm rot="0">
              <a:off x="0" y="19050"/>
              <a:ext cx="15140384" cy="1780634"/>
            </a:xfrm>
            <a:prstGeom prst="rect">
              <a:avLst/>
            </a:prstGeom>
          </p:spPr>
          <p:txBody>
            <a:bodyPr anchor="t" rtlCol="false" tIns="0" lIns="0" bIns="0" rIns="0">
              <a:spAutoFit/>
            </a:bodyPr>
            <a:lstStyle/>
            <a:p>
              <a:pPr>
                <a:lnSpc>
                  <a:spcPts val="5200"/>
                </a:lnSpc>
              </a:pPr>
              <a:r>
                <a:rPr lang="en-US" sz="4522">
                  <a:solidFill>
                    <a:srgbClr val="000000"/>
                  </a:solidFill>
                  <a:latin typeface="RoxboroughCF Bold"/>
                </a:rPr>
                <a:t>"The city of the future is a green city: why we need trees in our cities for the SDGs" </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EFC"/>
        </a:solidFill>
      </p:bgPr>
    </p:bg>
    <p:spTree>
      <p:nvGrpSpPr>
        <p:cNvPr id="1" name=""/>
        <p:cNvGrpSpPr/>
        <p:nvPr/>
      </p:nvGrpSpPr>
      <p:grpSpPr>
        <a:xfrm>
          <a:off x="0" y="0"/>
          <a:ext cx="0" cy="0"/>
          <a:chOff x="0" y="0"/>
          <a:chExt cx="0" cy="0"/>
        </a:xfrm>
      </p:grpSpPr>
      <p:sp>
        <p:nvSpPr>
          <p:cNvPr name="TextBox 2" id="2"/>
          <p:cNvSpPr txBox="true"/>
          <p:nvPr/>
        </p:nvSpPr>
        <p:spPr>
          <a:xfrm rot="0">
            <a:off x="1028700" y="2089773"/>
            <a:ext cx="6114786" cy="772477"/>
          </a:xfrm>
          <a:prstGeom prst="rect">
            <a:avLst/>
          </a:prstGeom>
        </p:spPr>
        <p:txBody>
          <a:bodyPr anchor="t" rtlCol="false" tIns="0" lIns="0" bIns="0" rIns="0">
            <a:spAutoFit/>
          </a:bodyPr>
          <a:lstStyle/>
          <a:p>
            <a:pPr>
              <a:lnSpc>
                <a:spcPts val="6240"/>
              </a:lnSpc>
            </a:pPr>
            <a:r>
              <a:rPr lang="en-US" sz="4800">
                <a:solidFill>
                  <a:srgbClr val="000000"/>
                </a:solidFill>
                <a:latin typeface="RoxboroughCF Bold Bold"/>
              </a:rPr>
              <a:t>A brief overview</a:t>
            </a:r>
          </a:p>
        </p:txBody>
      </p:sp>
      <p:sp>
        <p:nvSpPr>
          <p:cNvPr name="AutoShape 3" id="3"/>
          <p:cNvSpPr/>
          <p:nvPr/>
        </p:nvSpPr>
        <p:spPr>
          <a:xfrm rot="0">
            <a:off x="6019740" y="2499824"/>
            <a:ext cx="12039479" cy="0"/>
          </a:xfrm>
          <a:prstGeom prst="line">
            <a:avLst/>
          </a:prstGeom>
          <a:ln cap="flat" w="9525">
            <a:solidFill>
              <a:srgbClr val="A21919"/>
            </a:solidFill>
            <a:prstDash val="solid"/>
            <a:headEnd type="none" len="sm" w="sm"/>
            <a:tailEnd type="none" len="sm" w="sm"/>
          </a:ln>
        </p:spPr>
      </p:sp>
      <p:sp>
        <p:nvSpPr>
          <p:cNvPr name="AutoShape 4" id="4"/>
          <p:cNvSpPr/>
          <p:nvPr/>
        </p:nvSpPr>
        <p:spPr>
          <a:xfrm rot="5400000">
            <a:off x="4396114" y="8425069"/>
            <a:ext cx="3714338" cy="0"/>
          </a:xfrm>
          <a:prstGeom prst="line">
            <a:avLst/>
          </a:prstGeom>
          <a:ln cap="flat" w="9525">
            <a:solidFill>
              <a:srgbClr val="A21919"/>
            </a:solidFill>
            <a:prstDash val="solid"/>
            <a:headEnd type="none" len="sm" w="sm"/>
            <a:tailEnd type="none" len="sm" w="sm"/>
          </a:ln>
        </p:spPr>
      </p:sp>
      <p:sp>
        <p:nvSpPr>
          <p:cNvPr name="AutoShape 5" id="5"/>
          <p:cNvSpPr/>
          <p:nvPr/>
        </p:nvSpPr>
        <p:spPr>
          <a:xfrm rot="5400000">
            <a:off x="10177548" y="8425069"/>
            <a:ext cx="3714338" cy="0"/>
          </a:xfrm>
          <a:prstGeom prst="line">
            <a:avLst/>
          </a:prstGeom>
          <a:ln cap="flat" w="9525">
            <a:solidFill>
              <a:srgbClr val="A21919"/>
            </a:solidFill>
            <a:prstDash val="solid"/>
            <a:headEnd type="none" len="sm" w="sm"/>
            <a:tailEnd type="none" len="sm" w="sm"/>
          </a:ln>
        </p:spPr>
      </p:sp>
      <p:pic>
        <p:nvPicPr>
          <p:cNvPr name="Picture 6" id="6"/>
          <p:cNvPicPr>
            <a:picLocks noChangeAspect="true"/>
          </p:cNvPicPr>
          <p:nvPr/>
        </p:nvPicPr>
        <p:blipFill>
          <a:blip r:embed="rId2"/>
          <a:srcRect l="0" t="0" r="0" b="0"/>
          <a:stretch>
            <a:fillRect/>
          </a:stretch>
        </p:blipFill>
        <p:spPr>
          <a:xfrm flipH="false" flipV="false" rot="0">
            <a:off x="1028700" y="464763"/>
            <a:ext cx="883177" cy="1074532"/>
          </a:xfrm>
          <a:prstGeom prst="rect">
            <a:avLst/>
          </a:prstGeom>
        </p:spPr>
      </p:pic>
      <p:pic>
        <p:nvPicPr>
          <p:cNvPr name="Picture 7" id="7"/>
          <p:cNvPicPr>
            <a:picLocks noChangeAspect="true"/>
          </p:cNvPicPr>
          <p:nvPr/>
        </p:nvPicPr>
        <p:blipFill>
          <a:blip r:embed="rId3"/>
          <a:srcRect l="0" t="12549" r="0" b="27219"/>
          <a:stretch>
            <a:fillRect/>
          </a:stretch>
        </p:blipFill>
        <p:spPr>
          <a:xfrm flipH="false" flipV="false" rot="0">
            <a:off x="8166725" y="3129635"/>
            <a:ext cx="8115300" cy="2745382"/>
          </a:xfrm>
          <a:prstGeom prst="rect">
            <a:avLst/>
          </a:prstGeom>
        </p:spPr>
      </p:pic>
      <p:sp>
        <p:nvSpPr>
          <p:cNvPr name="TextBox 8" id="8"/>
          <p:cNvSpPr txBox="true"/>
          <p:nvPr/>
        </p:nvSpPr>
        <p:spPr>
          <a:xfrm rot="0">
            <a:off x="1028700" y="3382642"/>
            <a:ext cx="6114786" cy="2492375"/>
          </a:xfrm>
          <a:prstGeom prst="rect">
            <a:avLst/>
          </a:prstGeom>
        </p:spPr>
        <p:txBody>
          <a:bodyPr anchor="t" rtlCol="false" tIns="0" lIns="0" bIns="0" rIns="0">
            <a:spAutoFit/>
          </a:bodyPr>
          <a:lstStyle/>
          <a:p>
            <a:pPr>
              <a:lnSpc>
                <a:spcPts val="2800"/>
              </a:lnSpc>
            </a:pPr>
            <a:r>
              <a:rPr lang="en-US" sz="2000">
                <a:solidFill>
                  <a:srgbClr val="000000"/>
                </a:solidFill>
                <a:latin typeface="Telegraf"/>
              </a:rPr>
              <a:t>Bishkek is the capital city of the Kyrgyz Republic, located in Central Asia like many urban areas around the world faces several environmental challenges that affect the health and well-being of its inhabitants. </a:t>
            </a:r>
            <a:r>
              <a:rPr lang="en-US" sz="2000">
                <a:solidFill>
                  <a:srgbClr val="000000"/>
                </a:solidFill>
                <a:latin typeface="Telegraf"/>
              </a:rPr>
              <a:t>Here is an overview of some of the current environmental conditions in Bishkek:</a:t>
            </a:r>
          </a:p>
          <a:p>
            <a:pPr>
              <a:lnSpc>
                <a:spcPts val="2800"/>
              </a:lnSpc>
            </a:pPr>
          </a:p>
        </p:txBody>
      </p:sp>
      <p:grpSp>
        <p:nvGrpSpPr>
          <p:cNvPr name="Group 9" id="9"/>
          <p:cNvGrpSpPr/>
          <p:nvPr/>
        </p:nvGrpSpPr>
        <p:grpSpPr>
          <a:xfrm rot="0">
            <a:off x="1028700" y="6572662"/>
            <a:ext cx="4671798" cy="2315895"/>
            <a:chOff x="0" y="0"/>
            <a:chExt cx="6229064" cy="3087860"/>
          </a:xfrm>
        </p:grpSpPr>
        <p:sp>
          <p:nvSpPr>
            <p:cNvPr name="TextBox 10" id="10"/>
            <p:cNvSpPr txBox="true"/>
            <p:nvPr/>
          </p:nvSpPr>
          <p:spPr>
            <a:xfrm rot="0">
              <a:off x="0" y="-123825"/>
              <a:ext cx="6229064" cy="562060"/>
            </a:xfrm>
            <a:prstGeom prst="rect">
              <a:avLst/>
            </a:prstGeom>
          </p:spPr>
          <p:txBody>
            <a:bodyPr anchor="t" rtlCol="false" tIns="0" lIns="0" bIns="0" rIns="0">
              <a:spAutoFit/>
            </a:bodyPr>
            <a:lstStyle/>
            <a:p>
              <a:pPr>
                <a:lnSpc>
                  <a:spcPts val="3651"/>
                </a:lnSpc>
              </a:pPr>
              <a:r>
                <a:rPr lang="en-US" sz="2200">
                  <a:solidFill>
                    <a:srgbClr val="000000"/>
                  </a:solidFill>
                  <a:latin typeface="Telegraf Bold"/>
                </a:rPr>
                <a:t>Air Pollution</a:t>
              </a:r>
            </a:p>
          </p:txBody>
        </p:sp>
        <p:sp>
          <p:nvSpPr>
            <p:cNvPr name="TextBox 11" id="11"/>
            <p:cNvSpPr txBox="true"/>
            <p:nvPr/>
          </p:nvSpPr>
          <p:spPr>
            <a:xfrm rot="0">
              <a:off x="0" y="986645"/>
              <a:ext cx="6229064" cy="2101215"/>
            </a:xfrm>
            <a:prstGeom prst="rect">
              <a:avLst/>
            </a:prstGeom>
          </p:spPr>
          <p:txBody>
            <a:bodyPr anchor="t" rtlCol="false" tIns="0" lIns="0" bIns="0" rIns="0">
              <a:spAutoFit/>
            </a:bodyPr>
            <a:lstStyle/>
            <a:p>
              <a:pPr>
                <a:lnSpc>
                  <a:spcPts val="2519"/>
                </a:lnSpc>
              </a:pPr>
              <a:r>
                <a:rPr lang="en-US" sz="1799">
                  <a:solidFill>
                    <a:srgbClr val="000000"/>
                  </a:solidFill>
                  <a:latin typeface="Telegraf"/>
                </a:rPr>
                <a:t>In mid-December 2020 the reputable air quality monitoring site, IQAir.com released figures showing that the air quality in Bishkek city was “Very Unhealthy” with a US AQI reading of 234. </a:t>
              </a:r>
            </a:p>
          </p:txBody>
        </p:sp>
      </p:grpSp>
      <p:grpSp>
        <p:nvGrpSpPr>
          <p:cNvPr name="Group 12" id="12"/>
          <p:cNvGrpSpPr/>
          <p:nvPr/>
        </p:nvGrpSpPr>
        <p:grpSpPr>
          <a:xfrm rot="0">
            <a:off x="6808101" y="6572662"/>
            <a:ext cx="4671798" cy="3258870"/>
            <a:chOff x="0" y="0"/>
            <a:chExt cx="6229064" cy="4345160"/>
          </a:xfrm>
        </p:grpSpPr>
        <p:sp>
          <p:nvSpPr>
            <p:cNvPr name="TextBox 13" id="13"/>
            <p:cNvSpPr txBox="true"/>
            <p:nvPr/>
          </p:nvSpPr>
          <p:spPr>
            <a:xfrm rot="0">
              <a:off x="0" y="-123825"/>
              <a:ext cx="6229064" cy="562060"/>
            </a:xfrm>
            <a:prstGeom prst="rect">
              <a:avLst/>
            </a:prstGeom>
          </p:spPr>
          <p:txBody>
            <a:bodyPr anchor="t" rtlCol="false" tIns="0" lIns="0" bIns="0" rIns="0">
              <a:spAutoFit/>
            </a:bodyPr>
            <a:lstStyle/>
            <a:p>
              <a:pPr>
                <a:lnSpc>
                  <a:spcPts val="3651"/>
                </a:lnSpc>
              </a:pPr>
              <a:r>
                <a:rPr lang="en-US" sz="2200">
                  <a:solidFill>
                    <a:srgbClr val="000000"/>
                  </a:solidFill>
                  <a:latin typeface="Telegraf Bold"/>
                </a:rPr>
                <a:t>Waste Management</a:t>
              </a:r>
            </a:p>
          </p:txBody>
        </p:sp>
        <p:sp>
          <p:nvSpPr>
            <p:cNvPr name="TextBox 14" id="14"/>
            <p:cNvSpPr txBox="true"/>
            <p:nvPr/>
          </p:nvSpPr>
          <p:spPr>
            <a:xfrm rot="0">
              <a:off x="0" y="986645"/>
              <a:ext cx="6229064" cy="3358515"/>
            </a:xfrm>
            <a:prstGeom prst="rect">
              <a:avLst/>
            </a:prstGeom>
          </p:spPr>
          <p:txBody>
            <a:bodyPr anchor="t" rtlCol="false" tIns="0" lIns="0" bIns="0" rIns="0">
              <a:spAutoFit/>
            </a:bodyPr>
            <a:lstStyle/>
            <a:p>
              <a:pPr>
                <a:lnSpc>
                  <a:spcPts val="2520"/>
                </a:lnSpc>
              </a:pPr>
              <a:r>
                <a:rPr lang="en-US" sz="1800">
                  <a:solidFill>
                    <a:srgbClr val="000000"/>
                  </a:solidFill>
                  <a:latin typeface="Telegraf"/>
                </a:rPr>
                <a:t>The city relies heavily on landfill sites to dispose of waste, but many of these sites are poorly managed, and waste is often not properly segregated before being dumped. This leads to the release of toxic chemicals and gases, which can harm the environment and human health.</a:t>
              </a:r>
            </a:p>
            <a:p>
              <a:pPr>
                <a:lnSpc>
                  <a:spcPts val="2519"/>
                </a:lnSpc>
              </a:pPr>
            </a:p>
          </p:txBody>
        </p:sp>
      </p:grpSp>
      <p:grpSp>
        <p:nvGrpSpPr>
          <p:cNvPr name="Group 15" id="15"/>
          <p:cNvGrpSpPr/>
          <p:nvPr/>
        </p:nvGrpSpPr>
        <p:grpSpPr>
          <a:xfrm rot="0">
            <a:off x="12587502" y="6572662"/>
            <a:ext cx="4671798" cy="2315895"/>
            <a:chOff x="0" y="0"/>
            <a:chExt cx="6229064" cy="3087860"/>
          </a:xfrm>
        </p:grpSpPr>
        <p:sp>
          <p:nvSpPr>
            <p:cNvPr name="TextBox 16" id="16"/>
            <p:cNvSpPr txBox="true"/>
            <p:nvPr/>
          </p:nvSpPr>
          <p:spPr>
            <a:xfrm rot="0">
              <a:off x="0" y="-123825"/>
              <a:ext cx="6229064" cy="562060"/>
            </a:xfrm>
            <a:prstGeom prst="rect">
              <a:avLst/>
            </a:prstGeom>
          </p:spPr>
          <p:txBody>
            <a:bodyPr anchor="t" rtlCol="false" tIns="0" lIns="0" bIns="0" rIns="0">
              <a:spAutoFit/>
            </a:bodyPr>
            <a:lstStyle/>
            <a:p>
              <a:pPr>
                <a:lnSpc>
                  <a:spcPts val="3651"/>
                </a:lnSpc>
              </a:pPr>
              <a:r>
                <a:rPr lang="en-US" sz="2200">
                  <a:solidFill>
                    <a:srgbClr val="000000"/>
                  </a:solidFill>
                  <a:latin typeface="Telegraf Bold"/>
                </a:rPr>
                <a:t>Loss of greening</a:t>
              </a:r>
            </a:p>
          </p:txBody>
        </p:sp>
        <p:sp>
          <p:nvSpPr>
            <p:cNvPr name="TextBox 17" id="17"/>
            <p:cNvSpPr txBox="true"/>
            <p:nvPr/>
          </p:nvSpPr>
          <p:spPr>
            <a:xfrm rot="0">
              <a:off x="0" y="986645"/>
              <a:ext cx="6229064" cy="2101215"/>
            </a:xfrm>
            <a:prstGeom prst="rect">
              <a:avLst/>
            </a:prstGeom>
          </p:spPr>
          <p:txBody>
            <a:bodyPr anchor="t" rtlCol="false" tIns="0" lIns="0" bIns="0" rIns="0">
              <a:spAutoFit/>
            </a:bodyPr>
            <a:lstStyle/>
            <a:p>
              <a:pPr>
                <a:lnSpc>
                  <a:spcPts val="2519"/>
                </a:lnSpc>
              </a:pPr>
              <a:r>
                <a:rPr lang="en-US" sz="1799">
                  <a:solidFill>
                    <a:srgbClr val="000000"/>
                  </a:solidFill>
                  <a:latin typeface="Telegraf"/>
                </a:rPr>
                <a:t>In recent years, the area of green spaces in Bishkek has decreased to 3.5 square meters per inhabitant, which is six times less than the international norm (21 square meters).</a:t>
              </a:r>
            </a:p>
          </p:txBody>
        </p:sp>
      </p:grpSp>
      <p:sp>
        <p:nvSpPr>
          <p:cNvPr name="TextBox 18" id="18"/>
          <p:cNvSpPr txBox="true"/>
          <p:nvPr/>
        </p:nvSpPr>
        <p:spPr>
          <a:xfrm rot="0">
            <a:off x="10530353" y="687441"/>
            <a:ext cx="7088996" cy="269240"/>
          </a:xfrm>
          <a:prstGeom prst="rect">
            <a:avLst/>
          </a:prstGeom>
        </p:spPr>
        <p:txBody>
          <a:bodyPr anchor="t" rtlCol="false" tIns="0" lIns="0" bIns="0" rIns="0">
            <a:spAutoFit/>
          </a:bodyPr>
          <a:lstStyle/>
          <a:p>
            <a:pPr algn="r">
              <a:lnSpc>
                <a:spcPts val="1959"/>
              </a:lnSpc>
              <a:spcBef>
                <a:spcPct val="0"/>
              </a:spcBef>
            </a:pPr>
            <a:r>
              <a:rPr lang="en-US" sz="1400">
                <a:solidFill>
                  <a:srgbClr val="000000"/>
                </a:solidFill>
                <a:latin typeface="Telegraf"/>
              </a:rPr>
              <a:t>Bishkek City Hall </a:t>
            </a:r>
            <a:r>
              <a:rPr lang="en-US" sz="1400">
                <a:solidFill>
                  <a:srgbClr val="000000"/>
                </a:solidFill>
                <a:latin typeface="Telegraf"/>
              </a:rPr>
              <a:t>| United Nations Economic Comission for Europe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EFC"/>
        </a:solidFill>
      </p:bgPr>
    </p:bg>
    <p:spTree>
      <p:nvGrpSpPr>
        <p:cNvPr id="1" name=""/>
        <p:cNvGrpSpPr/>
        <p:nvPr/>
      </p:nvGrpSpPr>
      <p:grpSpPr>
        <a:xfrm>
          <a:off x="0" y="0"/>
          <a:ext cx="0" cy="0"/>
          <a:chOff x="0" y="0"/>
          <a:chExt cx="0" cy="0"/>
        </a:xfrm>
      </p:grpSpPr>
      <p:sp>
        <p:nvSpPr>
          <p:cNvPr name="TextBox 2" id="2"/>
          <p:cNvSpPr txBox="true"/>
          <p:nvPr/>
        </p:nvSpPr>
        <p:spPr>
          <a:xfrm rot="0">
            <a:off x="1028700" y="1758137"/>
            <a:ext cx="12298022" cy="1567815"/>
          </a:xfrm>
          <a:prstGeom prst="rect">
            <a:avLst/>
          </a:prstGeom>
        </p:spPr>
        <p:txBody>
          <a:bodyPr anchor="t" rtlCol="false" tIns="0" lIns="0" bIns="0" rIns="0">
            <a:spAutoFit/>
          </a:bodyPr>
          <a:lstStyle/>
          <a:p>
            <a:pPr>
              <a:lnSpc>
                <a:spcPts val="6240"/>
              </a:lnSpc>
            </a:pPr>
            <a:r>
              <a:rPr lang="en-US" sz="4800">
                <a:solidFill>
                  <a:srgbClr val="000000"/>
                </a:solidFill>
                <a:latin typeface="RoxboroughCF Bold Bold"/>
              </a:rPr>
              <a:t>Message from</a:t>
            </a:r>
          </a:p>
          <a:p>
            <a:pPr>
              <a:lnSpc>
                <a:spcPts val="6240"/>
              </a:lnSpc>
            </a:pPr>
            <a:r>
              <a:rPr lang="en-US" sz="4800">
                <a:solidFill>
                  <a:srgbClr val="000000"/>
                </a:solidFill>
                <a:latin typeface="RoxboroughCF Bold Bold"/>
              </a:rPr>
              <a:t>Our Leaders</a:t>
            </a:r>
          </a:p>
        </p:txBody>
      </p:sp>
      <p:sp>
        <p:nvSpPr>
          <p:cNvPr name="AutoShape 3" id="3"/>
          <p:cNvSpPr/>
          <p:nvPr/>
        </p:nvSpPr>
        <p:spPr>
          <a:xfrm rot="0">
            <a:off x="4893491" y="3168118"/>
            <a:ext cx="13442134" cy="0"/>
          </a:xfrm>
          <a:prstGeom prst="line">
            <a:avLst/>
          </a:prstGeom>
          <a:ln cap="flat" w="9525">
            <a:solidFill>
              <a:srgbClr val="A21919"/>
            </a:solidFill>
            <a:prstDash val="solid"/>
            <a:headEnd type="none" len="sm" w="sm"/>
            <a:tailEnd type="none" len="sm" w="sm"/>
          </a:ln>
        </p:spPr>
      </p:sp>
      <p:grpSp>
        <p:nvGrpSpPr>
          <p:cNvPr name="Group 4" id="4"/>
          <p:cNvGrpSpPr>
            <a:grpSpLocks noChangeAspect="true"/>
          </p:cNvGrpSpPr>
          <p:nvPr/>
        </p:nvGrpSpPr>
        <p:grpSpPr>
          <a:xfrm rot="0">
            <a:off x="3016605" y="3754620"/>
            <a:ext cx="3149363" cy="3149351"/>
            <a:chOff x="0" y="0"/>
            <a:chExt cx="6350000" cy="6349975"/>
          </a:xfrm>
        </p:grpSpPr>
        <p:sp>
          <p:nvSpPr>
            <p:cNvPr name="Freeform 5" id="5"/>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r="0" t="-19404" b="-19404"/>
              </a:stretch>
            </a:blipFill>
          </p:spPr>
        </p:sp>
      </p:grpSp>
      <p:sp>
        <p:nvSpPr>
          <p:cNvPr name="AutoShape 6" id="6"/>
          <p:cNvSpPr/>
          <p:nvPr/>
        </p:nvSpPr>
        <p:spPr>
          <a:xfrm rot="0">
            <a:off x="876803" y="7597256"/>
            <a:ext cx="7754726" cy="1480213"/>
          </a:xfrm>
          <a:prstGeom prst="rect">
            <a:avLst/>
          </a:prstGeom>
          <a:solidFill>
            <a:srgbClr val="0068AC"/>
          </a:solidFill>
        </p:spPr>
      </p:sp>
      <p:sp>
        <p:nvSpPr>
          <p:cNvPr name="TextBox 7" id="7"/>
          <p:cNvSpPr txBox="true"/>
          <p:nvPr/>
        </p:nvSpPr>
        <p:spPr>
          <a:xfrm rot="0">
            <a:off x="1506948" y="7687951"/>
            <a:ext cx="6494436" cy="1241673"/>
          </a:xfrm>
          <a:prstGeom prst="rect">
            <a:avLst/>
          </a:prstGeom>
        </p:spPr>
        <p:txBody>
          <a:bodyPr anchor="t" rtlCol="false" tIns="0" lIns="0" bIns="0" rIns="0">
            <a:spAutoFit/>
          </a:bodyPr>
          <a:lstStyle/>
          <a:p>
            <a:pPr algn="ctr" marL="0" indent="0" lvl="0">
              <a:lnSpc>
                <a:spcPts val="2430"/>
              </a:lnSpc>
              <a:spcBef>
                <a:spcPct val="0"/>
              </a:spcBef>
            </a:pPr>
            <a:r>
              <a:rPr lang="en-US" sz="1736" u="none">
                <a:solidFill>
                  <a:srgbClr val="F4F4F4"/>
                </a:solidFill>
                <a:latin typeface="Telegraf Bold"/>
              </a:rPr>
              <a:t>The President of the Kyrgyz Republic launched the national campaign "Zhashyl Muras" ("Green Heritage"), planting seedlings of coniferous trees on the territory of the Kyrgyz State Natural Park "Ala-Archa"</a:t>
            </a:r>
          </a:p>
        </p:txBody>
      </p:sp>
      <p:sp>
        <p:nvSpPr>
          <p:cNvPr name="TextBox 8" id="8"/>
          <p:cNvSpPr txBox="true"/>
          <p:nvPr/>
        </p:nvSpPr>
        <p:spPr>
          <a:xfrm rot="0">
            <a:off x="9726647" y="3929393"/>
            <a:ext cx="7200151" cy="2723605"/>
          </a:xfrm>
          <a:prstGeom prst="rect">
            <a:avLst/>
          </a:prstGeom>
        </p:spPr>
        <p:txBody>
          <a:bodyPr anchor="t" rtlCol="false" tIns="0" lIns="0" bIns="0" rIns="0">
            <a:spAutoFit/>
          </a:bodyPr>
          <a:lstStyle/>
          <a:p>
            <a:pPr>
              <a:lnSpc>
                <a:spcPts val="3591"/>
              </a:lnSpc>
            </a:pPr>
            <a:r>
              <a:rPr lang="en-US" sz="2565">
                <a:solidFill>
                  <a:srgbClr val="000000"/>
                </a:solidFill>
                <a:latin typeface="Telegraf"/>
              </a:rPr>
              <a:t>"Every person should leave a mark in this world after himself. A person should not set a goal to live only for himself, it is necessary to leave a legacy to his children, and grandchildren. It can be different: material, spiritual, or climatic. One of the most important is the natural heritage"</a:t>
            </a:r>
          </a:p>
        </p:txBody>
      </p:sp>
      <p:sp>
        <p:nvSpPr>
          <p:cNvPr name="TextBox 9" id="9"/>
          <p:cNvSpPr txBox="true"/>
          <p:nvPr/>
        </p:nvSpPr>
        <p:spPr>
          <a:xfrm rot="0">
            <a:off x="10170304" y="9201150"/>
            <a:ext cx="7088996" cy="269240"/>
          </a:xfrm>
          <a:prstGeom prst="rect">
            <a:avLst/>
          </a:prstGeom>
        </p:spPr>
        <p:txBody>
          <a:bodyPr anchor="t" rtlCol="false" tIns="0" lIns="0" bIns="0" rIns="0">
            <a:spAutoFit/>
          </a:bodyPr>
          <a:lstStyle/>
          <a:p>
            <a:pPr algn="r">
              <a:lnSpc>
                <a:spcPts val="1959"/>
              </a:lnSpc>
              <a:spcBef>
                <a:spcPct val="0"/>
              </a:spcBef>
            </a:pPr>
            <a:r>
              <a:rPr lang="en-US" sz="1400">
                <a:solidFill>
                  <a:srgbClr val="000000"/>
                </a:solidFill>
                <a:latin typeface="Telegraf"/>
              </a:rPr>
              <a:t>Bishkek City Hall </a:t>
            </a:r>
            <a:r>
              <a:rPr lang="en-US" sz="1400">
                <a:solidFill>
                  <a:srgbClr val="000000"/>
                </a:solidFill>
                <a:latin typeface="Telegraf"/>
              </a:rPr>
              <a:t>| United Nations Economic Comission for Europe</a:t>
            </a:r>
          </a:p>
        </p:txBody>
      </p:sp>
      <p:sp>
        <p:nvSpPr>
          <p:cNvPr name="TextBox 10" id="10"/>
          <p:cNvSpPr txBox="true"/>
          <p:nvPr/>
        </p:nvSpPr>
        <p:spPr>
          <a:xfrm rot="0">
            <a:off x="3453043" y="7008691"/>
            <a:ext cx="2276488" cy="452501"/>
          </a:xfrm>
          <a:prstGeom prst="rect">
            <a:avLst/>
          </a:prstGeom>
        </p:spPr>
        <p:txBody>
          <a:bodyPr anchor="t" rtlCol="false" tIns="0" lIns="0" bIns="0" rIns="0">
            <a:spAutoFit/>
          </a:bodyPr>
          <a:lstStyle/>
          <a:p>
            <a:pPr algn="ctr">
              <a:lnSpc>
                <a:spcPts val="3651"/>
              </a:lnSpc>
            </a:pPr>
            <a:r>
              <a:rPr lang="en-US" sz="2200">
                <a:solidFill>
                  <a:srgbClr val="000000"/>
                </a:solidFill>
                <a:latin typeface="Telegraf Bold"/>
              </a:rPr>
              <a:t>Sadyr Zhaparov</a:t>
            </a:r>
          </a:p>
        </p:txBody>
      </p:sp>
      <p:pic>
        <p:nvPicPr>
          <p:cNvPr name="Picture 11" id="11"/>
          <p:cNvPicPr>
            <a:picLocks noChangeAspect="true"/>
          </p:cNvPicPr>
          <p:nvPr/>
        </p:nvPicPr>
        <p:blipFill>
          <a:blip r:embed="rId3"/>
          <a:srcRect l="0" t="0" r="0" b="0"/>
          <a:stretch>
            <a:fillRect/>
          </a:stretch>
        </p:blipFill>
        <p:spPr>
          <a:xfrm flipH="false" flipV="false" rot="0">
            <a:off x="1028700" y="464763"/>
            <a:ext cx="883177" cy="1074532"/>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EFC"/>
        </a:solidFill>
      </p:bgPr>
    </p:bg>
    <p:spTree>
      <p:nvGrpSpPr>
        <p:cNvPr id="1" name=""/>
        <p:cNvGrpSpPr/>
        <p:nvPr/>
      </p:nvGrpSpPr>
      <p:grpSpPr>
        <a:xfrm>
          <a:off x="0" y="0"/>
          <a:ext cx="0" cy="0"/>
          <a:chOff x="0" y="0"/>
          <a:chExt cx="0" cy="0"/>
        </a:xfrm>
      </p:grpSpPr>
      <p:sp>
        <p:nvSpPr>
          <p:cNvPr name="TextBox 2" id="2"/>
          <p:cNvSpPr txBox="true"/>
          <p:nvPr/>
        </p:nvSpPr>
        <p:spPr>
          <a:xfrm rot="0">
            <a:off x="1028700" y="2089773"/>
            <a:ext cx="7634332" cy="777240"/>
          </a:xfrm>
          <a:prstGeom prst="rect">
            <a:avLst/>
          </a:prstGeom>
        </p:spPr>
        <p:txBody>
          <a:bodyPr anchor="t" rtlCol="false" tIns="0" lIns="0" bIns="0" rIns="0">
            <a:spAutoFit/>
          </a:bodyPr>
          <a:lstStyle/>
          <a:p>
            <a:pPr>
              <a:lnSpc>
                <a:spcPts val="6240"/>
              </a:lnSpc>
            </a:pPr>
            <a:r>
              <a:rPr lang="en-US" sz="4800">
                <a:solidFill>
                  <a:srgbClr val="000000"/>
                </a:solidFill>
                <a:latin typeface="RoxboroughCF Bold Bold"/>
              </a:rPr>
              <a:t>Zhashyl Muras</a:t>
            </a:r>
          </a:p>
        </p:txBody>
      </p:sp>
      <p:sp>
        <p:nvSpPr>
          <p:cNvPr name="AutoShape 3" id="3"/>
          <p:cNvSpPr/>
          <p:nvPr/>
        </p:nvSpPr>
        <p:spPr>
          <a:xfrm rot="0">
            <a:off x="7143486" y="2744146"/>
            <a:ext cx="11192139" cy="0"/>
          </a:xfrm>
          <a:prstGeom prst="line">
            <a:avLst/>
          </a:prstGeom>
          <a:ln cap="flat" w="9525">
            <a:solidFill>
              <a:srgbClr val="A21919"/>
            </a:solidFill>
            <a:prstDash val="solid"/>
            <a:headEnd type="none" len="sm" w="sm"/>
            <a:tailEnd type="none" len="sm" w="sm"/>
          </a:ln>
        </p:spPr>
      </p:sp>
      <p:pic>
        <p:nvPicPr>
          <p:cNvPr name="Picture 4" id="4"/>
          <p:cNvPicPr>
            <a:picLocks noChangeAspect="true"/>
          </p:cNvPicPr>
          <p:nvPr/>
        </p:nvPicPr>
        <p:blipFill>
          <a:blip r:embed="rId2"/>
          <a:srcRect l="4864" t="0" r="4864" b="0"/>
          <a:stretch>
            <a:fillRect/>
          </a:stretch>
        </p:blipFill>
        <p:spPr>
          <a:xfrm flipH="false" flipV="false" rot="0">
            <a:off x="1013625" y="5143500"/>
            <a:ext cx="5698594" cy="3348532"/>
          </a:xfrm>
          <a:prstGeom prst="rect">
            <a:avLst/>
          </a:prstGeom>
        </p:spPr>
      </p:pic>
      <p:sp>
        <p:nvSpPr>
          <p:cNvPr name="TextBox 5" id="5"/>
          <p:cNvSpPr txBox="true"/>
          <p:nvPr/>
        </p:nvSpPr>
        <p:spPr>
          <a:xfrm rot="0">
            <a:off x="1028700" y="3245481"/>
            <a:ext cx="6114786" cy="1787525"/>
          </a:xfrm>
          <a:prstGeom prst="rect">
            <a:avLst/>
          </a:prstGeom>
        </p:spPr>
        <p:txBody>
          <a:bodyPr anchor="t" rtlCol="false" tIns="0" lIns="0" bIns="0" rIns="0">
            <a:spAutoFit/>
          </a:bodyPr>
          <a:lstStyle/>
          <a:p>
            <a:pPr>
              <a:lnSpc>
                <a:spcPts val="2800"/>
              </a:lnSpc>
            </a:pPr>
            <a:r>
              <a:rPr lang="en-US" sz="2000">
                <a:solidFill>
                  <a:srgbClr val="000000"/>
                </a:solidFill>
                <a:latin typeface="Telegraf"/>
              </a:rPr>
              <a:t>According to the data of the Ministry of Natural Resources, Ecology and Technical Supervision of the Kyrgyz Republic and the Forest Service under the Ministry of Agriculture of the Kyrgyz Republic, there are 6,426,010 planting materials:</a:t>
            </a:r>
          </a:p>
        </p:txBody>
      </p:sp>
      <p:sp>
        <p:nvSpPr>
          <p:cNvPr name="TextBox 6" id="6"/>
          <p:cNvSpPr txBox="true"/>
          <p:nvPr/>
        </p:nvSpPr>
        <p:spPr>
          <a:xfrm rot="0">
            <a:off x="8024913" y="3255006"/>
            <a:ext cx="8997770" cy="5213537"/>
          </a:xfrm>
          <a:prstGeom prst="rect">
            <a:avLst/>
          </a:prstGeom>
        </p:spPr>
        <p:txBody>
          <a:bodyPr anchor="t" rtlCol="false" tIns="0" lIns="0" bIns="0" rIns="0">
            <a:spAutoFit/>
          </a:bodyPr>
          <a:lstStyle/>
          <a:p>
            <a:pPr>
              <a:lnSpc>
                <a:spcPts val="2964"/>
              </a:lnSpc>
            </a:pPr>
            <a:r>
              <a:rPr lang="en-US" sz="2117">
                <a:solidFill>
                  <a:srgbClr val="000000"/>
                </a:solidFill>
                <a:latin typeface="Telegraf"/>
              </a:rPr>
              <a:t>The total number of planting materials that will be planted in the coming days in the regions is 580,316 pieces, of which:</a:t>
            </a:r>
          </a:p>
          <a:p>
            <a:pPr>
              <a:lnSpc>
                <a:spcPts val="2964"/>
              </a:lnSpc>
            </a:pPr>
          </a:p>
          <a:p>
            <a:pPr>
              <a:lnSpc>
                <a:spcPts val="2964"/>
              </a:lnSpc>
            </a:pPr>
            <a:r>
              <a:rPr lang="en-US" sz="2117">
                <a:solidFill>
                  <a:srgbClr val="000000"/>
                </a:solidFill>
                <a:latin typeface="Telegraf"/>
              </a:rPr>
              <a:t>- </a:t>
            </a:r>
            <a:r>
              <a:rPr lang="en-US" sz="2117">
                <a:solidFill>
                  <a:srgbClr val="000000"/>
                </a:solidFill>
                <a:latin typeface="Telegraf Bold"/>
              </a:rPr>
              <a:t>Bishkek city – 120,000 pieces</a:t>
            </a:r>
            <a:r>
              <a:rPr lang="en-US" sz="2117">
                <a:solidFill>
                  <a:srgbClr val="000000"/>
                </a:solidFill>
                <a:latin typeface="Telegraf"/>
              </a:rPr>
              <a:t>; </a:t>
            </a:r>
          </a:p>
          <a:p>
            <a:pPr>
              <a:lnSpc>
                <a:spcPts val="2964"/>
              </a:lnSpc>
            </a:pPr>
            <a:r>
              <a:rPr lang="en-US" sz="2117">
                <a:solidFill>
                  <a:srgbClr val="000000"/>
                </a:solidFill>
                <a:latin typeface="Telegraf"/>
              </a:rPr>
              <a:t>- Jalal-Abad region - 136 500 pieces;</a:t>
            </a:r>
          </a:p>
          <a:p>
            <a:pPr>
              <a:lnSpc>
                <a:spcPts val="2964"/>
              </a:lnSpc>
            </a:pPr>
            <a:r>
              <a:rPr lang="en-US" sz="2117">
                <a:solidFill>
                  <a:srgbClr val="000000"/>
                </a:solidFill>
                <a:latin typeface="Telegraf"/>
              </a:rPr>
              <a:t>- Naryn region – 75,300 pieces;</a:t>
            </a:r>
          </a:p>
          <a:p>
            <a:pPr>
              <a:lnSpc>
                <a:spcPts val="2964"/>
              </a:lnSpc>
            </a:pPr>
            <a:r>
              <a:rPr lang="en-US" sz="2117">
                <a:solidFill>
                  <a:srgbClr val="000000"/>
                </a:solidFill>
                <a:latin typeface="Telegraf"/>
              </a:rPr>
              <a:t>- Osh region – 50,241 pieces;</a:t>
            </a:r>
          </a:p>
          <a:p>
            <a:pPr>
              <a:lnSpc>
                <a:spcPts val="2964"/>
              </a:lnSpc>
            </a:pPr>
            <a:r>
              <a:rPr lang="en-US" sz="2117">
                <a:solidFill>
                  <a:srgbClr val="000000"/>
                </a:solidFill>
                <a:latin typeface="Telegraf"/>
              </a:rPr>
              <a:t>- Talas region – 23,099 pieces;</a:t>
            </a:r>
          </a:p>
          <a:p>
            <a:pPr>
              <a:lnSpc>
                <a:spcPts val="2964"/>
              </a:lnSpc>
            </a:pPr>
            <a:r>
              <a:rPr lang="en-US" sz="2117">
                <a:solidFill>
                  <a:srgbClr val="000000"/>
                </a:solidFill>
                <a:latin typeface="Telegraf"/>
              </a:rPr>
              <a:t>- Chui region – 51,471 pieces;</a:t>
            </a:r>
          </a:p>
          <a:p>
            <a:pPr>
              <a:lnSpc>
                <a:spcPts val="2964"/>
              </a:lnSpc>
            </a:pPr>
            <a:r>
              <a:rPr lang="en-US" sz="2117">
                <a:solidFill>
                  <a:srgbClr val="000000"/>
                </a:solidFill>
                <a:latin typeface="Telegraf"/>
              </a:rPr>
              <a:t>- Issyk-Kul region – 89,000 pieces;</a:t>
            </a:r>
          </a:p>
          <a:p>
            <a:pPr>
              <a:lnSpc>
                <a:spcPts val="2964"/>
              </a:lnSpc>
            </a:pPr>
            <a:r>
              <a:rPr lang="en-US" sz="2117">
                <a:solidFill>
                  <a:srgbClr val="000000"/>
                </a:solidFill>
                <a:latin typeface="Telegraf"/>
              </a:rPr>
              <a:t>- Batken region - 34,705 pieces;</a:t>
            </a:r>
          </a:p>
          <a:p>
            <a:pPr>
              <a:lnSpc>
                <a:spcPts val="2964"/>
              </a:lnSpc>
            </a:pPr>
            <a:r>
              <a:rPr lang="en-US" sz="2117">
                <a:solidFill>
                  <a:srgbClr val="000000"/>
                </a:solidFill>
                <a:latin typeface="Telegraf"/>
              </a:rPr>
              <a:t> </a:t>
            </a:r>
          </a:p>
          <a:p>
            <a:pPr>
              <a:lnSpc>
                <a:spcPts val="2964"/>
              </a:lnSpc>
            </a:pPr>
            <a:r>
              <a:rPr lang="en-US" sz="2117">
                <a:solidFill>
                  <a:srgbClr val="000000"/>
                </a:solidFill>
                <a:latin typeface="Telegraf"/>
              </a:rPr>
              <a:t>It is also planned to plant 150 thousand planting materials in the territories of State Parks and 1.5 million in the territories of forestry.</a:t>
            </a:r>
          </a:p>
        </p:txBody>
      </p:sp>
      <p:sp>
        <p:nvSpPr>
          <p:cNvPr name="TextBox 7" id="7"/>
          <p:cNvSpPr txBox="true"/>
          <p:nvPr/>
        </p:nvSpPr>
        <p:spPr>
          <a:xfrm rot="0">
            <a:off x="1013625" y="9191625"/>
            <a:ext cx="709236" cy="368300"/>
          </a:xfrm>
          <a:prstGeom prst="rect">
            <a:avLst/>
          </a:prstGeom>
        </p:spPr>
        <p:txBody>
          <a:bodyPr anchor="t" rtlCol="false" tIns="0" lIns="0" bIns="0" rIns="0">
            <a:spAutoFit/>
          </a:bodyPr>
          <a:lstStyle/>
          <a:p>
            <a:pPr>
              <a:lnSpc>
                <a:spcPts val="2799"/>
              </a:lnSpc>
              <a:spcBef>
                <a:spcPct val="0"/>
              </a:spcBef>
            </a:pPr>
            <a:r>
              <a:rPr lang="en-US" sz="1999">
                <a:solidFill>
                  <a:srgbClr val="000000"/>
                </a:solidFill>
                <a:latin typeface="Telegraf Bold"/>
              </a:rPr>
              <a:t>11</a:t>
            </a:r>
          </a:p>
        </p:txBody>
      </p:sp>
      <p:pic>
        <p:nvPicPr>
          <p:cNvPr name="Picture 8" id="8"/>
          <p:cNvPicPr>
            <a:picLocks noChangeAspect="true"/>
          </p:cNvPicPr>
          <p:nvPr/>
        </p:nvPicPr>
        <p:blipFill>
          <a:blip r:embed="rId3"/>
          <a:srcRect l="0" t="0" r="0" b="0"/>
          <a:stretch>
            <a:fillRect/>
          </a:stretch>
        </p:blipFill>
        <p:spPr>
          <a:xfrm flipH="false" flipV="false" rot="0">
            <a:off x="1028700" y="987476"/>
            <a:ext cx="851196" cy="1035622"/>
          </a:xfrm>
          <a:prstGeom prst="rect">
            <a:avLst/>
          </a:prstGeom>
        </p:spPr>
      </p:pic>
      <p:sp>
        <p:nvSpPr>
          <p:cNvPr name="TextBox 9" id="9"/>
          <p:cNvSpPr txBox="true"/>
          <p:nvPr/>
        </p:nvSpPr>
        <p:spPr>
          <a:xfrm rot="0">
            <a:off x="10736095" y="9290685"/>
            <a:ext cx="7088996" cy="269240"/>
          </a:xfrm>
          <a:prstGeom prst="rect">
            <a:avLst/>
          </a:prstGeom>
        </p:spPr>
        <p:txBody>
          <a:bodyPr anchor="t" rtlCol="false" tIns="0" lIns="0" bIns="0" rIns="0">
            <a:spAutoFit/>
          </a:bodyPr>
          <a:lstStyle/>
          <a:p>
            <a:pPr algn="r">
              <a:lnSpc>
                <a:spcPts val="1959"/>
              </a:lnSpc>
              <a:spcBef>
                <a:spcPct val="0"/>
              </a:spcBef>
            </a:pPr>
            <a:r>
              <a:rPr lang="en-US" sz="1400">
                <a:solidFill>
                  <a:srgbClr val="000000"/>
                </a:solidFill>
                <a:latin typeface="Telegraf"/>
              </a:rPr>
              <a:t>Bishkek City Hall </a:t>
            </a:r>
            <a:r>
              <a:rPr lang="en-US" sz="1400">
                <a:solidFill>
                  <a:srgbClr val="000000"/>
                </a:solidFill>
                <a:latin typeface="Telegraf"/>
              </a:rPr>
              <a:t>| United Nations Economic Comission for Europe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EFC"/>
        </a:solidFill>
      </p:bgPr>
    </p:bg>
    <p:spTree>
      <p:nvGrpSpPr>
        <p:cNvPr id="1" name=""/>
        <p:cNvGrpSpPr/>
        <p:nvPr/>
      </p:nvGrpSpPr>
      <p:grpSpPr>
        <a:xfrm>
          <a:off x="0" y="0"/>
          <a:ext cx="0" cy="0"/>
          <a:chOff x="0" y="0"/>
          <a:chExt cx="0" cy="0"/>
        </a:xfrm>
      </p:grpSpPr>
      <p:sp>
        <p:nvSpPr>
          <p:cNvPr name="TextBox 2" id="2"/>
          <p:cNvSpPr txBox="true"/>
          <p:nvPr/>
        </p:nvSpPr>
        <p:spPr>
          <a:xfrm rot="0">
            <a:off x="1013625" y="1729912"/>
            <a:ext cx="5228801" cy="1572895"/>
          </a:xfrm>
          <a:prstGeom prst="rect">
            <a:avLst/>
          </a:prstGeom>
        </p:spPr>
        <p:txBody>
          <a:bodyPr anchor="t" rtlCol="false" tIns="0" lIns="0" bIns="0" rIns="0">
            <a:spAutoFit/>
          </a:bodyPr>
          <a:lstStyle/>
          <a:p>
            <a:pPr>
              <a:lnSpc>
                <a:spcPts val="3079"/>
              </a:lnSpc>
            </a:pPr>
            <a:r>
              <a:rPr lang="en-US" sz="2199">
                <a:solidFill>
                  <a:srgbClr val="000000"/>
                </a:solidFill>
                <a:latin typeface="Telegraf Bold"/>
              </a:rPr>
              <a:t>In the context of Bishkek, the city plays a critical role in achieving several SDGs, including:</a:t>
            </a:r>
          </a:p>
          <a:p>
            <a:pPr>
              <a:lnSpc>
                <a:spcPts val="3079"/>
              </a:lnSpc>
            </a:pPr>
          </a:p>
        </p:txBody>
      </p:sp>
      <p:sp>
        <p:nvSpPr>
          <p:cNvPr name="TextBox 3" id="3"/>
          <p:cNvSpPr txBox="true"/>
          <p:nvPr/>
        </p:nvSpPr>
        <p:spPr>
          <a:xfrm rot="0">
            <a:off x="6796001" y="3224498"/>
            <a:ext cx="3066429" cy="2221230"/>
          </a:xfrm>
          <a:prstGeom prst="rect">
            <a:avLst/>
          </a:prstGeom>
        </p:spPr>
        <p:txBody>
          <a:bodyPr anchor="t" rtlCol="false" tIns="0" lIns="0" bIns="0" rIns="0">
            <a:spAutoFit/>
          </a:bodyPr>
          <a:lstStyle/>
          <a:p>
            <a:pPr>
              <a:lnSpc>
                <a:spcPts val="2520"/>
              </a:lnSpc>
            </a:pPr>
            <a:r>
              <a:rPr lang="en-US" sz="1800">
                <a:solidFill>
                  <a:srgbClr val="000000"/>
                </a:solidFill>
                <a:latin typeface="Telegraf"/>
              </a:rPr>
              <a:t>Bishkek contributes to this goal by improving access to healthcare services, promoting healthy lifestyles, and reducing air and water pollution.</a:t>
            </a:r>
          </a:p>
          <a:p>
            <a:pPr>
              <a:lnSpc>
                <a:spcPts val="2519"/>
              </a:lnSpc>
            </a:pPr>
          </a:p>
        </p:txBody>
      </p:sp>
      <p:sp>
        <p:nvSpPr>
          <p:cNvPr name="TextBox 4" id="4"/>
          <p:cNvSpPr txBox="true"/>
          <p:nvPr/>
        </p:nvSpPr>
        <p:spPr>
          <a:xfrm rot="0">
            <a:off x="10148351" y="3155474"/>
            <a:ext cx="3206655" cy="2535555"/>
          </a:xfrm>
          <a:prstGeom prst="rect">
            <a:avLst/>
          </a:prstGeom>
        </p:spPr>
        <p:txBody>
          <a:bodyPr anchor="t" rtlCol="false" tIns="0" lIns="0" bIns="0" rIns="0">
            <a:spAutoFit/>
          </a:bodyPr>
          <a:lstStyle/>
          <a:p>
            <a:pPr>
              <a:lnSpc>
                <a:spcPts val="2520"/>
              </a:lnSpc>
            </a:pPr>
            <a:r>
              <a:rPr lang="en-US" sz="1800">
                <a:solidFill>
                  <a:srgbClr val="000000"/>
                </a:solidFill>
                <a:latin typeface="Telegraf"/>
              </a:rPr>
              <a:t>Bishkek contributes to this goal by improving access to quality education for all, promoting lifelong learning opportunities, and reducing the education gap between urban and rural areas.</a:t>
            </a:r>
          </a:p>
          <a:p>
            <a:pPr>
              <a:lnSpc>
                <a:spcPts val="2519"/>
              </a:lnSpc>
            </a:pPr>
          </a:p>
        </p:txBody>
      </p:sp>
      <p:sp>
        <p:nvSpPr>
          <p:cNvPr name="TextBox 5" id="5"/>
          <p:cNvSpPr txBox="true"/>
          <p:nvPr/>
        </p:nvSpPr>
        <p:spPr>
          <a:xfrm rot="0">
            <a:off x="6796001" y="7338695"/>
            <a:ext cx="3165966" cy="1906905"/>
          </a:xfrm>
          <a:prstGeom prst="rect">
            <a:avLst/>
          </a:prstGeom>
        </p:spPr>
        <p:txBody>
          <a:bodyPr anchor="t" rtlCol="false" tIns="0" lIns="0" bIns="0" rIns="0">
            <a:spAutoFit/>
          </a:bodyPr>
          <a:lstStyle/>
          <a:p>
            <a:pPr>
              <a:lnSpc>
                <a:spcPts val="2519"/>
              </a:lnSpc>
            </a:pPr>
            <a:r>
              <a:rPr lang="en-US" sz="1799">
                <a:solidFill>
                  <a:srgbClr val="000000"/>
                </a:solidFill>
                <a:latin typeface="Telegraf"/>
              </a:rPr>
              <a:t>Bishkek contributes to this goal by promoting the use of renewable energy sources, improving energy efficiency, and reducing greenhouse gas emissions.</a:t>
            </a:r>
          </a:p>
        </p:txBody>
      </p:sp>
      <p:sp>
        <p:nvSpPr>
          <p:cNvPr name="TextBox 6" id="6"/>
          <p:cNvSpPr txBox="true"/>
          <p:nvPr/>
        </p:nvSpPr>
        <p:spPr>
          <a:xfrm rot="0">
            <a:off x="10115679" y="7338695"/>
            <a:ext cx="3239328" cy="1906905"/>
          </a:xfrm>
          <a:prstGeom prst="rect">
            <a:avLst/>
          </a:prstGeom>
        </p:spPr>
        <p:txBody>
          <a:bodyPr anchor="t" rtlCol="false" tIns="0" lIns="0" bIns="0" rIns="0">
            <a:spAutoFit/>
          </a:bodyPr>
          <a:lstStyle/>
          <a:p>
            <a:pPr>
              <a:lnSpc>
                <a:spcPts val="2519"/>
              </a:lnSpc>
            </a:pPr>
            <a:r>
              <a:rPr lang="en-US" sz="1799">
                <a:solidFill>
                  <a:srgbClr val="000000"/>
                </a:solidFill>
                <a:latin typeface="Telegraf"/>
              </a:rPr>
              <a:t>Bishkek contributes to this goal by promoting economic growth, creating job opportunities, and ensuring decent working conditions for all.</a:t>
            </a:r>
          </a:p>
        </p:txBody>
      </p:sp>
      <p:sp>
        <p:nvSpPr>
          <p:cNvPr name="TextBox 7" id="7"/>
          <p:cNvSpPr txBox="true"/>
          <p:nvPr/>
        </p:nvSpPr>
        <p:spPr>
          <a:xfrm rot="0">
            <a:off x="13712103" y="7338695"/>
            <a:ext cx="3799319" cy="2221230"/>
          </a:xfrm>
          <a:prstGeom prst="rect">
            <a:avLst/>
          </a:prstGeom>
        </p:spPr>
        <p:txBody>
          <a:bodyPr anchor="t" rtlCol="false" tIns="0" lIns="0" bIns="0" rIns="0">
            <a:spAutoFit/>
          </a:bodyPr>
          <a:lstStyle/>
          <a:p>
            <a:pPr>
              <a:lnSpc>
                <a:spcPts val="2519"/>
              </a:lnSpc>
            </a:pPr>
            <a:r>
              <a:rPr lang="en-US" sz="1799">
                <a:solidFill>
                  <a:srgbClr val="000000"/>
                </a:solidFill>
                <a:latin typeface="Telegraf"/>
              </a:rPr>
              <a:t>Bishkek contributes to this goal by promoting sustainable urbanization, improving access to affordable housing, developing efficient public transportation, and reducing the environmental impact of urbanization.</a:t>
            </a:r>
          </a:p>
        </p:txBody>
      </p:sp>
      <p:sp>
        <p:nvSpPr>
          <p:cNvPr name="AutoShape 8" id="8"/>
          <p:cNvSpPr/>
          <p:nvPr/>
        </p:nvSpPr>
        <p:spPr>
          <a:xfrm rot="0">
            <a:off x="6845769" y="5681504"/>
            <a:ext cx="11442231" cy="0"/>
          </a:xfrm>
          <a:prstGeom prst="line">
            <a:avLst/>
          </a:prstGeom>
          <a:ln cap="flat" w="9525">
            <a:solidFill>
              <a:srgbClr val="A21919"/>
            </a:solidFill>
            <a:prstDash val="solid"/>
            <a:headEnd type="none" len="sm" w="sm"/>
            <a:tailEnd type="none" len="sm" w="sm"/>
          </a:ln>
        </p:spPr>
      </p:sp>
      <p:sp>
        <p:nvSpPr>
          <p:cNvPr name="AutoShape 9" id="9"/>
          <p:cNvSpPr/>
          <p:nvPr/>
        </p:nvSpPr>
        <p:spPr>
          <a:xfrm rot="0">
            <a:off x="6845769" y="1468973"/>
            <a:ext cx="11442231" cy="0"/>
          </a:xfrm>
          <a:prstGeom prst="line">
            <a:avLst/>
          </a:prstGeom>
          <a:ln cap="flat" w="9525">
            <a:solidFill>
              <a:srgbClr val="A21919"/>
            </a:solidFill>
            <a:prstDash val="solid"/>
            <a:headEnd type="none" len="sm" w="sm"/>
            <a:tailEnd type="none" len="sm" w="sm"/>
          </a:ln>
        </p:spPr>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51098" y="4368450"/>
            <a:ext cx="3918871" cy="3462857"/>
          </a:xfrm>
          <a:prstGeom prst="rect">
            <a:avLst/>
          </a:prstGeom>
        </p:spPr>
      </p:pic>
      <p:sp>
        <p:nvSpPr>
          <p:cNvPr name="TextBox 11" id="11"/>
          <p:cNvSpPr txBox="true"/>
          <p:nvPr/>
        </p:nvSpPr>
        <p:spPr>
          <a:xfrm rot="0">
            <a:off x="13712103" y="3155474"/>
            <a:ext cx="3799319" cy="1906905"/>
          </a:xfrm>
          <a:prstGeom prst="rect">
            <a:avLst/>
          </a:prstGeom>
        </p:spPr>
        <p:txBody>
          <a:bodyPr anchor="t" rtlCol="false" tIns="0" lIns="0" bIns="0" rIns="0">
            <a:spAutoFit/>
          </a:bodyPr>
          <a:lstStyle/>
          <a:p>
            <a:pPr>
              <a:lnSpc>
                <a:spcPts val="2520"/>
              </a:lnSpc>
            </a:pPr>
            <a:r>
              <a:rPr lang="en-US" sz="1800">
                <a:solidFill>
                  <a:srgbClr val="000000"/>
                </a:solidFill>
                <a:latin typeface="Telegraf"/>
              </a:rPr>
              <a:t>Bishkek contributes to this goal by improving access to clean drinking water and sanitation facilities, reducing water pollution, and promoting sustainable water use.</a:t>
            </a:r>
          </a:p>
          <a:p>
            <a:pPr>
              <a:lnSpc>
                <a:spcPts val="2519"/>
              </a:lnSpc>
            </a:pPr>
          </a:p>
        </p:txBody>
      </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6796001" y="1796587"/>
            <a:ext cx="1258810" cy="1258810"/>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148351" y="1796587"/>
            <a:ext cx="1258810" cy="1258810"/>
          </a:xfrm>
          <a:prstGeom prst="rect">
            <a:avLst/>
          </a:prstGeom>
        </p:spPr>
      </p:pic>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712103" y="1796587"/>
            <a:ext cx="1258810" cy="1258810"/>
          </a:xfrm>
          <a:prstGeom prst="rect">
            <a:avLst/>
          </a:prstGeom>
        </p:spPr>
      </p:pic>
      <p:pic>
        <p:nvPicPr>
          <p:cNvPr name="Picture 15" id="15"/>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6796001" y="6005354"/>
            <a:ext cx="1258810" cy="1258810"/>
          </a:xfrm>
          <a:prstGeom prst="rect">
            <a:avLst/>
          </a:prstGeom>
        </p:spPr>
      </p:pic>
      <p:pic>
        <p:nvPicPr>
          <p:cNvPr name="Picture 16" id="16"/>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0127475" y="6005354"/>
            <a:ext cx="1258810" cy="1258810"/>
          </a:xfrm>
          <a:prstGeom prst="rect">
            <a:avLst/>
          </a:prstGeom>
        </p:spPr>
      </p:pic>
      <p:pic>
        <p:nvPicPr>
          <p:cNvPr name="Picture 17" id="17"/>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3712103" y="5976779"/>
            <a:ext cx="1258810" cy="1258810"/>
          </a:xfrm>
          <a:prstGeom prst="rect">
            <a:avLst/>
          </a:prstGeom>
        </p:spPr>
      </p:pic>
      <p:pic>
        <p:nvPicPr>
          <p:cNvPr name="Picture 18" id="18"/>
          <p:cNvPicPr>
            <a:picLocks noChangeAspect="true"/>
          </p:cNvPicPr>
          <p:nvPr/>
        </p:nvPicPr>
        <p:blipFill>
          <a:blip r:embed="rId16"/>
          <a:srcRect l="0" t="0" r="0" b="0"/>
          <a:stretch>
            <a:fillRect/>
          </a:stretch>
        </p:blipFill>
        <p:spPr>
          <a:xfrm flipH="false" flipV="false" rot="0">
            <a:off x="1028700" y="464763"/>
            <a:ext cx="883177" cy="1074532"/>
          </a:xfrm>
          <a:prstGeom prst="rect">
            <a:avLst/>
          </a:prstGeom>
        </p:spPr>
      </p:pic>
      <p:sp>
        <p:nvSpPr>
          <p:cNvPr name="TextBox 19" id="19"/>
          <p:cNvSpPr txBox="true"/>
          <p:nvPr/>
        </p:nvSpPr>
        <p:spPr>
          <a:xfrm rot="0">
            <a:off x="10745083" y="599658"/>
            <a:ext cx="7088996" cy="269240"/>
          </a:xfrm>
          <a:prstGeom prst="rect">
            <a:avLst/>
          </a:prstGeom>
        </p:spPr>
        <p:txBody>
          <a:bodyPr anchor="t" rtlCol="false" tIns="0" lIns="0" bIns="0" rIns="0">
            <a:spAutoFit/>
          </a:bodyPr>
          <a:lstStyle/>
          <a:p>
            <a:pPr algn="r">
              <a:lnSpc>
                <a:spcPts val="1959"/>
              </a:lnSpc>
              <a:spcBef>
                <a:spcPct val="0"/>
              </a:spcBef>
            </a:pPr>
            <a:r>
              <a:rPr lang="en-US" sz="1400">
                <a:solidFill>
                  <a:srgbClr val="000000"/>
                </a:solidFill>
                <a:latin typeface="Telegraf"/>
              </a:rPr>
              <a:t>Bishkek City Hall </a:t>
            </a:r>
            <a:r>
              <a:rPr lang="en-US" sz="1400">
                <a:solidFill>
                  <a:srgbClr val="000000"/>
                </a:solidFill>
                <a:latin typeface="Telegraf"/>
              </a:rPr>
              <a:t>| United Nations Economic Comission for Europe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EFC"/>
        </a:solidFill>
      </p:bgPr>
    </p:bg>
    <p:spTree>
      <p:nvGrpSpPr>
        <p:cNvPr id="1" name=""/>
        <p:cNvGrpSpPr/>
        <p:nvPr/>
      </p:nvGrpSpPr>
      <p:grpSpPr>
        <a:xfrm>
          <a:off x="0" y="0"/>
          <a:ext cx="0" cy="0"/>
          <a:chOff x="0" y="0"/>
          <a:chExt cx="0" cy="0"/>
        </a:xfrm>
      </p:grpSpPr>
      <p:sp>
        <p:nvSpPr>
          <p:cNvPr name="TextBox 2" id="2"/>
          <p:cNvSpPr txBox="true"/>
          <p:nvPr/>
        </p:nvSpPr>
        <p:spPr>
          <a:xfrm rot="0">
            <a:off x="1028700" y="7107392"/>
            <a:ext cx="8494753" cy="2012950"/>
          </a:xfrm>
          <a:prstGeom prst="rect">
            <a:avLst/>
          </a:prstGeom>
        </p:spPr>
        <p:txBody>
          <a:bodyPr anchor="t" rtlCol="false" tIns="0" lIns="0" bIns="0" rIns="0">
            <a:spAutoFit/>
          </a:bodyPr>
          <a:lstStyle/>
          <a:p>
            <a:pPr>
              <a:lnSpc>
                <a:spcPts val="3200"/>
              </a:lnSpc>
            </a:pPr>
            <a:r>
              <a:rPr lang="en-US" sz="2000">
                <a:solidFill>
                  <a:srgbClr val="000000"/>
                </a:solidFill>
                <a:latin typeface="Telegraf Bold"/>
              </a:rPr>
              <a:t> </a:t>
            </a:r>
          </a:p>
          <a:p>
            <a:pPr>
              <a:lnSpc>
                <a:spcPts val="3200"/>
              </a:lnSpc>
            </a:pPr>
            <a:r>
              <a:rPr lang="en-US" sz="2000">
                <a:solidFill>
                  <a:srgbClr val="000000"/>
                </a:solidFill>
                <a:latin typeface="Telegraf"/>
              </a:rPr>
              <a:t>international@meria.kg</a:t>
            </a:r>
          </a:p>
          <a:p>
            <a:pPr>
              <a:lnSpc>
                <a:spcPts val="3200"/>
              </a:lnSpc>
            </a:pPr>
            <a:r>
              <a:rPr lang="en-US" sz="2000">
                <a:solidFill>
                  <a:srgbClr val="000000"/>
                </a:solidFill>
                <a:latin typeface="Telegraf"/>
              </a:rPr>
              <a:t>bekkul@meria.kg</a:t>
            </a:r>
          </a:p>
          <a:p>
            <a:pPr>
              <a:lnSpc>
                <a:spcPts val="3200"/>
              </a:lnSpc>
            </a:pPr>
            <a:r>
              <a:rPr lang="en-US" sz="2000">
                <a:solidFill>
                  <a:srgbClr val="000000"/>
                </a:solidFill>
                <a:latin typeface="Telegraf"/>
              </a:rPr>
              <a:t>www.meria.kg</a:t>
            </a:r>
          </a:p>
          <a:p>
            <a:pPr>
              <a:lnSpc>
                <a:spcPts val="3200"/>
              </a:lnSpc>
            </a:pPr>
          </a:p>
        </p:txBody>
      </p:sp>
      <p:sp>
        <p:nvSpPr>
          <p:cNvPr name="TextBox 3" id="3"/>
          <p:cNvSpPr txBox="true"/>
          <p:nvPr/>
        </p:nvSpPr>
        <p:spPr>
          <a:xfrm rot="0">
            <a:off x="9624968" y="2089773"/>
            <a:ext cx="7634332" cy="777240"/>
          </a:xfrm>
          <a:prstGeom prst="rect">
            <a:avLst/>
          </a:prstGeom>
        </p:spPr>
        <p:txBody>
          <a:bodyPr anchor="t" rtlCol="false" tIns="0" lIns="0" bIns="0" rIns="0">
            <a:spAutoFit/>
          </a:bodyPr>
          <a:lstStyle/>
          <a:p>
            <a:pPr algn="r">
              <a:lnSpc>
                <a:spcPts val="6240"/>
              </a:lnSpc>
            </a:pPr>
            <a:r>
              <a:rPr lang="en-US" sz="4800">
                <a:solidFill>
                  <a:srgbClr val="000000"/>
                </a:solidFill>
                <a:latin typeface="RoxboroughCF Bold Bold"/>
              </a:rPr>
              <a:t>Contact</a:t>
            </a:r>
          </a:p>
        </p:txBody>
      </p:sp>
      <p:sp>
        <p:nvSpPr>
          <p:cNvPr name="AutoShape 4" id="4"/>
          <p:cNvSpPr/>
          <p:nvPr/>
        </p:nvSpPr>
        <p:spPr>
          <a:xfrm rot="0">
            <a:off x="0" y="2744146"/>
            <a:ext cx="14526633" cy="0"/>
          </a:xfrm>
          <a:prstGeom prst="line">
            <a:avLst/>
          </a:prstGeom>
          <a:ln cap="flat" w="9525">
            <a:solidFill>
              <a:srgbClr val="A21919"/>
            </a:solidFill>
            <a:prstDash val="solid"/>
            <a:headEnd type="none" len="sm" w="sm"/>
            <a:tailEnd type="none" len="sm" w="sm"/>
          </a:ln>
        </p:spPr>
      </p:sp>
      <p:sp>
        <p:nvSpPr>
          <p:cNvPr name="TextBox 5" id="5"/>
          <p:cNvSpPr txBox="true"/>
          <p:nvPr/>
        </p:nvSpPr>
        <p:spPr>
          <a:xfrm rot="0">
            <a:off x="1028700" y="3382642"/>
            <a:ext cx="6114786" cy="730250"/>
          </a:xfrm>
          <a:prstGeom prst="rect">
            <a:avLst/>
          </a:prstGeom>
        </p:spPr>
        <p:txBody>
          <a:bodyPr anchor="t" rtlCol="false" tIns="0" lIns="0" bIns="0" rIns="0">
            <a:spAutoFit/>
          </a:bodyPr>
          <a:lstStyle/>
          <a:p>
            <a:pPr>
              <a:lnSpc>
                <a:spcPts val="2800"/>
              </a:lnSpc>
            </a:pPr>
            <a:r>
              <a:rPr lang="en-US" sz="2000">
                <a:solidFill>
                  <a:srgbClr val="000000"/>
                </a:solidFill>
                <a:latin typeface="Telegraf"/>
              </a:rPr>
              <a:t>We thank you for your continued support in our efforts to contribute to the SDGs.</a:t>
            </a:r>
          </a:p>
        </p:txBody>
      </p:sp>
      <p:sp>
        <p:nvSpPr>
          <p:cNvPr name="TextBox 6" id="6"/>
          <p:cNvSpPr txBox="true"/>
          <p:nvPr/>
        </p:nvSpPr>
        <p:spPr>
          <a:xfrm rot="0">
            <a:off x="13455068" y="7536017"/>
            <a:ext cx="2143129" cy="1212850"/>
          </a:xfrm>
          <a:prstGeom prst="rect">
            <a:avLst/>
          </a:prstGeom>
        </p:spPr>
        <p:txBody>
          <a:bodyPr anchor="t" rtlCol="false" tIns="0" lIns="0" bIns="0" rIns="0">
            <a:spAutoFit/>
          </a:bodyPr>
          <a:lstStyle/>
          <a:p>
            <a:pPr algn="r">
              <a:lnSpc>
                <a:spcPts val="3124"/>
              </a:lnSpc>
            </a:pPr>
            <a:r>
              <a:rPr lang="en-US" sz="2499" spc="37">
                <a:solidFill>
                  <a:srgbClr val="000000"/>
                </a:solidFill>
                <a:latin typeface="Telegraf"/>
              </a:rPr>
              <a:t>Bishkek Mayor’s Office</a:t>
            </a:r>
          </a:p>
        </p:txBody>
      </p:sp>
      <p:pic>
        <p:nvPicPr>
          <p:cNvPr name="Picture 7" id="7"/>
          <p:cNvPicPr>
            <a:picLocks noChangeAspect="true"/>
          </p:cNvPicPr>
          <p:nvPr/>
        </p:nvPicPr>
        <p:blipFill>
          <a:blip r:embed="rId2"/>
          <a:srcRect l="0" t="0" r="0" b="0"/>
          <a:stretch>
            <a:fillRect/>
          </a:stretch>
        </p:blipFill>
        <p:spPr>
          <a:xfrm flipH="false" flipV="false" rot="0">
            <a:off x="15815461" y="7292682"/>
            <a:ext cx="1443839" cy="17566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13A7AAB71FF4E96650CFAE4CB3C00" ma:contentTypeVersion="16" ma:contentTypeDescription="Create a new document." ma:contentTypeScope="" ma:versionID="01c7c8a3226b274e65917e37b5540e63">
  <xsd:schema xmlns:xsd="http://www.w3.org/2001/XMLSchema" xmlns:xs="http://www.w3.org/2001/XMLSchema" xmlns:p="http://schemas.microsoft.com/office/2006/metadata/properties" xmlns:ns2="247b320a-10fd-4c85-93bc-332cc366a8d9" xmlns:ns3="66073966-ae8e-4b5b-b7e0-a4f858c07b7b" xmlns:ns4="985ec44e-1bab-4c0b-9df0-6ba128686fc9" targetNamespace="http://schemas.microsoft.com/office/2006/metadata/properties" ma:root="true" ma:fieldsID="8df092ba6b784b83ff4bbfb0ac9441bf" ns2:_="" ns3:_="" ns4:_="">
    <xsd:import namespace="247b320a-10fd-4c85-93bc-332cc366a8d9"/>
    <xsd:import namespace="66073966-ae8e-4b5b-b7e0-a4f858c07b7b"/>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b320a-10fd-4c85-93bc-332cc366a8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073966-ae8e-4b5b-b7e0-a4f858c07b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26a3491-f13b-45c7-84ca-43fda9eb3bcc}" ma:internalName="TaxCatchAll" ma:showField="CatchAllData" ma:web="66073966-ae8e-4b5b-b7e0-a4f858c07b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247b320a-10fd-4c85-93bc-332cc366a8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A4CF61-250E-42EF-82FF-0ED1DF6F3383}"/>
</file>

<file path=customXml/itemProps2.xml><?xml version="1.0" encoding="utf-8"?>
<ds:datastoreItem xmlns:ds="http://schemas.openxmlformats.org/officeDocument/2006/customXml" ds:itemID="{61ACB978-736B-4E25-8AB0-5D059CEF96CF}"/>
</file>

<file path=customXml/itemProps3.xml><?xml version="1.0" encoding="utf-8"?>
<ds:datastoreItem xmlns:ds="http://schemas.openxmlformats.org/officeDocument/2006/customXml" ds:itemID="{929BB199-6B58-4297-84C1-4DADF27E420C}"/>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0x01010024F13A7AAB71FF4E96650CFAE4CB3C00</vt:lpwstr>
  </property>
</Properties>
</file>