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58" r:id="rId4"/>
    <p:sldId id="268" r:id="rId5"/>
    <p:sldId id="257" r:id="rId6"/>
    <p:sldId id="259" r:id="rId7"/>
    <p:sldId id="260" r:id="rId8"/>
    <p:sldId id="265" r:id="rId9"/>
    <p:sldId id="262" r:id="rId10"/>
    <p:sldId id="261" r:id="rId11"/>
    <p:sldId id="263" r:id="rId12"/>
    <p:sldId id="264" r:id="rId13"/>
    <p:sldId id="26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601"/>
    <a:srgbClr val="0E5F86"/>
    <a:srgbClr val="F9B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ijl, licht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007" autoAdjust="0"/>
  </p:normalViewPr>
  <p:slideViewPr>
    <p:cSldViewPr snapToGrid="0">
      <p:cViewPr varScale="1">
        <p:scale>
          <a:sx n="108" d="100"/>
          <a:sy n="108" d="100"/>
        </p:scale>
        <p:origin x="7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80D46-6306-427E-83C4-28B25609B739}" type="datetimeFigureOut">
              <a:rPr lang="nl-NL" smtClean="0"/>
              <a:t>24-5-2023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70BCCE-5912-482B-9DCD-E82E63B1E76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03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ard S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A5FA20-A94A-4CC3-8445-44B3CA80E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7462A9F-CEBD-4D2D-ABE6-F8430B6BD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BF5A2D65-8F5F-4B05-9233-5A404006B4DE}"/>
              </a:ext>
            </a:extLst>
          </p:cNvPr>
          <p:cNvGrpSpPr/>
          <p:nvPr userDrawn="1"/>
        </p:nvGrpSpPr>
        <p:grpSpPr>
          <a:xfrm>
            <a:off x="-2145803" y="5639957"/>
            <a:ext cx="15115231" cy="1316520"/>
            <a:chOff x="-2145803" y="5910500"/>
            <a:chExt cx="15115231" cy="1316520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DCA02FF0-CE18-4D4B-B65A-B7B1C78C99CD}"/>
                </a:ext>
              </a:extLst>
            </p:cNvPr>
            <p:cNvSpPr/>
            <p:nvPr/>
          </p:nvSpPr>
          <p:spPr>
            <a:xfrm flipH="1" flipV="1">
              <a:off x="-2145803" y="6568760"/>
              <a:ext cx="14849676" cy="578480"/>
            </a:xfrm>
            <a:prstGeom prst="rect">
              <a:avLst/>
            </a:prstGeom>
            <a:solidFill>
              <a:srgbClr val="F9B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nl-NL"/>
            </a:p>
          </p:txBody>
        </p:sp>
        <p:sp>
          <p:nvSpPr>
            <p:cNvPr id="13" name="Gelijkbenige driehoek 12">
              <a:extLst>
                <a:ext uri="{FF2B5EF4-FFF2-40B4-BE49-F238E27FC236}">
                  <a16:creationId xmlns:a16="http://schemas.microsoft.com/office/drawing/2014/main" id="{24DF4538-C35E-4852-B472-834730BEC2B2}"/>
                </a:ext>
              </a:extLst>
            </p:cNvPr>
            <p:cNvSpPr/>
            <p:nvPr/>
          </p:nvSpPr>
          <p:spPr>
            <a:xfrm rot="16200000">
              <a:off x="4934161" y="-808247"/>
              <a:ext cx="1316520" cy="14754014"/>
            </a:xfrm>
            <a:prstGeom prst="triangle">
              <a:avLst>
                <a:gd name="adj" fmla="val 50000"/>
              </a:avLst>
            </a:prstGeom>
            <a:solidFill>
              <a:srgbClr val="F9B0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dirty="0"/>
                <a:t> </a:t>
              </a:r>
            </a:p>
          </p:txBody>
        </p:sp>
      </p:grp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EA2C9EDF-DECB-43E2-A5A3-DC5DDD17B2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063" y="6078245"/>
            <a:ext cx="1043474" cy="47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39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 me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D65DB6-063F-4AE3-904D-4442B1EB4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A9F9DD-1693-47F0-B819-2C654103E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B8E9187-6A6D-449A-8FED-91A618E2D4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063" y="6078087"/>
            <a:ext cx="1043474" cy="47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743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1B3A94-7499-4CD7-B98F-6919339D4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E5D841-A69B-4D71-A095-D7CE469BB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715446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01D9B96-36B3-4867-9FB4-790788BAD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663C42-1BF0-4CCE-8576-0CB37FA37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895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EE760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E5F86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E5F86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E5F86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E5F86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E5F86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EAP Toolkit">
            <a:extLst>
              <a:ext uri="{FF2B5EF4-FFF2-40B4-BE49-F238E27FC236}">
                <a16:creationId xmlns:a16="http://schemas.microsoft.com/office/drawing/2014/main" id="{85E3EC01-2A3B-9C2E-CDBA-38AC9E8057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809" b="18146"/>
          <a:stretch/>
        </p:blipFill>
        <p:spPr bwMode="auto">
          <a:xfrm>
            <a:off x="0" y="-62146"/>
            <a:ext cx="12192000" cy="312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EAP Toolkit">
            <a:extLst>
              <a:ext uri="{FF2B5EF4-FFF2-40B4-BE49-F238E27FC236}">
                <a16:creationId xmlns:a16="http://schemas.microsoft.com/office/drawing/2014/main" id="{B478CD87-FCF6-1895-B7D8-0DEAB59BEC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306" r="86809"/>
          <a:stretch/>
        </p:blipFill>
        <p:spPr bwMode="auto">
          <a:xfrm flipH="1">
            <a:off x="-5023" y="3049837"/>
            <a:ext cx="3949403" cy="135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EAP Toolkit">
            <a:extLst>
              <a:ext uri="{FF2B5EF4-FFF2-40B4-BE49-F238E27FC236}">
                <a16:creationId xmlns:a16="http://schemas.microsoft.com/office/drawing/2014/main" id="{A5835F1E-7FB1-4291-A135-4214372FFA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8" t="81346"/>
          <a:stretch/>
        </p:blipFill>
        <p:spPr bwMode="auto">
          <a:xfrm>
            <a:off x="8900713" y="3038765"/>
            <a:ext cx="3296309" cy="131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EAP Toolkit">
            <a:extLst>
              <a:ext uri="{FF2B5EF4-FFF2-40B4-BE49-F238E27FC236}">
                <a16:creationId xmlns:a16="http://schemas.microsoft.com/office/drawing/2014/main" id="{70F80BEB-D17C-F310-65E3-AD550B7B7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33" y="-62146"/>
            <a:ext cx="5723733" cy="381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1A445A75-D448-49AA-968C-2705F484B687}"/>
              </a:ext>
            </a:extLst>
          </p:cNvPr>
          <p:cNvSpPr/>
          <p:nvPr/>
        </p:nvSpPr>
        <p:spPr>
          <a:xfrm>
            <a:off x="0" y="4366667"/>
            <a:ext cx="12192000" cy="578480"/>
          </a:xfrm>
          <a:prstGeom prst="rect">
            <a:avLst/>
          </a:prstGeom>
          <a:solidFill>
            <a:srgbClr val="F9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sp>
        <p:nvSpPr>
          <p:cNvPr id="5" name="Gelijkbenige driehoek 4">
            <a:extLst>
              <a:ext uri="{FF2B5EF4-FFF2-40B4-BE49-F238E27FC236}">
                <a16:creationId xmlns:a16="http://schemas.microsoft.com/office/drawing/2014/main" id="{8A0BBAA4-C4F4-4E0E-9CCF-0AB3BCF5161F}"/>
              </a:ext>
            </a:extLst>
          </p:cNvPr>
          <p:cNvSpPr/>
          <p:nvPr/>
        </p:nvSpPr>
        <p:spPr>
          <a:xfrm rot="16200000">
            <a:off x="4558146" y="-2374978"/>
            <a:ext cx="1316520" cy="14754014"/>
          </a:xfrm>
          <a:prstGeom prst="triangle">
            <a:avLst>
              <a:gd name="adj" fmla="val 50000"/>
            </a:avLst>
          </a:prstGeom>
          <a:solidFill>
            <a:srgbClr val="F9B0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nl-NL" dirty="0"/>
              <a:t> </a:t>
            </a:r>
          </a:p>
        </p:txBody>
      </p:sp>
      <p:sp>
        <p:nvSpPr>
          <p:cNvPr id="6" name="Rechthoek: afgeronde diagonale hoeken 5">
            <a:extLst>
              <a:ext uri="{FF2B5EF4-FFF2-40B4-BE49-F238E27FC236}">
                <a16:creationId xmlns:a16="http://schemas.microsoft.com/office/drawing/2014/main" id="{8D7FD2F2-DA23-435F-9B14-47E5941491CC}"/>
              </a:ext>
            </a:extLst>
          </p:cNvPr>
          <p:cNvSpPr/>
          <p:nvPr/>
        </p:nvSpPr>
        <p:spPr>
          <a:xfrm>
            <a:off x="2328679" y="3601088"/>
            <a:ext cx="7534642" cy="1423839"/>
          </a:xfrm>
          <a:prstGeom prst="round2DiagRect">
            <a:avLst/>
          </a:prstGeom>
          <a:solidFill>
            <a:srgbClr val="EE7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nl-NL"/>
          </a:p>
        </p:txBody>
      </p:sp>
      <p:sp>
        <p:nvSpPr>
          <p:cNvPr id="9" name="Tekstvak 2">
            <a:extLst>
              <a:ext uri="{FF2B5EF4-FFF2-40B4-BE49-F238E27FC236}">
                <a16:creationId xmlns:a16="http://schemas.microsoft.com/office/drawing/2014/main" id="{9FC18133-C417-489D-A231-781D48B76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6132" y="3788373"/>
            <a:ext cx="549973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nl-NL" sz="3200" b="1" dirty="0">
                <a:solidFill>
                  <a:srgbClr val="FFFFFF"/>
                </a:solidFill>
                <a:effectLst/>
                <a:latin typeface="Segoe UI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Draft proposal Toolkit WIA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B6E27B1E-70DC-4485-A241-588F4E0B2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45" y="5673747"/>
            <a:ext cx="1439368" cy="651843"/>
          </a:xfrm>
          <a:prstGeom prst="rect">
            <a:avLst/>
          </a:prstGeom>
        </p:spPr>
      </p:pic>
      <p:sp>
        <p:nvSpPr>
          <p:cNvPr id="8" name="Tijdelijke aanduiding voor inhoud 2">
            <a:extLst>
              <a:ext uri="{FF2B5EF4-FFF2-40B4-BE49-F238E27FC236}">
                <a16:creationId xmlns:a16="http://schemas.microsoft.com/office/drawing/2014/main" id="{98C0881F-0961-477C-9125-B0D2D0F20032}"/>
              </a:ext>
            </a:extLst>
          </p:cNvPr>
          <p:cNvSpPr txBox="1">
            <a:spLocks/>
          </p:cNvSpPr>
          <p:nvPr/>
        </p:nvSpPr>
        <p:spPr>
          <a:xfrm>
            <a:off x="2196981" y="5619874"/>
            <a:ext cx="8681815" cy="8108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nl-NL" sz="2000" dirty="0"/>
              <a:t>Hak van Nispen tot Pannerden</a:t>
            </a: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nl-NL" sz="2000" dirty="0"/>
              <a:t>May 25, 2023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7FFBA5E-648C-9DCD-2C18-1F8979DEAD5C}"/>
              </a:ext>
            </a:extLst>
          </p:cNvPr>
          <p:cNvSpPr txBox="1"/>
          <p:nvPr/>
        </p:nvSpPr>
        <p:spPr>
          <a:xfrm>
            <a:off x="2361460" y="4518734"/>
            <a:ext cx="7537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i="1" dirty="0">
                <a:solidFill>
                  <a:schemeClr val="bg1"/>
                </a:solidFill>
                <a:effectLst/>
                <a:latin typeface="Segoe UI" panose="020B0502040204020203" pitchFamily="34" charset="0"/>
                <a:ea typeface="SimSun" panose="02010600030101010101" pitchFamily="2" charset="-122"/>
                <a:cs typeface="Segoe UI" panose="020B0502040204020203" pitchFamily="34" charset="0"/>
              </a:rPr>
              <a:t>ESD-Key Strand 2 WIA and ESD</a:t>
            </a:r>
            <a:endParaRPr lang="en-GB" sz="2000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361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Deliverables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357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General description (WIA, ESD and SDGs) </a:t>
            </a:r>
          </a:p>
          <a:p>
            <a:r>
              <a:rPr lang="en-GB" sz="2000" dirty="0"/>
              <a:t>Dimensions of WIA and ESD based on the new framework</a:t>
            </a:r>
          </a:p>
          <a:p>
            <a:r>
              <a:rPr lang="en-GB" sz="2000" dirty="0"/>
              <a:t>Sustainable competences</a:t>
            </a:r>
          </a:p>
          <a:p>
            <a:r>
              <a:rPr lang="en-GB" sz="2000" dirty="0"/>
              <a:t>Concept on Pedagogy and didactics</a:t>
            </a:r>
          </a:p>
          <a:p>
            <a:r>
              <a:rPr lang="en-GB" sz="2000" dirty="0"/>
              <a:t>Process of starting and implementing WIA</a:t>
            </a:r>
          </a:p>
          <a:p>
            <a:r>
              <a:rPr lang="en-GB" sz="2000" dirty="0"/>
              <a:t>Networks that can be used</a:t>
            </a:r>
          </a:p>
          <a:p>
            <a:r>
              <a:rPr lang="en-GB" sz="2000" dirty="0"/>
              <a:t>Tools, examples and inspiration</a:t>
            </a:r>
          </a:p>
          <a:p>
            <a:r>
              <a:rPr lang="en-GB" sz="2000" dirty="0"/>
              <a:t>Literature</a:t>
            </a:r>
          </a:p>
          <a:p>
            <a:r>
              <a:rPr lang="en-GB" sz="2000" dirty="0"/>
              <a:t>Training design</a:t>
            </a:r>
          </a:p>
          <a:p>
            <a:r>
              <a:rPr lang="en-GB" sz="2000" dirty="0"/>
              <a:t>Guidelines and feedback mechanism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1026" name="Picture 2" descr="School of Design | BDes - MDes in Design Course | Best Designing College in  India">
            <a:extLst>
              <a:ext uri="{FF2B5EF4-FFF2-40B4-BE49-F238E27FC236}">
                <a16:creationId xmlns:a16="http://schemas.microsoft.com/office/drawing/2014/main" id="{D2368FF7-0287-36CA-FDC5-609B6CC45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6" r="12713"/>
          <a:stretch/>
        </p:blipFill>
        <p:spPr bwMode="auto">
          <a:xfrm>
            <a:off x="9942991" y="109538"/>
            <a:ext cx="2068497" cy="203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10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Timeline</a:t>
            </a:r>
          </a:p>
        </p:txBody>
      </p:sp>
      <p:graphicFrame>
        <p:nvGraphicFramePr>
          <p:cNvPr id="6" name="Tabel 5">
            <a:extLst>
              <a:ext uri="{FF2B5EF4-FFF2-40B4-BE49-F238E27FC236}">
                <a16:creationId xmlns:a16="http://schemas.microsoft.com/office/drawing/2014/main" id="{6949DD18-3089-C67E-4F8A-04BD586B9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034962"/>
              </p:ext>
            </p:extLst>
          </p:nvPr>
        </p:nvGraphicFramePr>
        <p:xfrm>
          <a:off x="742950" y="1337089"/>
          <a:ext cx="10353674" cy="3690880"/>
        </p:xfrm>
        <a:graphic>
          <a:graphicData uri="http://schemas.openxmlformats.org/drawingml/2006/table">
            <a:tbl>
              <a:tblPr firstRow="1" firstCol="1" bandRow="1">
                <a:tableStyleId>{912C8C85-51F0-491E-9774-3900AFEF0FD7}</a:tableStyleId>
              </a:tblPr>
              <a:tblGrid>
                <a:gridCol w="6831187">
                  <a:extLst>
                    <a:ext uri="{9D8B030D-6E8A-4147-A177-3AD203B41FA5}">
                      <a16:colId xmlns:a16="http://schemas.microsoft.com/office/drawing/2014/main" val="1026266261"/>
                    </a:ext>
                  </a:extLst>
                </a:gridCol>
                <a:gridCol w="427585">
                  <a:extLst>
                    <a:ext uri="{9D8B030D-6E8A-4147-A177-3AD203B41FA5}">
                      <a16:colId xmlns:a16="http://schemas.microsoft.com/office/drawing/2014/main" val="3713401163"/>
                    </a:ext>
                  </a:extLst>
                </a:gridCol>
                <a:gridCol w="397044">
                  <a:extLst>
                    <a:ext uri="{9D8B030D-6E8A-4147-A177-3AD203B41FA5}">
                      <a16:colId xmlns:a16="http://schemas.microsoft.com/office/drawing/2014/main" val="726755565"/>
                    </a:ext>
                  </a:extLst>
                </a:gridCol>
                <a:gridCol w="427585">
                  <a:extLst>
                    <a:ext uri="{9D8B030D-6E8A-4147-A177-3AD203B41FA5}">
                      <a16:colId xmlns:a16="http://schemas.microsoft.com/office/drawing/2014/main" val="1870429678"/>
                    </a:ext>
                  </a:extLst>
                </a:gridCol>
                <a:gridCol w="437766">
                  <a:extLst>
                    <a:ext uri="{9D8B030D-6E8A-4147-A177-3AD203B41FA5}">
                      <a16:colId xmlns:a16="http://schemas.microsoft.com/office/drawing/2014/main" val="3930450885"/>
                    </a:ext>
                  </a:extLst>
                </a:gridCol>
                <a:gridCol w="427585">
                  <a:extLst>
                    <a:ext uri="{9D8B030D-6E8A-4147-A177-3AD203B41FA5}">
                      <a16:colId xmlns:a16="http://schemas.microsoft.com/office/drawing/2014/main" val="3990620427"/>
                    </a:ext>
                  </a:extLst>
                </a:gridCol>
                <a:gridCol w="498850">
                  <a:extLst>
                    <a:ext uri="{9D8B030D-6E8A-4147-A177-3AD203B41FA5}">
                      <a16:colId xmlns:a16="http://schemas.microsoft.com/office/drawing/2014/main" val="2173161910"/>
                    </a:ext>
                  </a:extLst>
                </a:gridCol>
                <a:gridCol w="417405">
                  <a:extLst>
                    <a:ext uri="{9D8B030D-6E8A-4147-A177-3AD203B41FA5}">
                      <a16:colId xmlns:a16="http://schemas.microsoft.com/office/drawing/2014/main" val="1401491266"/>
                    </a:ext>
                  </a:extLst>
                </a:gridCol>
                <a:gridCol w="488667">
                  <a:extLst>
                    <a:ext uri="{9D8B030D-6E8A-4147-A177-3AD203B41FA5}">
                      <a16:colId xmlns:a16="http://schemas.microsoft.com/office/drawing/2014/main" val="1710373067"/>
                    </a:ext>
                  </a:extLst>
                </a:gridCol>
              </a:tblGrid>
              <a:tr h="222631">
                <a:tc rowSpan="2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</a:p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2023</a:t>
                      </a:r>
                    </a:p>
                  </a:txBody>
                  <a:tcPr marL="0" marR="0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2024</a:t>
                      </a:r>
                    </a:p>
                  </a:txBody>
                  <a:tcPr marL="0" marR="0" marT="0" marB="0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nl-NL" sz="12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2025</a:t>
                      </a:r>
                      <a:endParaRPr lang="nl-NL" sz="16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52891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nl-NL" sz="8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Q2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Q3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Q4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Q1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Q2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Q3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Q4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Q1</a:t>
                      </a:r>
                      <a:endParaRPr lang="nl-NL" sz="14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776149"/>
                  </a:ext>
                </a:extLst>
              </a:tr>
              <a:tr h="226921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Start Expert group, Support group and Project team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4108553828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Research and analysis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3078633679"/>
                  </a:ext>
                </a:extLst>
              </a:tr>
              <a:tr h="196838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Pedagogical concept; General description and specific dimensions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l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4232637236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Architecture and design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l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743119621"/>
                  </a:ext>
                </a:extLst>
              </a:tr>
              <a:tr h="190685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Development of the tools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x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x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4014944609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Selection of examples and inspiration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x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449779797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Draft version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x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2133442634"/>
                  </a:ext>
                </a:extLst>
              </a:tr>
              <a:tr h="226461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Presentation of the first draft in the 19</a:t>
                      </a:r>
                      <a:r>
                        <a:rPr lang="en-GB" sz="1400" b="0" baseline="3000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th</a:t>
                      </a: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Meeting of the UNECE ESD SC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x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226722019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Regional conference ‘how to use the Toolkit WIA (hosted by one of the MS)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x</a:t>
                      </a:r>
                      <a:endParaRPr lang="nl-NL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1983623799"/>
                  </a:ext>
                </a:extLst>
              </a:tr>
              <a:tr h="163196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Final version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1665318146"/>
                  </a:ext>
                </a:extLst>
              </a:tr>
              <a:tr h="248577"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Publishing bij UNECE (after the 20</a:t>
                      </a:r>
                      <a:r>
                        <a:rPr lang="en-GB" sz="1400" b="0" baseline="3000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th </a:t>
                      </a:r>
                      <a:r>
                        <a:rPr lang="en-GB" sz="1400" b="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meeting for publication and translation)</a:t>
                      </a:r>
                      <a:endParaRPr lang="nl-NL" sz="1400" b="0" dirty="0">
                        <a:effectLst/>
                        <a:latin typeface="Segoe UI Light" panose="020B0502040204020203" pitchFamily="34" charset="0"/>
                        <a:ea typeface="SimSun" panose="02010600030101010101" pitchFamily="2" charset="-122"/>
                        <a:cs typeface="Segoe UI Light" panose="020B0502040204020203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tc>
                  <a:txBody>
                    <a:bodyPr/>
                    <a:lstStyle/>
                    <a:p>
                      <a:pPr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en-GB" sz="1400" dirty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4745" marR="54745" marT="0" marB="0"/>
                </a:tc>
                <a:extLst>
                  <a:ext uri="{0D108BD9-81ED-4DB2-BD59-A6C34878D82A}">
                    <a16:rowId xmlns:a16="http://schemas.microsoft.com/office/drawing/2014/main" val="323063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16655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Capacity building and dissemination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357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Meetings/ regional activities back-to-back with SC meetings</a:t>
            </a:r>
          </a:p>
          <a:p>
            <a:r>
              <a:rPr lang="en-GB" sz="2000" dirty="0"/>
              <a:t>International conference for implementation Toolkit WIA (by country that want to host it)</a:t>
            </a:r>
          </a:p>
          <a:p>
            <a:r>
              <a:rPr lang="en-GB" sz="2000" dirty="0"/>
              <a:t>Joint events</a:t>
            </a:r>
          </a:p>
          <a:p>
            <a:r>
              <a:rPr lang="en-GB" sz="2000" dirty="0"/>
              <a:t>Training events on demand</a:t>
            </a:r>
          </a:p>
          <a:p>
            <a:r>
              <a:rPr lang="en-GB" sz="2000" dirty="0"/>
              <a:t>Webinars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C64C5DC-F871-7117-0458-6F3D733F3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2788" y="71773"/>
            <a:ext cx="1978981" cy="19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33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to be answered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357"/>
            <a:ext cx="10951346" cy="2637718"/>
          </a:xfrm>
        </p:spPr>
        <p:txBody>
          <a:bodyPr>
            <a:normAutofit/>
          </a:bodyPr>
          <a:lstStyle/>
          <a:p>
            <a:r>
              <a:rPr lang="en-GB" sz="2000" dirty="0"/>
              <a:t>General idea of the proposal</a:t>
            </a:r>
          </a:p>
          <a:p>
            <a:r>
              <a:rPr lang="en-GB" sz="2000" dirty="0"/>
              <a:t>Members States for the support group</a:t>
            </a:r>
          </a:p>
          <a:p>
            <a:r>
              <a:rPr lang="en-GB" sz="2000" dirty="0"/>
              <a:t>International conference about the use of the Toolkit in ±Q3 2024, if a MS want to host this</a:t>
            </a:r>
          </a:p>
          <a:p>
            <a:r>
              <a:rPr lang="en-GB" sz="2000" dirty="0"/>
              <a:t>Workshops by country/(</a:t>
            </a:r>
            <a:r>
              <a:rPr lang="en-GB" sz="2000" dirty="0" err="1"/>
              <a:t>ies</a:t>
            </a:r>
            <a:r>
              <a:rPr lang="en-GB" sz="2000" dirty="0"/>
              <a:t>) that want to host it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0425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From</a:t>
            </a:r>
            <a:r>
              <a:rPr lang="nl-NL" dirty="0"/>
              <a:t>			    </a:t>
            </a:r>
            <a:r>
              <a:rPr lang="nl-NL" dirty="0" err="1"/>
              <a:t>to</a:t>
            </a:r>
            <a:r>
              <a:rPr lang="nl-NL" dirty="0"/>
              <a:t>				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school			  WSA 			    WIA</a:t>
            </a:r>
          </a:p>
        </p:txBody>
      </p:sp>
      <p:pic>
        <p:nvPicPr>
          <p:cNvPr id="8" name="Afbeelding 1">
            <a:extLst>
              <a:ext uri="{FF2B5EF4-FFF2-40B4-BE49-F238E27FC236}">
                <a16:creationId xmlns:a16="http://schemas.microsoft.com/office/drawing/2014/main" id="{C945B56F-F0F0-3B64-B7DA-9DF94A2A0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5060" y="2704550"/>
            <a:ext cx="2482228" cy="248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30926273-C637-7071-4E5C-81E9A612A8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21" b="18964"/>
          <a:stretch/>
        </p:blipFill>
        <p:spPr>
          <a:xfrm>
            <a:off x="562992" y="3826275"/>
            <a:ext cx="1993029" cy="1429305"/>
          </a:xfrm>
          <a:prstGeom prst="rect">
            <a:avLst/>
          </a:prstGeom>
        </p:spPr>
      </p:pic>
      <p:pic>
        <p:nvPicPr>
          <p:cNvPr id="12" name="Afbeelding 11" descr="Jonge jongen viert feest">
            <a:extLst>
              <a:ext uri="{FF2B5EF4-FFF2-40B4-BE49-F238E27FC236}">
                <a16:creationId xmlns:a16="http://schemas.microsoft.com/office/drawing/2014/main" id="{24A4D444-5280-A559-1F39-F05F727513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5582" y="3027284"/>
            <a:ext cx="778160" cy="1528607"/>
          </a:xfrm>
          <a:prstGeom prst="rect">
            <a:avLst/>
          </a:prstGeom>
        </p:spPr>
      </p:pic>
      <p:pic>
        <p:nvPicPr>
          <p:cNvPr id="15" name="Afbeelding 14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4F0A8B09-8C3E-30C3-6A55-22826CAC64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674" y="2826952"/>
            <a:ext cx="774874" cy="772291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885778E0-5F62-A861-A0A4-2408E82B1631}"/>
              </a:ext>
            </a:extLst>
          </p:cNvPr>
          <p:cNvSpPr txBox="1"/>
          <p:nvPr/>
        </p:nvSpPr>
        <p:spPr>
          <a:xfrm>
            <a:off x="7650638" y="3637887"/>
            <a:ext cx="70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Family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73A7D3BC-02EC-95B3-30AB-4EDE12EEA9D2}"/>
              </a:ext>
            </a:extLst>
          </p:cNvPr>
          <p:cNvSpPr txBox="1"/>
          <p:nvPr/>
        </p:nvSpPr>
        <p:spPr>
          <a:xfrm>
            <a:off x="9091251" y="2668841"/>
            <a:ext cx="817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School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545959A6-A599-E8B3-2D90-FA95169E920E}"/>
              </a:ext>
            </a:extLst>
          </p:cNvPr>
          <p:cNvSpPr txBox="1"/>
          <p:nvPr/>
        </p:nvSpPr>
        <p:spPr>
          <a:xfrm>
            <a:off x="10182739" y="3429000"/>
            <a:ext cx="817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NGO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24BC14E9-27CB-3989-308F-B965CE8FCAF5}"/>
              </a:ext>
            </a:extLst>
          </p:cNvPr>
          <p:cNvSpPr txBox="1"/>
          <p:nvPr/>
        </p:nvSpPr>
        <p:spPr>
          <a:xfrm>
            <a:off x="9168787" y="5301608"/>
            <a:ext cx="125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Municipality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70C2D5A3-2965-905F-044D-7B98EA421CEB}"/>
              </a:ext>
            </a:extLst>
          </p:cNvPr>
          <p:cNvSpPr txBox="1"/>
          <p:nvPr/>
        </p:nvSpPr>
        <p:spPr>
          <a:xfrm>
            <a:off x="8193654" y="5368423"/>
            <a:ext cx="125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Companies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3D591D0C-85BF-8A4D-FAF6-7BD45B001835}"/>
              </a:ext>
            </a:extLst>
          </p:cNvPr>
          <p:cNvSpPr txBox="1"/>
          <p:nvPr/>
        </p:nvSpPr>
        <p:spPr>
          <a:xfrm>
            <a:off x="9828501" y="2562661"/>
            <a:ext cx="1036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University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04961857-CECC-4232-4343-514EF1B0E85B}"/>
              </a:ext>
            </a:extLst>
          </p:cNvPr>
          <p:cNvSpPr txBox="1"/>
          <p:nvPr/>
        </p:nvSpPr>
        <p:spPr>
          <a:xfrm>
            <a:off x="7859283" y="4271919"/>
            <a:ext cx="778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Friends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4CEAD502-65B5-34EE-12BA-C2BF0422BE5A}"/>
              </a:ext>
            </a:extLst>
          </p:cNvPr>
          <p:cNvSpPr txBox="1"/>
          <p:nvPr/>
        </p:nvSpPr>
        <p:spPr>
          <a:xfrm>
            <a:off x="11120063" y="3493818"/>
            <a:ext cx="125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Sports</a:t>
            </a:r>
          </a:p>
        </p:txBody>
      </p:sp>
      <p:pic>
        <p:nvPicPr>
          <p:cNvPr id="29" name="Afbeelding 28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A8369562-3D74-7558-1FC0-7595D23BF0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532" y="4582924"/>
            <a:ext cx="774874" cy="772291"/>
          </a:xfrm>
          <a:prstGeom prst="rect">
            <a:avLst/>
          </a:prstGeom>
        </p:spPr>
      </p:pic>
      <p:pic>
        <p:nvPicPr>
          <p:cNvPr id="35" name="Afbeelding 34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B4A0D908-8919-A07E-B361-630B129F41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023" y="3609349"/>
            <a:ext cx="774874" cy="772291"/>
          </a:xfrm>
          <a:prstGeom prst="rect">
            <a:avLst/>
          </a:prstGeom>
        </p:spPr>
      </p:pic>
      <p:pic>
        <p:nvPicPr>
          <p:cNvPr id="36" name="Afbeelding 35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D0E18091-98C1-A181-50E5-34D6BA5C8D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056" y="2863632"/>
            <a:ext cx="774874" cy="772291"/>
          </a:xfrm>
          <a:prstGeom prst="rect">
            <a:avLst/>
          </a:prstGeom>
        </p:spPr>
      </p:pic>
      <p:sp>
        <p:nvSpPr>
          <p:cNvPr id="37" name="Tekstvak 36">
            <a:extLst>
              <a:ext uri="{FF2B5EF4-FFF2-40B4-BE49-F238E27FC236}">
                <a16:creationId xmlns:a16="http://schemas.microsoft.com/office/drawing/2014/main" id="{5D0A08C3-A4E5-DF2E-D6DF-2CF57F448AB4}"/>
              </a:ext>
            </a:extLst>
          </p:cNvPr>
          <p:cNvSpPr txBox="1"/>
          <p:nvPr/>
        </p:nvSpPr>
        <p:spPr>
          <a:xfrm>
            <a:off x="10881197" y="4242097"/>
            <a:ext cx="125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Music</a:t>
            </a:r>
          </a:p>
        </p:txBody>
      </p:sp>
      <p:sp>
        <p:nvSpPr>
          <p:cNvPr id="38" name="Tekstvak 37">
            <a:extLst>
              <a:ext uri="{FF2B5EF4-FFF2-40B4-BE49-F238E27FC236}">
                <a16:creationId xmlns:a16="http://schemas.microsoft.com/office/drawing/2014/main" id="{F3B782EC-F719-73D3-FCEC-B70C2BC91AFB}"/>
              </a:ext>
            </a:extLst>
          </p:cNvPr>
          <p:cNvSpPr txBox="1"/>
          <p:nvPr/>
        </p:nvSpPr>
        <p:spPr>
          <a:xfrm>
            <a:off x="8171584" y="2740091"/>
            <a:ext cx="823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Courses</a:t>
            </a:r>
          </a:p>
        </p:txBody>
      </p:sp>
      <p:pic>
        <p:nvPicPr>
          <p:cNvPr id="40" name="Afbeelding 39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DB677DA2-2B7D-6328-C5AE-29EF876A47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471" y="4680395"/>
            <a:ext cx="774874" cy="772291"/>
          </a:xfrm>
          <a:prstGeom prst="rect">
            <a:avLst/>
          </a:prstGeom>
        </p:spPr>
      </p:pic>
      <p:pic>
        <p:nvPicPr>
          <p:cNvPr id="41" name="Afbeelding 40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FFE2C688-3557-59A3-EC6B-9105238644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978" y="3074048"/>
            <a:ext cx="774874" cy="772291"/>
          </a:xfrm>
          <a:prstGeom prst="rect">
            <a:avLst/>
          </a:prstGeom>
        </p:spPr>
      </p:pic>
      <p:pic>
        <p:nvPicPr>
          <p:cNvPr id="42" name="Afbeelding 41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59BD67AC-B7BB-A178-3D37-3B78F43022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520" y="2109097"/>
            <a:ext cx="774874" cy="772291"/>
          </a:xfrm>
          <a:prstGeom prst="rect">
            <a:avLst/>
          </a:prstGeom>
        </p:spPr>
      </p:pic>
      <p:pic>
        <p:nvPicPr>
          <p:cNvPr id="43" name="Afbeelding 42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D09B3F10-1759-13D2-0967-87B3653BA1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184" y="1995050"/>
            <a:ext cx="774874" cy="772291"/>
          </a:xfrm>
          <a:prstGeom prst="rect">
            <a:avLst/>
          </a:prstGeom>
        </p:spPr>
      </p:pic>
      <p:pic>
        <p:nvPicPr>
          <p:cNvPr id="44" name="Afbeelding 43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95B417D9-8081-AC8A-2CD0-60623FBCB0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121" y="1885146"/>
            <a:ext cx="774874" cy="772291"/>
          </a:xfrm>
          <a:prstGeom prst="rect">
            <a:avLst/>
          </a:prstGeom>
        </p:spPr>
      </p:pic>
      <p:pic>
        <p:nvPicPr>
          <p:cNvPr id="45" name="Afbeelding 44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F660FD77-4874-E844-A9CC-F5B429CAC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005" y="3822000"/>
            <a:ext cx="774874" cy="772291"/>
          </a:xfrm>
          <a:prstGeom prst="rect">
            <a:avLst/>
          </a:prstGeom>
        </p:spPr>
      </p:pic>
      <p:pic>
        <p:nvPicPr>
          <p:cNvPr id="46" name="Afbeelding 45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33F143C8-5576-22F1-3C13-822EAD25AD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804" y="3863534"/>
            <a:ext cx="774874" cy="772291"/>
          </a:xfrm>
          <a:prstGeom prst="rect">
            <a:avLst/>
          </a:prstGeom>
        </p:spPr>
      </p:pic>
      <p:pic>
        <p:nvPicPr>
          <p:cNvPr id="47" name="Afbeelding 46" descr="Afbeelding met Kleurrijkheid, Graphics, cirkel, creativiteit&#10;&#10;Automatisch gegenereerde beschrijving">
            <a:extLst>
              <a:ext uri="{FF2B5EF4-FFF2-40B4-BE49-F238E27FC236}">
                <a16:creationId xmlns:a16="http://schemas.microsoft.com/office/drawing/2014/main" id="{743692F8-B4EE-9B58-1438-BF306B7631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014" y="4544463"/>
            <a:ext cx="774874" cy="772291"/>
          </a:xfrm>
          <a:prstGeom prst="rect">
            <a:avLst/>
          </a:prstGeom>
        </p:spPr>
      </p:pic>
      <p:sp>
        <p:nvSpPr>
          <p:cNvPr id="48" name="Tekstvak 47">
            <a:extLst>
              <a:ext uri="{FF2B5EF4-FFF2-40B4-BE49-F238E27FC236}">
                <a16:creationId xmlns:a16="http://schemas.microsoft.com/office/drawing/2014/main" id="{25519B41-ECE5-AEDA-19F3-38A6972D34DA}"/>
              </a:ext>
            </a:extLst>
          </p:cNvPr>
          <p:cNvSpPr txBox="1"/>
          <p:nvPr/>
        </p:nvSpPr>
        <p:spPr>
          <a:xfrm>
            <a:off x="9828501" y="4475304"/>
            <a:ext cx="125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…………</a:t>
            </a:r>
          </a:p>
        </p:txBody>
      </p:sp>
      <p:sp>
        <p:nvSpPr>
          <p:cNvPr id="49" name="Tekstvak 48">
            <a:extLst>
              <a:ext uri="{FF2B5EF4-FFF2-40B4-BE49-F238E27FC236}">
                <a16:creationId xmlns:a16="http://schemas.microsoft.com/office/drawing/2014/main" id="{1183F4A6-5A30-95FA-682E-A6280B161512}"/>
              </a:ext>
            </a:extLst>
          </p:cNvPr>
          <p:cNvSpPr txBox="1"/>
          <p:nvPr/>
        </p:nvSpPr>
        <p:spPr>
          <a:xfrm>
            <a:off x="10703995" y="5078136"/>
            <a:ext cx="1251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…………</a:t>
            </a:r>
          </a:p>
        </p:txBody>
      </p:sp>
    </p:spTree>
    <p:extLst>
      <p:ext uri="{BB962C8B-B14F-4D97-AF65-F5344CB8AC3E}">
        <p14:creationId xmlns:p14="http://schemas.microsoft.com/office/powerpoint/2010/main" val="398738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From</a:t>
            </a:r>
            <a:r>
              <a:rPr lang="nl-NL" dirty="0"/>
              <a:t> school </a:t>
            </a:r>
            <a:r>
              <a:rPr lang="nl-NL" dirty="0" err="1"/>
              <a:t>to</a:t>
            </a:r>
            <a:r>
              <a:rPr lang="nl-NL" dirty="0"/>
              <a:t> WSA </a:t>
            </a:r>
            <a:r>
              <a:rPr lang="nl-NL" dirty="0" err="1"/>
              <a:t>to</a:t>
            </a:r>
            <a:r>
              <a:rPr lang="nl-NL" dirty="0"/>
              <a:t> WIA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3780"/>
            <a:ext cx="10063579" cy="4351338"/>
          </a:xfrm>
        </p:spPr>
        <p:txBody>
          <a:bodyPr>
            <a:normAutofit/>
          </a:bodyPr>
          <a:lstStyle/>
          <a:p>
            <a:r>
              <a:rPr lang="en-GB" sz="2000" dirty="0"/>
              <a:t>It is a big change school -&gt; WSA</a:t>
            </a:r>
          </a:p>
          <a:p>
            <a:r>
              <a:rPr lang="en-GB" sz="2000" dirty="0"/>
              <a:t>Is a bigger change WSA-&gt; WIA as a learning ecosystem</a:t>
            </a:r>
          </a:p>
          <a:p>
            <a:r>
              <a:rPr lang="en-GB" sz="2000" dirty="0"/>
              <a:t>It is a challenge to create a Toolkit WIA that is inspiring and motivating for everyone.</a:t>
            </a:r>
          </a:p>
          <a:p>
            <a:endParaRPr lang="en-GB" sz="2000" dirty="0"/>
          </a:p>
          <a:p>
            <a:endParaRPr lang="en-GB" sz="2000" dirty="0"/>
          </a:p>
        </p:txBody>
      </p:sp>
      <p:pic>
        <p:nvPicPr>
          <p:cNvPr id="5" name="Graphic 4" descr="Verward gezicht">
            <a:extLst>
              <a:ext uri="{FF2B5EF4-FFF2-40B4-BE49-F238E27FC236}">
                <a16:creationId xmlns:a16="http://schemas.microsoft.com/office/drawing/2014/main" id="{E893F888-608C-430E-0CBA-D026ECFBC8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483419" y="437376"/>
            <a:ext cx="1096392" cy="137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46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Mandate</a:t>
            </a:r>
            <a:r>
              <a:rPr lang="nl-NL" dirty="0"/>
              <a:t> Toolkit WIA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0414"/>
            <a:ext cx="10063579" cy="4351338"/>
          </a:xfrm>
        </p:spPr>
        <p:txBody>
          <a:bodyPr>
            <a:normAutofit/>
          </a:bodyPr>
          <a:lstStyle/>
          <a:p>
            <a:r>
              <a:rPr lang="en-GB" sz="2000" dirty="0"/>
              <a:t>Strand 2 ‘WIA for transformational learning’</a:t>
            </a:r>
          </a:p>
          <a:p>
            <a:r>
              <a:rPr lang="en-GB" sz="2000" dirty="0"/>
              <a:t>Leadership strand 2: Cyprus and The Netherlands</a:t>
            </a:r>
            <a:br>
              <a:rPr lang="en-GB" sz="2000" dirty="0"/>
            </a:br>
            <a:endParaRPr lang="en-GB" sz="20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Expert group will be established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The Expert group will develop a </a:t>
            </a:r>
            <a:r>
              <a:rPr lang="en-GB" sz="2000" u="sng" dirty="0"/>
              <a:t>workplan</a:t>
            </a:r>
            <a:r>
              <a:rPr lang="en-GB" sz="2000" dirty="0"/>
              <a:t> for strand 2 WIA and ESD in UNECE region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Expert group in cooperation with SC and leading countries will develop </a:t>
            </a:r>
            <a:r>
              <a:rPr lang="en-GB" sz="2000" u="sng" dirty="0"/>
              <a:t>tools and capacity building </a:t>
            </a:r>
            <a:r>
              <a:rPr lang="en-GB" sz="2000" dirty="0"/>
              <a:t>for implementation of the toolkit WIA and ESD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Toolkit will be developed taking into consideration the </a:t>
            </a:r>
            <a:r>
              <a:rPr lang="en-GB" sz="2000" u="sng" dirty="0"/>
              <a:t>policy framework </a:t>
            </a:r>
            <a:r>
              <a:rPr lang="en-GB" sz="2000" dirty="0"/>
              <a:t>WIA and ESD</a:t>
            </a:r>
          </a:p>
          <a:p>
            <a:pPr lvl="1"/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4AEFE4A-874C-D26F-829D-F1AF4505E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2104" y="216914"/>
            <a:ext cx="1809750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265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team, joint effort</a:t>
            </a:r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0927F47D-AED2-59A5-9015-FB4FFC8D8EBF}"/>
              </a:ext>
            </a:extLst>
          </p:cNvPr>
          <p:cNvSpPr/>
          <p:nvPr/>
        </p:nvSpPr>
        <p:spPr>
          <a:xfrm>
            <a:off x="4570520" y="1976253"/>
            <a:ext cx="2136559" cy="2020178"/>
          </a:xfrm>
          <a:prstGeom prst="ellipse">
            <a:avLst/>
          </a:prstGeom>
          <a:solidFill>
            <a:srgbClr val="EE76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Expert Group</a:t>
            </a: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A4D86791-7DFB-B296-B2B1-58982C9CE9AE}"/>
              </a:ext>
            </a:extLst>
          </p:cNvPr>
          <p:cNvSpPr/>
          <p:nvPr/>
        </p:nvSpPr>
        <p:spPr>
          <a:xfrm>
            <a:off x="3670916" y="3429000"/>
            <a:ext cx="2136559" cy="202017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Project team</a:t>
            </a:r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E9F89872-A82C-4011-2173-BA137EAE9F26}"/>
              </a:ext>
            </a:extLst>
          </p:cNvPr>
          <p:cNvSpPr/>
          <p:nvPr/>
        </p:nvSpPr>
        <p:spPr>
          <a:xfrm>
            <a:off x="5638800" y="3429000"/>
            <a:ext cx="2136559" cy="202017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Support group</a:t>
            </a:r>
          </a:p>
        </p:txBody>
      </p:sp>
    </p:spTree>
    <p:extLst>
      <p:ext uri="{BB962C8B-B14F-4D97-AF65-F5344CB8AC3E}">
        <p14:creationId xmlns:p14="http://schemas.microsoft.com/office/powerpoint/2010/main" val="3640570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Expert </a:t>
            </a:r>
            <a:r>
              <a:rPr lang="nl-NL" dirty="0" err="1"/>
              <a:t>group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7149"/>
            <a:ext cx="10515600" cy="43513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000" dirty="0">
                <a:effectLst/>
                <a:ea typeface="Calibri" panose="020F0502020204030204" pitchFamily="34" charset="0"/>
              </a:rPr>
              <a:t>Group of selected experts:</a:t>
            </a:r>
            <a:endParaRPr lang="en-US" sz="2000" dirty="0">
              <a:ea typeface="Calibri" panose="020F0502020204030204" pitchFamily="34" charset="0"/>
            </a:endParaRPr>
          </a:p>
          <a:p>
            <a:r>
              <a:rPr lang="en-US" sz="2000" dirty="0">
                <a:effectLst/>
                <a:ea typeface="Calibri" panose="020F0502020204030204" pitchFamily="34" charset="0"/>
              </a:rPr>
              <a:t>Expertise on framing and developing  toolkits on WSA (WIA) and ESD </a:t>
            </a:r>
          </a:p>
          <a:p>
            <a:r>
              <a:rPr lang="en-US" sz="2000" dirty="0">
                <a:effectLst/>
                <a:ea typeface="Calibri" panose="020F0502020204030204" pitchFamily="34" charset="0"/>
              </a:rPr>
              <a:t>Availability to work systematically for developing the work plan activities</a:t>
            </a:r>
          </a:p>
          <a:p>
            <a:r>
              <a:rPr lang="en-US" sz="2000" dirty="0">
                <a:effectLst/>
                <a:ea typeface="Calibri" panose="020F0502020204030204" pitchFamily="34" charset="0"/>
              </a:rPr>
              <a:t>The leading countries to presented </a:t>
            </a:r>
            <a:endParaRPr lang="nl-NL" sz="20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dirty="0">
                <a:effectLst/>
                <a:ea typeface="Calibri" panose="020F0502020204030204" pitchFamily="34" charset="0"/>
              </a:rPr>
              <a:t>Members of the expert group</a:t>
            </a:r>
          </a:p>
          <a:p>
            <a:r>
              <a:rPr lang="en-US" sz="2000" dirty="0">
                <a:effectLst/>
                <a:ea typeface="Calibri" panose="020F0502020204030204" pitchFamily="34" charset="0"/>
              </a:rPr>
              <a:t>Ass. Professor Jan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Cincera</a:t>
            </a:r>
            <a:r>
              <a:rPr lang="en-US" sz="2000" dirty="0">
                <a:effectLst/>
                <a:ea typeface="Calibri" panose="020F0502020204030204" pitchFamily="34" charset="0"/>
              </a:rPr>
              <a:t>, 		Masaryk University, Check Republic </a:t>
            </a:r>
          </a:p>
          <a:p>
            <a:r>
              <a:rPr lang="en-US" sz="2000" dirty="0">
                <a:effectLst/>
                <a:ea typeface="Calibri" panose="020F0502020204030204" pitchFamily="34" charset="0"/>
              </a:rPr>
              <a:t>Ass. Professor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Kostantinos</a:t>
            </a:r>
            <a:r>
              <a:rPr lang="en-US" sz="2000" dirty="0">
                <a:effectLst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Korfiatis</a:t>
            </a:r>
            <a:r>
              <a:rPr lang="en-US" sz="2000" dirty="0">
                <a:effectLst/>
                <a:ea typeface="Calibri" panose="020F0502020204030204" pitchFamily="34" charset="0"/>
              </a:rPr>
              <a:t>, 	University of Cyprus </a:t>
            </a:r>
          </a:p>
          <a:p>
            <a:r>
              <a:rPr lang="en-US" sz="2000" dirty="0">
                <a:effectLst/>
                <a:ea typeface="Calibri" panose="020F0502020204030204" pitchFamily="34" charset="0"/>
              </a:rPr>
              <a:t>Ass Professor Georgia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Liarakou</a:t>
            </a:r>
            <a:r>
              <a:rPr lang="en-US" sz="2000" dirty="0">
                <a:effectLst/>
                <a:ea typeface="Calibri" panose="020F0502020204030204" pitchFamily="34" charset="0"/>
              </a:rPr>
              <a:t>, 	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Kapodistrian</a:t>
            </a:r>
            <a:r>
              <a:rPr lang="en-US" sz="2000" dirty="0">
                <a:effectLst/>
                <a:ea typeface="Calibri" panose="020F0502020204030204" pitchFamily="34" charset="0"/>
              </a:rPr>
              <a:t> University of Athens, Greece 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4" name="Ovaal 3">
            <a:extLst>
              <a:ext uri="{FF2B5EF4-FFF2-40B4-BE49-F238E27FC236}">
                <a16:creationId xmlns:a16="http://schemas.microsoft.com/office/drawing/2014/main" id="{F40243C3-CAA6-82D5-225C-A4C391193CC9}"/>
              </a:ext>
            </a:extLst>
          </p:cNvPr>
          <p:cNvSpPr/>
          <p:nvPr/>
        </p:nvSpPr>
        <p:spPr>
          <a:xfrm>
            <a:off x="9704495" y="176028"/>
            <a:ext cx="2136559" cy="2020178"/>
          </a:xfrm>
          <a:prstGeom prst="ellipse">
            <a:avLst/>
          </a:prstGeom>
          <a:solidFill>
            <a:srgbClr val="EE76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Expert Group</a:t>
            </a:r>
          </a:p>
        </p:txBody>
      </p:sp>
    </p:spTree>
    <p:extLst>
      <p:ext uri="{BB962C8B-B14F-4D97-AF65-F5344CB8AC3E}">
        <p14:creationId xmlns:p14="http://schemas.microsoft.com/office/powerpoint/2010/main" val="1124095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4543"/>
            <a:ext cx="10515600" cy="1325563"/>
          </a:xfrm>
        </p:spPr>
        <p:txBody>
          <a:bodyPr/>
          <a:lstStyle/>
          <a:p>
            <a:r>
              <a:rPr lang="nl-NL" dirty="0"/>
              <a:t>Project team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722" y="3750695"/>
            <a:ext cx="10515600" cy="1175029"/>
          </a:xfrm>
        </p:spPr>
        <p:txBody>
          <a:bodyPr>
            <a:normAutofit/>
          </a:bodyPr>
          <a:lstStyle/>
          <a:p>
            <a:r>
              <a:rPr lang="en-GB" sz="2000" dirty="0"/>
              <a:t>Small dedicated team:</a:t>
            </a:r>
          </a:p>
          <a:p>
            <a:pPr lvl="1"/>
            <a:r>
              <a:rPr lang="en-GB" sz="2000" dirty="0"/>
              <a:t>2x The Netherlands (</a:t>
            </a:r>
            <a:r>
              <a:rPr lang="nl-NL" sz="2000" dirty="0"/>
              <a:t>André de Hamer, Heleentje Swart)</a:t>
            </a:r>
          </a:p>
          <a:p>
            <a:pPr lvl="1"/>
            <a:r>
              <a:rPr lang="en-GB" sz="2000" dirty="0"/>
              <a:t>2x Cyprus (</a:t>
            </a:r>
            <a:r>
              <a:rPr lang="en-GB" sz="2000" dirty="0" err="1"/>
              <a:t>Thallia</a:t>
            </a:r>
            <a:r>
              <a:rPr lang="en-GB" sz="2000" dirty="0"/>
              <a:t> Michael, Cyprus, Simoni </a:t>
            </a:r>
            <a:r>
              <a:rPr lang="en-GB" sz="2000" dirty="0" err="1"/>
              <a:t>Partakidou</a:t>
            </a:r>
            <a:r>
              <a:rPr lang="en-GB" sz="2000" dirty="0"/>
              <a:t>)</a:t>
            </a:r>
          </a:p>
          <a:p>
            <a:endParaRPr lang="en-GB" sz="2000" dirty="0"/>
          </a:p>
          <a:p>
            <a:pPr lvl="1"/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5D61E8EB-F288-CE7A-6CA1-8CDDA595ACED}"/>
              </a:ext>
            </a:extLst>
          </p:cNvPr>
          <p:cNvSpPr txBox="1">
            <a:spLocks/>
          </p:cNvSpPr>
          <p:nvPr/>
        </p:nvSpPr>
        <p:spPr>
          <a:xfrm>
            <a:off x="839678" y="62404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solidFill>
                  <a:srgbClr val="EE7601"/>
                </a:solidFill>
                <a:latin typeface="Segoe UI" panose="020B0502040204020203" pitchFamily="34" charset="0"/>
                <a:ea typeface="+mj-ea"/>
                <a:cs typeface="Segoe UI" panose="020B0502040204020203" pitchFamily="34" charset="0"/>
              </a:defRPr>
            </a:lvl1pPr>
          </a:lstStyle>
          <a:p>
            <a:r>
              <a:rPr lang="nl-NL" dirty="0"/>
              <a:t>Support </a:t>
            </a:r>
            <a:r>
              <a:rPr lang="nl-NL" dirty="0" err="1"/>
              <a:t>group</a:t>
            </a:r>
            <a:endParaRPr lang="nl-NL" dirty="0"/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C54CC4F5-96ED-45A9-8424-EAA605A55AB2}"/>
              </a:ext>
            </a:extLst>
          </p:cNvPr>
          <p:cNvSpPr txBox="1">
            <a:spLocks/>
          </p:cNvSpPr>
          <p:nvPr/>
        </p:nvSpPr>
        <p:spPr>
          <a:xfrm>
            <a:off x="836722" y="1693929"/>
            <a:ext cx="10515600" cy="11750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E5F86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4-5 countries that want to participate and test the Toolkit WIA</a:t>
            </a:r>
          </a:p>
          <a:p>
            <a:endParaRPr lang="en-GB" sz="2000" dirty="0"/>
          </a:p>
          <a:p>
            <a:endParaRPr lang="en-GB" sz="2000" dirty="0"/>
          </a:p>
          <a:p>
            <a:pPr lvl="1"/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3B830F42-14C1-5E60-F884-DA724A30F63A}"/>
              </a:ext>
            </a:extLst>
          </p:cNvPr>
          <p:cNvSpPr/>
          <p:nvPr/>
        </p:nvSpPr>
        <p:spPr>
          <a:xfrm>
            <a:off x="9705975" y="3107305"/>
            <a:ext cx="2136559" cy="20201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Project team</a:t>
            </a:r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9B2A1163-02AE-78F9-4D96-B7D1C1FAE7B9}"/>
              </a:ext>
            </a:extLst>
          </p:cNvPr>
          <p:cNvSpPr/>
          <p:nvPr/>
        </p:nvSpPr>
        <p:spPr>
          <a:xfrm>
            <a:off x="9705975" y="242972"/>
            <a:ext cx="2136559" cy="202017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Support group</a:t>
            </a:r>
          </a:p>
        </p:txBody>
      </p:sp>
    </p:spTree>
    <p:extLst>
      <p:ext uri="{BB962C8B-B14F-4D97-AF65-F5344CB8AC3E}">
        <p14:creationId xmlns:p14="http://schemas.microsoft.com/office/powerpoint/2010/main" val="1190221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Purpose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357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u="sng" dirty="0"/>
              <a:t>Practical</a:t>
            </a:r>
            <a:r>
              <a:rPr lang="en-GB" sz="2000" dirty="0"/>
              <a:t> toolkit to integrate WIA</a:t>
            </a:r>
          </a:p>
          <a:p>
            <a:r>
              <a:rPr lang="en-GB" sz="2000" dirty="0"/>
              <a:t>Support for stakeholders (including youth) to understand their </a:t>
            </a:r>
            <a:r>
              <a:rPr lang="en-GB" sz="2000" u="sng" dirty="0"/>
              <a:t>role</a:t>
            </a:r>
          </a:p>
          <a:p>
            <a:r>
              <a:rPr lang="en-GB" sz="2000" u="sng" dirty="0"/>
              <a:t>Ideas and practices</a:t>
            </a:r>
          </a:p>
          <a:p>
            <a:r>
              <a:rPr lang="en-GB" sz="2000" dirty="0"/>
              <a:t>Help in the </a:t>
            </a:r>
            <a:r>
              <a:rPr lang="en-GB" sz="2000" u="sng" dirty="0"/>
              <a:t>use</a:t>
            </a:r>
            <a:r>
              <a:rPr lang="en-GB" sz="2000" dirty="0"/>
              <a:t> of WIA in practice</a:t>
            </a:r>
          </a:p>
          <a:p>
            <a:r>
              <a:rPr lang="en-GB" sz="2000" dirty="0"/>
              <a:t>Support for Member states to implement WIA in </a:t>
            </a:r>
            <a:r>
              <a:rPr lang="en-GB" sz="2000" u="sng" dirty="0"/>
              <a:t>policy</a:t>
            </a:r>
          </a:p>
          <a:p>
            <a:r>
              <a:rPr lang="en-GB" sz="2000" dirty="0"/>
              <a:t>Tool for </a:t>
            </a:r>
            <a:r>
              <a:rPr lang="en-GB" sz="2000" u="sng" dirty="0"/>
              <a:t>networking and cooperation </a:t>
            </a:r>
            <a:r>
              <a:rPr lang="en-GB" sz="2000" dirty="0"/>
              <a:t>between Member States</a:t>
            </a:r>
          </a:p>
          <a:p>
            <a:r>
              <a:rPr lang="en-GB" sz="2000" dirty="0"/>
              <a:t>Common </a:t>
            </a:r>
            <a:r>
              <a:rPr lang="en-GB" sz="2000" u="sng" dirty="0"/>
              <a:t>language</a:t>
            </a:r>
            <a:r>
              <a:rPr lang="en-GB" sz="2000" dirty="0"/>
              <a:t> for communication between stakeholders about ESD</a:t>
            </a:r>
          </a:p>
          <a:p>
            <a:endParaRPr lang="en-GB" sz="2000" dirty="0"/>
          </a:p>
        </p:txBody>
      </p:sp>
      <p:pic>
        <p:nvPicPr>
          <p:cNvPr id="5" name="Graphic 4" descr="Roos met effen opvulling">
            <a:extLst>
              <a:ext uri="{FF2B5EF4-FFF2-40B4-BE49-F238E27FC236}">
                <a16:creationId xmlns:a16="http://schemas.microsoft.com/office/drawing/2014/main" id="{3025AD5A-42A6-8F65-8CB7-2B48865E3A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89724" y="-23457"/>
            <a:ext cx="2050002" cy="205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397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521218-EB69-4AC8-A3F9-9A86D064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 route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627684-2133-418C-A7A6-A6A966912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357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The expert group will discuss the design and elements of the toolkit, after this has been agreed on in the Expert group the development will start.</a:t>
            </a:r>
          </a:p>
          <a:p>
            <a:r>
              <a:rPr lang="en-GB" sz="2000" dirty="0"/>
              <a:t>Forms we suggest 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/>
              <a:t>Website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/>
              <a:t>Video for a general introduction WIA and ESD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/>
              <a:t>A binder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sz="1600" dirty="0"/>
              <a:t>Box of cards (dialogue cards and information cards and examples) with cross-overs between the dimensions of WIA</a:t>
            </a:r>
          </a:p>
          <a:p>
            <a:pPr marL="800100" lvl="1" indent="-342900">
              <a:buFont typeface="+mj-lt"/>
              <a:buAutoNum type="arabicPeriod"/>
            </a:pPr>
            <a:endParaRPr lang="en-GB" sz="1600" dirty="0"/>
          </a:p>
          <a:p>
            <a:r>
              <a:rPr lang="en-GB" sz="2000" dirty="0"/>
              <a:t>Translations of the Toolkit will be made by the secretariat.</a:t>
            </a:r>
          </a:p>
          <a:p>
            <a:pPr lvl="1"/>
            <a:endParaRPr lang="en-GB" sz="1600" dirty="0"/>
          </a:p>
          <a:p>
            <a:endParaRPr lang="en-GB" sz="20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356005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.potx" id="{162D839F-2CF4-4BB0-AD03-41C8A985FD61}" vid="{66B74828-8252-4455-88D7-279A0B168AF3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02F79B5BE87D40B73359BB004DC9B5" ma:contentTypeVersion="17" ma:contentTypeDescription="Create a new document." ma:contentTypeScope="" ma:versionID="df91b42384f9acd0dc9c7b2b0ca5a4fb">
  <xsd:schema xmlns:xsd="http://www.w3.org/2001/XMLSchema" xmlns:xs="http://www.w3.org/2001/XMLSchema" xmlns:p="http://schemas.microsoft.com/office/2006/metadata/properties" xmlns:ns2="99a2c2c3-fdcf-4e63-9c12-39b3de610a76" xmlns:ns3="a20aa909-956d-4941-9e8e-d4bf2c5fe97e" xmlns:ns4="985ec44e-1bab-4c0b-9df0-6ba128686fc9" targetNamespace="http://schemas.microsoft.com/office/2006/metadata/properties" ma:root="true" ma:fieldsID="5bdeaf74bd075ed71d0bb4235c38229e" ns2:_="" ns3:_="" ns4:_="">
    <xsd:import namespace="99a2c2c3-fdcf-4e63-9c12-39b3de610a76"/>
    <xsd:import namespace="a20aa909-956d-4941-9e8e-d4bf2c5fe97e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Dateandtim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2c2c3-fdcf-4e63-9c12-39b3de610a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eandtime" ma:index="20" nillable="true" ma:displayName="Date and time" ma:format="DateOnly" ma:internalName="Dateandtim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0aa909-956d-4941-9e8e-d4bf2c5fe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b577e23-b539-4cbb-a753-31a04c3d9a02}" ma:internalName="TaxCatchAll" ma:showField="CatchAllData" ma:web="a20aa909-956d-4941-9e8e-d4bf2c5fe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4BA6C4-C287-4105-9D4C-BB073485284A}"/>
</file>

<file path=customXml/itemProps2.xml><?xml version="1.0" encoding="utf-8"?>
<ds:datastoreItem xmlns:ds="http://schemas.openxmlformats.org/officeDocument/2006/customXml" ds:itemID="{D9CDF2E2-DFF9-42EF-A196-A91B756CFB3E}"/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504</TotalTime>
  <Words>747</Words>
  <Application>Microsoft Office PowerPoint</Application>
  <PresentationFormat>Breedbeeld</PresentationFormat>
  <Paragraphs>215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Calibri</vt:lpstr>
      <vt:lpstr>Segoe UI</vt:lpstr>
      <vt:lpstr>Segoe UI Light</vt:lpstr>
      <vt:lpstr>Times New Roman</vt:lpstr>
      <vt:lpstr>Wingdings</vt:lpstr>
      <vt:lpstr>Kantoorthema</vt:lpstr>
      <vt:lpstr>PowerPoint-presentatie</vt:lpstr>
      <vt:lpstr>From       to    to  school     WSA        WIA</vt:lpstr>
      <vt:lpstr>From school to WSA to WIA</vt:lpstr>
      <vt:lpstr>Mandate Toolkit WIA</vt:lpstr>
      <vt:lpstr>Small team, joint effort</vt:lpstr>
      <vt:lpstr>Expert group</vt:lpstr>
      <vt:lpstr>Project team</vt:lpstr>
      <vt:lpstr>Purpose</vt:lpstr>
      <vt:lpstr>The route</vt:lpstr>
      <vt:lpstr>Deliverables</vt:lpstr>
      <vt:lpstr>Timeline</vt:lpstr>
      <vt:lpstr>Capacity building and dissemination</vt:lpstr>
      <vt:lpstr>Questions to be answered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Hak van Nispen</dc:creator>
  <cp:lastModifiedBy>Hak van Nispen</cp:lastModifiedBy>
  <cp:revision>10</cp:revision>
  <dcterms:created xsi:type="dcterms:W3CDTF">2023-05-23T09:05:45Z</dcterms:created>
  <dcterms:modified xsi:type="dcterms:W3CDTF">2023-05-24T12:36:11Z</dcterms:modified>
</cp:coreProperties>
</file>