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8"/>
  </p:notesMasterIdLst>
  <p:sldIdLst>
    <p:sldId id="1321" r:id="rId4"/>
    <p:sldId id="1341" r:id="rId5"/>
    <p:sldId id="268" r:id="rId6"/>
    <p:sldId id="269" r:id="rId7"/>
    <p:sldId id="1336" r:id="rId8"/>
    <p:sldId id="1340" r:id="rId9"/>
    <p:sldId id="1337" r:id="rId10"/>
    <p:sldId id="1342" r:id="rId11"/>
    <p:sldId id="1343" r:id="rId12"/>
    <p:sldId id="1334" r:id="rId13"/>
    <p:sldId id="1338" r:id="rId14"/>
    <p:sldId id="1344" r:id="rId15"/>
    <p:sldId id="1339" r:id="rId16"/>
    <p:sldId id="1345" r:id="rId17"/>
  </p:sldIdLst>
  <p:sldSz cx="12192000" cy="6858000"/>
  <p:notesSz cx="6769100" cy="9906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99" autoAdjust="0"/>
    <p:restoredTop sz="94660"/>
  </p:normalViewPr>
  <p:slideViewPr>
    <p:cSldViewPr snapToGrid="0">
      <p:cViewPr varScale="1">
        <p:scale>
          <a:sx n="112" d="100"/>
          <a:sy n="112" d="100"/>
        </p:scale>
        <p:origin x="78" y="96"/>
      </p:cViewPr>
      <p:guideLst>
        <p:guide orient="horz" pos="2160"/>
        <p:guide pos="3840"/>
      </p:guideLst>
    </p:cSldViewPr>
  </p:slideViewPr>
  <p:notesTextViewPr>
    <p:cViewPr>
      <p:scale>
        <a:sx n="1" d="1"/>
        <a:sy n="1" d="1"/>
      </p:scale>
      <p:origin x="0" y="0"/>
    </p:cViewPr>
  </p:notesTextViewPr>
  <p:sorterViewPr>
    <p:cViewPr>
      <p:scale>
        <a:sx n="125" d="100"/>
        <a:sy n="125" d="100"/>
      </p:scale>
      <p:origin x="0" y="-16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1"/>
            <a:ext cx="2933277" cy="495300"/>
          </a:xfrm>
          <a:prstGeom prst="rect">
            <a:avLst/>
          </a:prstGeom>
        </p:spPr>
        <p:txBody>
          <a:bodyPr vert="horz" lIns="91166" tIns="45583" rIns="91166" bIns="45583" rtlCol="0"/>
          <a:lstStyle>
            <a:lvl1pPr algn="l">
              <a:defRPr sz="1200"/>
            </a:lvl1pPr>
          </a:lstStyle>
          <a:p>
            <a:endParaRPr lang="el-GR"/>
          </a:p>
        </p:txBody>
      </p:sp>
      <p:sp>
        <p:nvSpPr>
          <p:cNvPr id="3" name="Θέση ημερομηνίας 2"/>
          <p:cNvSpPr>
            <a:spLocks noGrp="1"/>
          </p:cNvSpPr>
          <p:nvPr>
            <p:ph type="dt" idx="1"/>
          </p:nvPr>
        </p:nvSpPr>
        <p:spPr>
          <a:xfrm>
            <a:off x="3834258" y="1"/>
            <a:ext cx="2933277" cy="495300"/>
          </a:xfrm>
          <a:prstGeom prst="rect">
            <a:avLst/>
          </a:prstGeom>
        </p:spPr>
        <p:txBody>
          <a:bodyPr vert="horz" lIns="91166" tIns="45583" rIns="91166" bIns="45583" rtlCol="0"/>
          <a:lstStyle>
            <a:lvl1pPr algn="r">
              <a:defRPr sz="1200"/>
            </a:lvl1pPr>
          </a:lstStyle>
          <a:p>
            <a:fld id="{914ECE9A-E3E3-4331-A4AD-4DB4DD26F9AE}" type="datetimeFigureOut">
              <a:rPr lang="el-GR" smtClean="0"/>
              <a:t>24/5/2023</a:t>
            </a:fld>
            <a:endParaRPr lang="el-GR"/>
          </a:p>
        </p:txBody>
      </p:sp>
      <p:sp>
        <p:nvSpPr>
          <p:cNvPr id="4" name="Θέση εικόνας διαφάνειας 3"/>
          <p:cNvSpPr>
            <a:spLocks noGrp="1" noRot="1" noChangeAspect="1"/>
          </p:cNvSpPr>
          <p:nvPr>
            <p:ph type="sldImg" idx="2"/>
          </p:nvPr>
        </p:nvSpPr>
        <p:spPr>
          <a:xfrm>
            <a:off x="82550" y="742950"/>
            <a:ext cx="6604000" cy="3714750"/>
          </a:xfrm>
          <a:prstGeom prst="rect">
            <a:avLst/>
          </a:prstGeom>
          <a:noFill/>
          <a:ln w="12700">
            <a:solidFill>
              <a:prstClr val="black"/>
            </a:solidFill>
          </a:ln>
        </p:spPr>
        <p:txBody>
          <a:bodyPr vert="horz" lIns="91166" tIns="45583" rIns="91166" bIns="45583" rtlCol="0" anchor="ctr"/>
          <a:lstStyle/>
          <a:p>
            <a:endParaRPr lang="el-GR"/>
          </a:p>
        </p:txBody>
      </p:sp>
      <p:sp>
        <p:nvSpPr>
          <p:cNvPr id="5" name="Θέση σημειώσεων 4"/>
          <p:cNvSpPr>
            <a:spLocks noGrp="1"/>
          </p:cNvSpPr>
          <p:nvPr>
            <p:ph type="body" sz="quarter" idx="3"/>
          </p:nvPr>
        </p:nvSpPr>
        <p:spPr>
          <a:xfrm>
            <a:off x="676911" y="4705351"/>
            <a:ext cx="5415280" cy="4457700"/>
          </a:xfrm>
          <a:prstGeom prst="rect">
            <a:avLst/>
          </a:prstGeom>
        </p:spPr>
        <p:txBody>
          <a:bodyPr vert="horz" lIns="91166" tIns="45583" rIns="91166" bIns="45583"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1" y="9408981"/>
            <a:ext cx="2933277" cy="495300"/>
          </a:xfrm>
          <a:prstGeom prst="rect">
            <a:avLst/>
          </a:prstGeom>
        </p:spPr>
        <p:txBody>
          <a:bodyPr vert="horz" lIns="91166" tIns="45583" rIns="91166" bIns="45583"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34258" y="9408981"/>
            <a:ext cx="2933277" cy="495300"/>
          </a:xfrm>
          <a:prstGeom prst="rect">
            <a:avLst/>
          </a:prstGeom>
        </p:spPr>
        <p:txBody>
          <a:bodyPr vert="horz" lIns="91166" tIns="45583" rIns="91166" bIns="45583" rtlCol="0" anchor="b"/>
          <a:lstStyle>
            <a:lvl1pPr algn="r">
              <a:defRPr sz="1200"/>
            </a:lvl1pPr>
          </a:lstStyle>
          <a:p>
            <a:fld id="{2F385C22-6A7E-43AA-B141-415F41030AC9}" type="slidenum">
              <a:rPr lang="el-GR" smtClean="0"/>
              <a:t>‹#›</a:t>
            </a:fld>
            <a:endParaRPr lang="el-GR"/>
          </a:p>
        </p:txBody>
      </p:sp>
    </p:spTree>
    <p:extLst>
      <p:ext uri="{BB962C8B-B14F-4D97-AF65-F5344CB8AC3E}">
        <p14:creationId xmlns:p14="http://schemas.microsoft.com/office/powerpoint/2010/main" val="305344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38791-0AA9-450A-9650-536D5668C1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69CB89CA-669F-42B5-862A-DBB3E0984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186930B6-7258-437D-B005-4B627F445BC6}"/>
              </a:ext>
            </a:extLst>
          </p:cNvPr>
          <p:cNvSpPr>
            <a:spLocks noGrp="1"/>
          </p:cNvSpPr>
          <p:nvPr>
            <p:ph type="dt" sz="half" idx="10"/>
          </p:nvPr>
        </p:nvSpPr>
        <p:spPr/>
        <p:txBody>
          <a:bodyPr/>
          <a:lstStyle/>
          <a:p>
            <a:fld id="{B4920241-E867-4ABA-BC3E-482CADBD79DD}" type="datetimeFigureOut">
              <a:rPr lang="el-GR" smtClean="0"/>
              <a:t>24/5/2023</a:t>
            </a:fld>
            <a:endParaRPr lang="el-GR"/>
          </a:p>
        </p:txBody>
      </p:sp>
      <p:sp>
        <p:nvSpPr>
          <p:cNvPr id="5" name="Footer Placeholder 4">
            <a:extLst>
              <a:ext uri="{FF2B5EF4-FFF2-40B4-BE49-F238E27FC236}">
                <a16:creationId xmlns:a16="http://schemas.microsoft.com/office/drawing/2014/main" id="{90957C32-4575-4787-A2CD-8CC3676625B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F544DF9-9EDE-46D2-B4F0-3279082C139C}"/>
              </a:ext>
            </a:extLst>
          </p:cNvPr>
          <p:cNvSpPr>
            <a:spLocks noGrp="1"/>
          </p:cNvSpPr>
          <p:nvPr>
            <p:ph type="sldNum" sz="quarter" idx="12"/>
          </p:nvPr>
        </p:nvSpPr>
        <p:spPr/>
        <p:txBody>
          <a:bodyPr/>
          <a:lstStyle/>
          <a:p>
            <a:fld id="{0C94FB56-B4FD-446C-BDB8-69172F16918A}" type="slidenum">
              <a:rPr lang="el-GR" smtClean="0"/>
              <a:t>‹#›</a:t>
            </a:fld>
            <a:endParaRPr lang="el-GR"/>
          </a:p>
        </p:txBody>
      </p:sp>
    </p:spTree>
    <p:extLst>
      <p:ext uri="{BB962C8B-B14F-4D97-AF65-F5344CB8AC3E}">
        <p14:creationId xmlns:p14="http://schemas.microsoft.com/office/powerpoint/2010/main" val="268389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408A-EE33-4E2D-8BB5-EAD328CD314C}"/>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D92252D-3974-4603-8AE9-2E066DF7C4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5D52ACB-98DD-43C8-990B-9AD94D117DA6}"/>
              </a:ext>
            </a:extLst>
          </p:cNvPr>
          <p:cNvSpPr>
            <a:spLocks noGrp="1"/>
          </p:cNvSpPr>
          <p:nvPr>
            <p:ph type="dt" sz="half" idx="10"/>
          </p:nvPr>
        </p:nvSpPr>
        <p:spPr/>
        <p:txBody>
          <a:bodyPr/>
          <a:lstStyle/>
          <a:p>
            <a:fld id="{B4920241-E867-4ABA-BC3E-482CADBD79DD}" type="datetimeFigureOut">
              <a:rPr lang="el-GR" smtClean="0"/>
              <a:t>24/5/2023</a:t>
            </a:fld>
            <a:endParaRPr lang="el-GR"/>
          </a:p>
        </p:txBody>
      </p:sp>
      <p:sp>
        <p:nvSpPr>
          <p:cNvPr id="5" name="Footer Placeholder 4">
            <a:extLst>
              <a:ext uri="{FF2B5EF4-FFF2-40B4-BE49-F238E27FC236}">
                <a16:creationId xmlns:a16="http://schemas.microsoft.com/office/drawing/2014/main" id="{AAB9309C-9F91-4948-8EF1-455471259B3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C4B103B-4183-4FE0-AAE8-32A651864A76}"/>
              </a:ext>
            </a:extLst>
          </p:cNvPr>
          <p:cNvSpPr>
            <a:spLocks noGrp="1"/>
          </p:cNvSpPr>
          <p:nvPr>
            <p:ph type="sldNum" sz="quarter" idx="12"/>
          </p:nvPr>
        </p:nvSpPr>
        <p:spPr/>
        <p:txBody>
          <a:bodyPr/>
          <a:lstStyle/>
          <a:p>
            <a:fld id="{0C94FB56-B4FD-446C-BDB8-69172F16918A}" type="slidenum">
              <a:rPr lang="el-GR" smtClean="0"/>
              <a:t>‹#›</a:t>
            </a:fld>
            <a:endParaRPr lang="el-GR"/>
          </a:p>
        </p:txBody>
      </p:sp>
    </p:spTree>
    <p:extLst>
      <p:ext uri="{BB962C8B-B14F-4D97-AF65-F5344CB8AC3E}">
        <p14:creationId xmlns:p14="http://schemas.microsoft.com/office/powerpoint/2010/main" val="48907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E03F57-EB7B-44EC-BC9A-C06924A1EA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15A8D90D-584A-42B4-A9B1-C4639B354E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235B12D-1BD1-4B4E-9664-A59285C5A04D}"/>
              </a:ext>
            </a:extLst>
          </p:cNvPr>
          <p:cNvSpPr>
            <a:spLocks noGrp="1"/>
          </p:cNvSpPr>
          <p:nvPr>
            <p:ph type="dt" sz="half" idx="10"/>
          </p:nvPr>
        </p:nvSpPr>
        <p:spPr/>
        <p:txBody>
          <a:bodyPr/>
          <a:lstStyle/>
          <a:p>
            <a:fld id="{B4920241-E867-4ABA-BC3E-482CADBD79DD}" type="datetimeFigureOut">
              <a:rPr lang="el-GR" smtClean="0"/>
              <a:t>24/5/2023</a:t>
            </a:fld>
            <a:endParaRPr lang="el-GR"/>
          </a:p>
        </p:txBody>
      </p:sp>
      <p:sp>
        <p:nvSpPr>
          <p:cNvPr id="5" name="Footer Placeholder 4">
            <a:extLst>
              <a:ext uri="{FF2B5EF4-FFF2-40B4-BE49-F238E27FC236}">
                <a16:creationId xmlns:a16="http://schemas.microsoft.com/office/drawing/2014/main" id="{7C9FFF5A-47CE-42F4-A24F-E00A20C0AA4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1883CB5-4E62-44FF-AA58-36E28C81C518}"/>
              </a:ext>
            </a:extLst>
          </p:cNvPr>
          <p:cNvSpPr>
            <a:spLocks noGrp="1"/>
          </p:cNvSpPr>
          <p:nvPr>
            <p:ph type="sldNum" sz="quarter" idx="12"/>
          </p:nvPr>
        </p:nvSpPr>
        <p:spPr/>
        <p:txBody>
          <a:bodyPr/>
          <a:lstStyle/>
          <a:p>
            <a:fld id="{0C94FB56-B4FD-446C-BDB8-69172F16918A}" type="slidenum">
              <a:rPr lang="el-GR" smtClean="0"/>
              <a:t>‹#›</a:t>
            </a:fld>
            <a:endParaRPr lang="el-GR"/>
          </a:p>
        </p:txBody>
      </p:sp>
    </p:spTree>
    <p:extLst>
      <p:ext uri="{BB962C8B-B14F-4D97-AF65-F5344CB8AC3E}">
        <p14:creationId xmlns:p14="http://schemas.microsoft.com/office/powerpoint/2010/main" val="401206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C053-B2B8-448B-A83F-57E182C85165}"/>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116D03C-6045-4D7D-836D-9C89181E89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4D906B9-BC25-4018-9488-D96C921E3A35}"/>
              </a:ext>
            </a:extLst>
          </p:cNvPr>
          <p:cNvSpPr>
            <a:spLocks noGrp="1"/>
          </p:cNvSpPr>
          <p:nvPr>
            <p:ph type="dt" sz="half" idx="10"/>
          </p:nvPr>
        </p:nvSpPr>
        <p:spPr/>
        <p:txBody>
          <a:bodyPr/>
          <a:lstStyle/>
          <a:p>
            <a:fld id="{B4920241-E867-4ABA-BC3E-482CADBD79DD}" type="datetimeFigureOut">
              <a:rPr lang="el-GR" smtClean="0"/>
              <a:t>24/5/2023</a:t>
            </a:fld>
            <a:endParaRPr lang="el-GR"/>
          </a:p>
        </p:txBody>
      </p:sp>
      <p:sp>
        <p:nvSpPr>
          <p:cNvPr id="5" name="Footer Placeholder 4">
            <a:extLst>
              <a:ext uri="{FF2B5EF4-FFF2-40B4-BE49-F238E27FC236}">
                <a16:creationId xmlns:a16="http://schemas.microsoft.com/office/drawing/2014/main" id="{336AB1D2-E5A2-4F3E-B1DB-C538E3BFB44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897F5FD-3F2B-4A18-8BF3-33579D46786A}"/>
              </a:ext>
            </a:extLst>
          </p:cNvPr>
          <p:cNvSpPr>
            <a:spLocks noGrp="1"/>
          </p:cNvSpPr>
          <p:nvPr>
            <p:ph type="sldNum" sz="quarter" idx="12"/>
          </p:nvPr>
        </p:nvSpPr>
        <p:spPr/>
        <p:txBody>
          <a:bodyPr/>
          <a:lstStyle/>
          <a:p>
            <a:fld id="{0C94FB56-B4FD-446C-BDB8-69172F16918A}" type="slidenum">
              <a:rPr lang="el-GR" smtClean="0"/>
              <a:t>‹#›</a:t>
            </a:fld>
            <a:endParaRPr lang="el-GR"/>
          </a:p>
        </p:txBody>
      </p:sp>
    </p:spTree>
    <p:extLst>
      <p:ext uri="{BB962C8B-B14F-4D97-AF65-F5344CB8AC3E}">
        <p14:creationId xmlns:p14="http://schemas.microsoft.com/office/powerpoint/2010/main" val="368604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4486-2119-4965-ADE6-9198FEF9A2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95208D7-69A3-40E1-8EE5-C7422D2599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E4200A-EAB2-47B4-84B1-FF18BDE9349A}"/>
              </a:ext>
            </a:extLst>
          </p:cNvPr>
          <p:cNvSpPr>
            <a:spLocks noGrp="1"/>
          </p:cNvSpPr>
          <p:nvPr>
            <p:ph type="dt" sz="half" idx="10"/>
          </p:nvPr>
        </p:nvSpPr>
        <p:spPr/>
        <p:txBody>
          <a:bodyPr/>
          <a:lstStyle/>
          <a:p>
            <a:fld id="{B4920241-E867-4ABA-BC3E-482CADBD79DD}" type="datetimeFigureOut">
              <a:rPr lang="el-GR" smtClean="0"/>
              <a:t>24/5/2023</a:t>
            </a:fld>
            <a:endParaRPr lang="el-GR"/>
          </a:p>
        </p:txBody>
      </p:sp>
      <p:sp>
        <p:nvSpPr>
          <p:cNvPr id="5" name="Footer Placeholder 4">
            <a:extLst>
              <a:ext uri="{FF2B5EF4-FFF2-40B4-BE49-F238E27FC236}">
                <a16:creationId xmlns:a16="http://schemas.microsoft.com/office/drawing/2014/main" id="{43E803D4-4AC3-4933-8986-1EE256BE470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F06647E-BF48-4043-89A9-6B62A4A62B3F}"/>
              </a:ext>
            </a:extLst>
          </p:cNvPr>
          <p:cNvSpPr>
            <a:spLocks noGrp="1"/>
          </p:cNvSpPr>
          <p:nvPr>
            <p:ph type="sldNum" sz="quarter" idx="12"/>
          </p:nvPr>
        </p:nvSpPr>
        <p:spPr/>
        <p:txBody>
          <a:bodyPr/>
          <a:lstStyle/>
          <a:p>
            <a:fld id="{0C94FB56-B4FD-446C-BDB8-69172F16918A}" type="slidenum">
              <a:rPr lang="el-GR" smtClean="0"/>
              <a:t>‹#›</a:t>
            </a:fld>
            <a:endParaRPr lang="el-GR"/>
          </a:p>
        </p:txBody>
      </p:sp>
    </p:spTree>
    <p:extLst>
      <p:ext uri="{BB962C8B-B14F-4D97-AF65-F5344CB8AC3E}">
        <p14:creationId xmlns:p14="http://schemas.microsoft.com/office/powerpoint/2010/main" val="43644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80DC-CD02-41DE-9365-4DBAE10131F0}"/>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06D7491-07D9-4BF8-89A1-FAFF2E78BA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7527F0F1-5FF1-4CB2-BC5B-596950C6D8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38E147F6-D3B7-4CC0-AF88-C0D111020152}"/>
              </a:ext>
            </a:extLst>
          </p:cNvPr>
          <p:cNvSpPr>
            <a:spLocks noGrp="1"/>
          </p:cNvSpPr>
          <p:nvPr>
            <p:ph type="dt" sz="half" idx="10"/>
          </p:nvPr>
        </p:nvSpPr>
        <p:spPr/>
        <p:txBody>
          <a:bodyPr/>
          <a:lstStyle/>
          <a:p>
            <a:fld id="{B4920241-E867-4ABA-BC3E-482CADBD79DD}" type="datetimeFigureOut">
              <a:rPr lang="el-GR" smtClean="0"/>
              <a:t>24/5/2023</a:t>
            </a:fld>
            <a:endParaRPr lang="el-GR"/>
          </a:p>
        </p:txBody>
      </p:sp>
      <p:sp>
        <p:nvSpPr>
          <p:cNvPr id="6" name="Footer Placeholder 5">
            <a:extLst>
              <a:ext uri="{FF2B5EF4-FFF2-40B4-BE49-F238E27FC236}">
                <a16:creationId xmlns:a16="http://schemas.microsoft.com/office/drawing/2014/main" id="{8438D46B-6889-4E6E-852B-2A2C670C0486}"/>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0C5299D-40EF-4F7D-A38C-9F43A4F59E18}"/>
              </a:ext>
            </a:extLst>
          </p:cNvPr>
          <p:cNvSpPr>
            <a:spLocks noGrp="1"/>
          </p:cNvSpPr>
          <p:nvPr>
            <p:ph type="sldNum" sz="quarter" idx="12"/>
          </p:nvPr>
        </p:nvSpPr>
        <p:spPr/>
        <p:txBody>
          <a:bodyPr/>
          <a:lstStyle/>
          <a:p>
            <a:fld id="{0C94FB56-B4FD-446C-BDB8-69172F16918A}" type="slidenum">
              <a:rPr lang="el-GR" smtClean="0"/>
              <a:t>‹#›</a:t>
            </a:fld>
            <a:endParaRPr lang="el-GR"/>
          </a:p>
        </p:txBody>
      </p:sp>
    </p:spTree>
    <p:extLst>
      <p:ext uri="{BB962C8B-B14F-4D97-AF65-F5344CB8AC3E}">
        <p14:creationId xmlns:p14="http://schemas.microsoft.com/office/powerpoint/2010/main" val="88478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BA7D-04CF-4B22-A23F-791FA28FC10A}"/>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D6FB3622-1D97-42FC-AEE1-E78E922F2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B4F4E4-3CBA-4DFD-9B05-2B6185EDF8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B1FDC7A5-8C9E-481C-BA73-8F4918CECE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172DF0-7CCA-475E-BDE0-6D4D81EDBA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612EB7F6-1F4B-4027-8E8E-86FFAC899FF0}"/>
              </a:ext>
            </a:extLst>
          </p:cNvPr>
          <p:cNvSpPr>
            <a:spLocks noGrp="1"/>
          </p:cNvSpPr>
          <p:nvPr>
            <p:ph type="dt" sz="half" idx="10"/>
          </p:nvPr>
        </p:nvSpPr>
        <p:spPr/>
        <p:txBody>
          <a:bodyPr/>
          <a:lstStyle/>
          <a:p>
            <a:fld id="{B4920241-E867-4ABA-BC3E-482CADBD79DD}" type="datetimeFigureOut">
              <a:rPr lang="el-GR" smtClean="0"/>
              <a:t>24/5/2023</a:t>
            </a:fld>
            <a:endParaRPr lang="el-GR"/>
          </a:p>
        </p:txBody>
      </p:sp>
      <p:sp>
        <p:nvSpPr>
          <p:cNvPr id="8" name="Footer Placeholder 7">
            <a:extLst>
              <a:ext uri="{FF2B5EF4-FFF2-40B4-BE49-F238E27FC236}">
                <a16:creationId xmlns:a16="http://schemas.microsoft.com/office/drawing/2014/main" id="{CA451B40-7ED7-41ED-9947-A25189D5D4B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0D2F4064-54BF-406B-AB89-F0BD54D4733B}"/>
              </a:ext>
            </a:extLst>
          </p:cNvPr>
          <p:cNvSpPr>
            <a:spLocks noGrp="1"/>
          </p:cNvSpPr>
          <p:nvPr>
            <p:ph type="sldNum" sz="quarter" idx="12"/>
          </p:nvPr>
        </p:nvSpPr>
        <p:spPr/>
        <p:txBody>
          <a:bodyPr/>
          <a:lstStyle/>
          <a:p>
            <a:fld id="{0C94FB56-B4FD-446C-BDB8-69172F16918A}" type="slidenum">
              <a:rPr lang="el-GR" smtClean="0"/>
              <a:t>‹#›</a:t>
            </a:fld>
            <a:endParaRPr lang="el-GR"/>
          </a:p>
        </p:txBody>
      </p:sp>
    </p:spTree>
    <p:extLst>
      <p:ext uri="{BB962C8B-B14F-4D97-AF65-F5344CB8AC3E}">
        <p14:creationId xmlns:p14="http://schemas.microsoft.com/office/powerpoint/2010/main" val="427050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02BAC-247F-4CD2-A9B3-54D900D03C00}"/>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66257C0D-0F99-40DC-A901-9BF56181CA29}"/>
              </a:ext>
            </a:extLst>
          </p:cNvPr>
          <p:cNvSpPr>
            <a:spLocks noGrp="1"/>
          </p:cNvSpPr>
          <p:nvPr>
            <p:ph type="dt" sz="half" idx="10"/>
          </p:nvPr>
        </p:nvSpPr>
        <p:spPr/>
        <p:txBody>
          <a:bodyPr/>
          <a:lstStyle/>
          <a:p>
            <a:fld id="{B4920241-E867-4ABA-BC3E-482CADBD79DD}" type="datetimeFigureOut">
              <a:rPr lang="el-GR" smtClean="0"/>
              <a:t>24/5/2023</a:t>
            </a:fld>
            <a:endParaRPr lang="el-GR"/>
          </a:p>
        </p:txBody>
      </p:sp>
      <p:sp>
        <p:nvSpPr>
          <p:cNvPr id="4" name="Footer Placeholder 3">
            <a:extLst>
              <a:ext uri="{FF2B5EF4-FFF2-40B4-BE49-F238E27FC236}">
                <a16:creationId xmlns:a16="http://schemas.microsoft.com/office/drawing/2014/main" id="{E71FE126-8382-4BFD-829E-1621A5AEEF11}"/>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587AEC3-E026-4C41-8C50-19A03A539ED4}"/>
              </a:ext>
            </a:extLst>
          </p:cNvPr>
          <p:cNvSpPr>
            <a:spLocks noGrp="1"/>
          </p:cNvSpPr>
          <p:nvPr>
            <p:ph type="sldNum" sz="quarter" idx="12"/>
          </p:nvPr>
        </p:nvSpPr>
        <p:spPr/>
        <p:txBody>
          <a:bodyPr/>
          <a:lstStyle/>
          <a:p>
            <a:fld id="{0C94FB56-B4FD-446C-BDB8-69172F16918A}" type="slidenum">
              <a:rPr lang="el-GR" smtClean="0"/>
              <a:t>‹#›</a:t>
            </a:fld>
            <a:endParaRPr lang="el-GR"/>
          </a:p>
        </p:txBody>
      </p:sp>
    </p:spTree>
    <p:extLst>
      <p:ext uri="{BB962C8B-B14F-4D97-AF65-F5344CB8AC3E}">
        <p14:creationId xmlns:p14="http://schemas.microsoft.com/office/powerpoint/2010/main" val="347296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63670-4C9C-4BE5-8C30-A6201E0C6A65}"/>
              </a:ext>
            </a:extLst>
          </p:cNvPr>
          <p:cNvSpPr>
            <a:spLocks noGrp="1"/>
          </p:cNvSpPr>
          <p:nvPr>
            <p:ph type="dt" sz="half" idx="10"/>
          </p:nvPr>
        </p:nvSpPr>
        <p:spPr/>
        <p:txBody>
          <a:bodyPr/>
          <a:lstStyle/>
          <a:p>
            <a:fld id="{B4920241-E867-4ABA-BC3E-482CADBD79DD}" type="datetimeFigureOut">
              <a:rPr lang="el-GR" smtClean="0"/>
              <a:t>24/5/2023</a:t>
            </a:fld>
            <a:endParaRPr lang="el-GR"/>
          </a:p>
        </p:txBody>
      </p:sp>
      <p:sp>
        <p:nvSpPr>
          <p:cNvPr id="3" name="Footer Placeholder 2">
            <a:extLst>
              <a:ext uri="{FF2B5EF4-FFF2-40B4-BE49-F238E27FC236}">
                <a16:creationId xmlns:a16="http://schemas.microsoft.com/office/drawing/2014/main" id="{D2EC4CB5-C29F-4830-AF0F-A6C97693602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E032C2AB-44E6-4825-804A-1002F9F806C9}"/>
              </a:ext>
            </a:extLst>
          </p:cNvPr>
          <p:cNvSpPr>
            <a:spLocks noGrp="1"/>
          </p:cNvSpPr>
          <p:nvPr>
            <p:ph type="sldNum" sz="quarter" idx="12"/>
          </p:nvPr>
        </p:nvSpPr>
        <p:spPr/>
        <p:txBody>
          <a:bodyPr/>
          <a:lstStyle/>
          <a:p>
            <a:fld id="{0C94FB56-B4FD-446C-BDB8-69172F16918A}" type="slidenum">
              <a:rPr lang="el-GR" smtClean="0"/>
              <a:t>‹#›</a:t>
            </a:fld>
            <a:endParaRPr lang="el-GR"/>
          </a:p>
        </p:txBody>
      </p:sp>
    </p:spTree>
    <p:extLst>
      <p:ext uri="{BB962C8B-B14F-4D97-AF65-F5344CB8AC3E}">
        <p14:creationId xmlns:p14="http://schemas.microsoft.com/office/powerpoint/2010/main" val="211537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CEB6-9DC9-4F2D-8414-152D543CC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864B61C-9352-48FF-8668-F262800BC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2E9DEE67-34B4-43C6-8825-1A6C4F4C7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76122B-F13A-46FE-BAB3-4E835E1E060A}"/>
              </a:ext>
            </a:extLst>
          </p:cNvPr>
          <p:cNvSpPr>
            <a:spLocks noGrp="1"/>
          </p:cNvSpPr>
          <p:nvPr>
            <p:ph type="dt" sz="half" idx="10"/>
          </p:nvPr>
        </p:nvSpPr>
        <p:spPr/>
        <p:txBody>
          <a:bodyPr/>
          <a:lstStyle/>
          <a:p>
            <a:fld id="{B4920241-E867-4ABA-BC3E-482CADBD79DD}" type="datetimeFigureOut">
              <a:rPr lang="el-GR" smtClean="0"/>
              <a:t>24/5/2023</a:t>
            </a:fld>
            <a:endParaRPr lang="el-GR"/>
          </a:p>
        </p:txBody>
      </p:sp>
      <p:sp>
        <p:nvSpPr>
          <p:cNvPr id="6" name="Footer Placeholder 5">
            <a:extLst>
              <a:ext uri="{FF2B5EF4-FFF2-40B4-BE49-F238E27FC236}">
                <a16:creationId xmlns:a16="http://schemas.microsoft.com/office/drawing/2014/main" id="{75F69082-25E8-4BCF-9502-2859F4E60B3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384B781-FEA6-4C1A-ACC4-D820CA62FEC7}"/>
              </a:ext>
            </a:extLst>
          </p:cNvPr>
          <p:cNvSpPr>
            <a:spLocks noGrp="1"/>
          </p:cNvSpPr>
          <p:nvPr>
            <p:ph type="sldNum" sz="quarter" idx="12"/>
          </p:nvPr>
        </p:nvSpPr>
        <p:spPr/>
        <p:txBody>
          <a:bodyPr/>
          <a:lstStyle/>
          <a:p>
            <a:fld id="{0C94FB56-B4FD-446C-BDB8-69172F16918A}" type="slidenum">
              <a:rPr lang="el-GR" smtClean="0"/>
              <a:t>‹#›</a:t>
            </a:fld>
            <a:endParaRPr lang="el-GR"/>
          </a:p>
        </p:txBody>
      </p:sp>
    </p:spTree>
    <p:extLst>
      <p:ext uri="{BB962C8B-B14F-4D97-AF65-F5344CB8AC3E}">
        <p14:creationId xmlns:p14="http://schemas.microsoft.com/office/powerpoint/2010/main" val="325595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1083-F41C-4B5A-8EAD-89C98CA5E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65B1AC0-0056-4166-B96D-E983DFE794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FB27B223-9030-462A-A0BB-552E8D19D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C5981F-2CD2-42FC-B267-A3F5823B3D57}"/>
              </a:ext>
            </a:extLst>
          </p:cNvPr>
          <p:cNvSpPr>
            <a:spLocks noGrp="1"/>
          </p:cNvSpPr>
          <p:nvPr>
            <p:ph type="dt" sz="half" idx="10"/>
          </p:nvPr>
        </p:nvSpPr>
        <p:spPr/>
        <p:txBody>
          <a:bodyPr/>
          <a:lstStyle/>
          <a:p>
            <a:fld id="{B4920241-E867-4ABA-BC3E-482CADBD79DD}" type="datetimeFigureOut">
              <a:rPr lang="el-GR" smtClean="0"/>
              <a:t>24/5/2023</a:t>
            </a:fld>
            <a:endParaRPr lang="el-GR"/>
          </a:p>
        </p:txBody>
      </p:sp>
      <p:sp>
        <p:nvSpPr>
          <p:cNvPr id="6" name="Footer Placeholder 5">
            <a:extLst>
              <a:ext uri="{FF2B5EF4-FFF2-40B4-BE49-F238E27FC236}">
                <a16:creationId xmlns:a16="http://schemas.microsoft.com/office/drawing/2014/main" id="{BB00FC56-384C-416A-8729-45D0CDA5599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A7B66F56-C51A-4317-BC65-EA4D57BAA137}"/>
              </a:ext>
            </a:extLst>
          </p:cNvPr>
          <p:cNvSpPr>
            <a:spLocks noGrp="1"/>
          </p:cNvSpPr>
          <p:nvPr>
            <p:ph type="sldNum" sz="quarter" idx="12"/>
          </p:nvPr>
        </p:nvSpPr>
        <p:spPr/>
        <p:txBody>
          <a:bodyPr/>
          <a:lstStyle/>
          <a:p>
            <a:fld id="{0C94FB56-B4FD-446C-BDB8-69172F16918A}" type="slidenum">
              <a:rPr lang="el-GR" smtClean="0"/>
              <a:t>‹#›</a:t>
            </a:fld>
            <a:endParaRPr lang="el-GR"/>
          </a:p>
        </p:txBody>
      </p:sp>
    </p:spTree>
    <p:extLst>
      <p:ext uri="{BB962C8B-B14F-4D97-AF65-F5344CB8AC3E}">
        <p14:creationId xmlns:p14="http://schemas.microsoft.com/office/powerpoint/2010/main" val="17810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57BE4-2ACE-440F-A9C6-C2B60245D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DA841EE3-9D44-4634-BE83-D8C85F574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D9E41BC-FF91-41B9-A7DF-03DAAC0C66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20241-E867-4ABA-BC3E-482CADBD79DD}" type="datetimeFigureOut">
              <a:rPr lang="el-GR" smtClean="0"/>
              <a:t>24/5/2023</a:t>
            </a:fld>
            <a:endParaRPr lang="el-GR"/>
          </a:p>
        </p:txBody>
      </p:sp>
      <p:sp>
        <p:nvSpPr>
          <p:cNvPr id="5" name="Footer Placeholder 4">
            <a:extLst>
              <a:ext uri="{FF2B5EF4-FFF2-40B4-BE49-F238E27FC236}">
                <a16:creationId xmlns:a16="http://schemas.microsoft.com/office/drawing/2014/main" id="{82525268-FFC7-46DF-B8A6-C1F1BF0E5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5E99DE7F-72B7-402A-9E52-A2515AC65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4FB56-B4FD-446C-BDB8-69172F16918A}" type="slidenum">
              <a:rPr lang="el-GR" smtClean="0"/>
              <a:t>‹#›</a:t>
            </a:fld>
            <a:endParaRPr lang="el-GR"/>
          </a:p>
        </p:txBody>
      </p:sp>
    </p:spTree>
    <p:extLst>
      <p:ext uri="{BB962C8B-B14F-4D97-AF65-F5344CB8AC3E}">
        <p14:creationId xmlns:p14="http://schemas.microsoft.com/office/powerpoint/2010/main" val="1884837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www.hydriaproject.inf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724F-C129-4E70-9437-6460E4E8D6DE}"/>
              </a:ext>
            </a:extLst>
          </p:cNvPr>
          <p:cNvSpPr>
            <a:spLocks noGrp="1"/>
          </p:cNvSpPr>
          <p:nvPr>
            <p:ph type="ctrTitle"/>
          </p:nvPr>
        </p:nvSpPr>
        <p:spPr>
          <a:xfrm>
            <a:off x="838200" y="1041400"/>
            <a:ext cx="10515600" cy="2387600"/>
          </a:xfrm>
        </p:spPr>
        <p:txBody>
          <a:bodyPr>
            <a:normAutofit/>
          </a:bodyPr>
          <a:lstStyle/>
          <a:p>
            <a:r>
              <a:rPr lang="en-US" sz="4000" b="1" dirty="0"/>
              <a:t>Recent activities organized in the framework of the Mediterranean Strategy on Education for Sustainable Development  (MSESD)</a:t>
            </a:r>
            <a:br>
              <a:rPr lang="en-US" sz="4000" b="1" dirty="0"/>
            </a:br>
            <a:r>
              <a:rPr lang="en-US" sz="2800" i="1" dirty="0">
                <a:latin typeface="+mn-lt"/>
                <a:ea typeface="+mn-ea"/>
                <a:cs typeface="+mn-cs"/>
              </a:rPr>
              <a:t>(reporting period: June 2022-May 2023)</a:t>
            </a:r>
            <a:endParaRPr lang="el-GR" sz="2800" i="1" dirty="0">
              <a:latin typeface="+mn-lt"/>
              <a:ea typeface="+mn-ea"/>
              <a:cs typeface="+mn-cs"/>
            </a:endParaRPr>
          </a:p>
        </p:txBody>
      </p:sp>
      <p:sp>
        <p:nvSpPr>
          <p:cNvPr id="3" name="Subtitle 2">
            <a:extLst>
              <a:ext uri="{FF2B5EF4-FFF2-40B4-BE49-F238E27FC236}">
                <a16:creationId xmlns:a16="http://schemas.microsoft.com/office/drawing/2014/main" id="{29A3CB66-BEB4-42F9-8D78-EEE682326B8A}"/>
              </a:ext>
            </a:extLst>
          </p:cNvPr>
          <p:cNvSpPr>
            <a:spLocks noGrp="1"/>
          </p:cNvSpPr>
          <p:nvPr>
            <p:ph type="subTitle" idx="1"/>
          </p:nvPr>
        </p:nvSpPr>
        <p:spPr>
          <a:xfrm>
            <a:off x="1057275" y="3870860"/>
            <a:ext cx="9717051" cy="1945739"/>
          </a:xfrm>
        </p:spPr>
        <p:txBody>
          <a:bodyPr>
            <a:normAutofit/>
          </a:bodyPr>
          <a:lstStyle/>
          <a:p>
            <a:pPr>
              <a:lnSpc>
                <a:spcPct val="100000"/>
              </a:lnSpc>
              <a:spcBef>
                <a:spcPct val="0"/>
              </a:spcBef>
            </a:pPr>
            <a:r>
              <a:rPr lang="en-GB" altLang="en-US" sz="2800" dirty="0"/>
              <a:t>MCESD Secretariat </a:t>
            </a:r>
          </a:p>
          <a:p>
            <a:pPr>
              <a:lnSpc>
                <a:spcPct val="100000"/>
              </a:lnSpc>
              <a:spcBef>
                <a:spcPct val="0"/>
              </a:spcBef>
            </a:pPr>
            <a:r>
              <a:rPr lang="en-GB" altLang="en-US" sz="2200" dirty="0"/>
              <a:t>Prof Michael </a:t>
            </a:r>
            <a:r>
              <a:rPr lang="en-GB" altLang="en-US" sz="2200" dirty="0" err="1"/>
              <a:t>Scoullos</a:t>
            </a:r>
            <a:r>
              <a:rPr lang="en-GB" altLang="en-US" sz="2200" dirty="0"/>
              <a:t>, </a:t>
            </a:r>
          </a:p>
          <a:p>
            <a:pPr>
              <a:lnSpc>
                <a:spcPct val="100000"/>
              </a:lnSpc>
              <a:spcBef>
                <a:spcPct val="0"/>
              </a:spcBef>
            </a:pPr>
            <a:r>
              <a:rPr lang="en-GB" altLang="en-US" sz="2200" dirty="0"/>
              <a:t>MIO-ECSDE Chairman, UNESCO Chair &amp; Network on Sustainable Development Management and Education in the Mediterranean, (University of Athens)</a:t>
            </a:r>
            <a:endParaRPr lang="el-GR" sz="2200" dirty="0"/>
          </a:p>
        </p:txBody>
      </p:sp>
      <p:sp>
        <p:nvSpPr>
          <p:cNvPr id="4" name="TextBox 4">
            <a:extLst>
              <a:ext uri="{FF2B5EF4-FFF2-40B4-BE49-F238E27FC236}">
                <a16:creationId xmlns:a16="http://schemas.microsoft.com/office/drawing/2014/main" id="{E7BDFD22-EEE6-4674-8C5F-AC07FC7A91BF}"/>
              </a:ext>
            </a:extLst>
          </p:cNvPr>
          <p:cNvSpPr txBox="1">
            <a:spLocks noChangeArrowheads="1"/>
          </p:cNvSpPr>
          <p:nvPr/>
        </p:nvSpPr>
        <p:spPr bwMode="auto">
          <a:xfrm>
            <a:off x="6226629" y="135733"/>
            <a:ext cx="7035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200" dirty="0">
                <a:latin typeface="+mj-lt"/>
              </a:rPr>
              <a:t>18</a:t>
            </a:r>
            <a:r>
              <a:rPr lang="en-GB" altLang="en-US" sz="2200" baseline="30000" dirty="0">
                <a:latin typeface="+mj-lt"/>
              </a:rPr>
              <a:t>th</a:t>
            </a:r>
            <a:r>
              <a:rPr lang="en-GB" altLang="en-US" sz="2200" dirty="0">
                <a:latin typeface="+mj-lt"/>
              </a:rPr>
              <a:t> Meeting of the UNECE ESD SC, 25-26 May 2023</a:t>
            </a:r>
            <a:endParaRPr lang="en-US" altLang="en-US" sz="2200" dirty="0">
              <a:latin typeface="+mj-lt"/>
            </a:endParaRPr>
          </a:p>
        </p:txBody>
      </p:sp>
      <p:pic>
        <p:nvPicPr>
          <p:cNvPr id="5" name="Picture 4">
            <a:extLst>
              <a:ext uri="{FF2B5EF4-FFF2-40B4-BE49-F238E27FC236}">
                <a16:creationId xmlns:a16="http://schemas.microsoft.com/office/drawing/2014/main" id="{9FED683E-0E1D-4FD5-BA7F-6CE026B2C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649" y="5816600"/>
            <a:ext cx="3895342" cy="905667"/>
          </a:xfrm>
          <a:prstGeom prst="rect">
            <a:avLst/>
          </a:prstGeom>
        </p:spPr>
      </p:pic>
      <p:pic>
        <p:nvPicPr>
          <p:cNvPr id="7" name="Picture 6">
            <a:extLst>
              <a:ext uri="{FF2B5EF4-FFF2-40B4-BE49-F238E27FC236}">
                <a16:creationId xmlns:a16="http://schemas.microsoft.com/office/drawing/2014/main" id="{F81F5136-ED5A-4921-B1A2-309ADEB3F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09" y="5801345"/>
            <a:ext cx="3530677" cy="807444"/>
          </a:xfrm>
          <a:prstGeom prst="rect">
            <a:avLst/>
          </a:prstGeom>
        </p:spPr>
      </p:pic>
    </p:spTree>
    <p:extLst>
      <p:ext uri="{BB962C8B-B14F-4D97-AF65-F5344CB8AC3E}">
        <p14:creationId xmlns:p14="http://schemas.microsoft.com/office/powerpoint/2010/main" val="129169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829B5E-F1CB-4A04-BBD6-87FA1B205E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03153" y="4371823"/>
            <a:ext cx="3729266" cy="2486177"/>
          </a:xfrm>
          <a:prstGeom prst="rect">
            <a:avLst/>
          </a:prstGeom>
        </p:spPr>
      </p:pic>
      <p:sp>
        <p:nvSpPr>
          <p:cNvPr id="12" name="Title 11">
            <a:extLst>
              <a:ext uri="{FF2B5EF4-FFF2-40B4-BE49-F238E27FC236}">
                <a16:creationId xmlns:a16="http://schemas.microsoft.com/office/drawing/2014/main" id="{DA47C975-286B-4F2C-A558-163CA6DBF884}"/>
              </a:ext>
            </a:extLst>
          </p:cNvPr>
          <p:cNvSpPr>
            <a:spLocks noGrp="1"/>
          </p:cNvSpPr>
          <p:nvPr>
            <p:ph type="title" idx="4294967295"/>
          </p:nvPr>
        </p:nvSpPr>
        <p:spPr>
          <a:xfrm>
            <a:off x="0" y="-93116"/>
            <a:ext cx="12462346" cy="1321842"/>
          </a:xfrm>
        </p:spPr>
        <p:txBody>
          <a:bodyPr>
            <a:noAutofit/>
          </a:bodyPr>
          <a:lstStyle/>
          <a:p>
            <a:pPr algn="ctr"/>
            <a:r>
              <a:rPr lang="en-US" sz="4000" dirty="0"/>
              <a:t>Pilot actions with potential for upscaling continued (1/4)</a:t>
            </a:r>
            <a:endParaRPr lang="el-GR" sz="4000" dirty="0"/>
          </a:p>
        </p:txBody>
      </p:sp>
      <p:sp>
        <p:nvSpPr>
          <p:cNvPr id="2" name="Content Placeholder 1">
            <a:extLst>
              <a:ext uri="{FF2B5EF4-FFF2-40B4-BE49-F238E27FC236}">
                <a16:creationId xmlns:a16="http://schemas.microsoft.com/office/drawing/2014/main" id="{046E0597-1434-4469-BC53-B8F180363328}"/>
              </a:ext>
            </a:extLst>
          </p:cNvPr>
          <p:cNvSpPr>
            <a:spLocks noGrp="1"/>
          </p:cNvSpPr>
          <p:nvPr>
            <p:ph type="body" sz="quarter" idx="4294967295"/>
          </p:nvPr>
        </p:nvSpPr>
        <p:spPr>
          <a:xfrm>
            <a:off x="241300" y="1346200"/>
            <a:ext cx="5283201" cy="4922157"/>
          </a:xfrm>
        </p:spPr>
        <p:txBody>
          <a:bodyPr>
            <a:noAutofit/>
          </a:bodyPr>
          <a:lstStyle/>
          <a:p>
            <a:pPr marL="0" indent="0">
              <a:lnSpc>
                <a:spcPct val="100000"/>
              </a:lnSpc>
              <a:buNone/>
            </a:pPr>
            <a:r>
              <a:rPr lang="en-GB" b="1" dirty="0"/>
              <a:t>2022 Cyprus Hybrid University on Ocean Literacy in Biosphere Reserves </a:t>
            </a:r>
          </a:p>
          <a:p>
            <a:pPr>
              <a:lnSpc>
                <a:spcPct val="100000"/>
              </a:lnSpc>
            </a:pPr>
            <a:r>
              <a:rPr lang="en-US" sz="2400" dirty="0"/>
              <a:t>8</a:t>
            </a:r>
            <a:r>
              <a:rPr lang="en-US" sz="2400" baseline="30000" dirty="0"/>
              <a:t>th</a:t>
            </a:r>
            <a:r>
              <a:rPr lang="en-US" sz="2400" dirty="0"/>
              <a:t> edition of the series of Summer Universities, the 3</a:t>
            </a:r>
            <a:r>
              <a:rPr lang="en-US" sz="2400" baseline="30000" dirty="0"/>
              <a:t>rd</a:t>
            </a:r>
            <a:r>
              <a:rPr lang="en-US" sz="2400" dirty="0"/>
              <a:t> time as a hybrid one. </a:t>
            </a:r>
          </a:p>
          <a:p>
            <a:pPr>
              <a:lnSpc>
                <a:spcPct val="100000"/>
              </a:lnSpc>
            </a:pPr>
            <a:r>
              <a:rPr lang="en-US" sz="2400" dirty="0"/>
              <a:t>Phase A (live) Crete (September 2022) and Cyprus (October 2022) with 57 participants (in total).</a:t>
            </a:r>
          </a:p>
          <a:p>
            <a:pPr>
              <a:lnSpc>
                <a:spcPct val="100000"/>
              </a:lnSpc>
            </a:pPr>
            <a:r>
              <a:rPr lang="en-US" sz="2400" dirty="0"/>
              <a:t>Phase B (online) : 9 January -5 February 2023 with 97 participants from 37 countries.</a:t>
            </a:r>
            <a:endParaRPr lang="en-US" sz="2400" dirty="0">
              <a:ea typeface="SimSun-ExtB" panose="02010609060101010101" pitchFamily="49" charset="-122"/>
            </a:endParaRPr>
          </a:p>
        </p:txBody>
      </p:sp>
      <p:pic>
        <p:nvPicPr>
          <p:cNvPr id="3074" name="Picture 2" descr="undefined">
            <a:extLst>
              <a:ext uri="{FF2B5EF4-FFF2-40B4-BE49-F238E27FC236}">
                <a16:creationId xmlns:a16="http://schemas.microsoft.com/office/drawing/2014/main" id="{A6924412-88F5-4EA1-A4E8-7482C5042F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3700" y="1328056"/>
            <a:ext cx="3937000" cy="26246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B4C3D66-8072-44B4-A774-6875F5931B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2401" y="3559175"/>
            <a:ext cx="4229100" cy="2819400"/>
          </a:xfrm>
          <a:prstGeom prst="rect">
            <a:avLst/>
          </a:prstGeom>
        </p:spPr>
      </p:pic>
    </p:spTree>
    <p:extLst>
      <p:ext uri="{BB962C8B-B14F-4D97-AF65-F5344CB8AC3E}">
        <p14:creationId xmlns:p14="http://schemas.microsoft.com/office/powerpoint/2010/main" val="168387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7F4518-140E-4AC0-8E8C-9298162A79B6}"/>
              </a:ext>
            </a:extLst>
          </p:cNvPr>
          <p:cNvPicPr>
            <a:picLocks noChangeAspect="1"/>
          </p:cNvPicPr>
          <p:nvPr/>
        </p:nvPicPr>
        <p:blipFill>
          <a:blip r:embed="rId2"/>
          <a:stretch>
            <a:fillRect/>
          </a:stretch>
        </p:blipFill>
        <p:spPr>
          <a:xfrm>
            <a:off x="5285139" y="2474062"/>
            <a:ext cx="3313540" cy="1777019"/>
          </a:xfrm>
          <a:prstGeom prst="rect">
            <a:avLst/>
          </a:prstGeom>
        </p:spPr>
      </p:pic>
      <p:pic>
        <p:nvPicPr>
          <p:cNvPr id="4" name="Picture 3">
            <a:extLst>
              <a:ext uri="{FF2B5EF4-FFF2-40B4-BE49-F238E27FC236}">
                <a16:creationId xmlns:a16="http://schemas.microsoft.com/office/drawing/2014/main" id="{B912A2B2-DEFB-474B-B0D1-CB4D1D6B2D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7175" y="1442675"/>
            <a:ext cx="3543612" cy="2138725"/>
          </a:xfrm>
          <a:prstGeom prst="rect">
            <a:avLst/>
          </a:prstGeom>
        </p:spPr>
      </p:pic>
      <p:sp>
        <p:nvSpPr>
          <p:cNvPr id="12" name="Title 11">
            <a:extLst>
              <a:ext uri="{FF2B5EF4-FFF2-40B4-BE49-F238E27FC236}">
                <a16:creationId xmlns:a16="http://schemas.microsoft.com/office/drawing/2014/main" id="{DA47C975-286B-4F2C-A558-163CA6DBF884}"/>
              </a:ext>
            </a:extLst>
          </p:cNvPr>
          <p:cNvSpPr>
            <a:spLocks noGrp="1"/>
          </p:cNvSpPr>
          <p:nvPr>
            <p:ph type="title" idx="4294967295"/>
          </p:nvPr>
        </p:nvSpPr>
        <p:spPr>
          <a:xfrm>
            <a:off x="192129" y="68810"/>
            <a:ext cx="11869040" cy="1321842"/>
          </a:xfrm>
        </p:spPr>
        <p:txBody>
          <a:bodyPr>
            <a:noAutofit/>
          </a:bodyPr>
          <a:lstStyle/>
          <a:p>
            <a:pPr algn="ctr"/>
            <a:r>
              <a:rPr lang="en-US" sz="4000" dirty="0"/>
              <a:t>Pilot actions with potential for upscaling continued (2/4)</a:t>
            </a:r>
            <a:endParaRPr lang="el-GR" sz="4000" dirty="0"/>
          </a:p>
        </p:txBody>
      </p:sp>
      <p:sp>
        <p:nvSpPr>
          <p:cNvPr id="2" name="Content Placeholder 1">
            <a:extLst>
              <a:ext uri="{FF2B5EF4-FFF2-40B4-BE49-F238E27FC236}">
                <a16:creationId xmlns:a16="http://schemas.microsoft.com/office/drawing/2014/main" id="{046E0597-1434-4469-BC53-B8F180363328}"/>
              </a:ext>
            </a:extLst>
          </p:cNvPr>
          <p:cNvSpPr>
            <a:spLocks noGrp="1"/>
          </p:cNvSpPr>
          <p:nvPr>
            <p:ph type="body" sz="quarter" idx="4294967295"/>
          </p:nvPr>
        </p:nvSpPr>
        <p:spPr>
          <a:xfrm>
            <a:off x="281214" y="1381126"/>
            <a:ext cx="5281386" cy="5442858"/>
          </a:xfrm>
        </p:spPr>
        <p:txBody>
          <a:bodyPr>
            <a:noAutofit/>
          </a:bodyPr>
          <a:lstStyle/>
          <a:p>
            <a:pPr>
              <a:lnSpc>
                <a:spcPct val="100000"/>
              </a:lnSpc>
            </a:pPr>
            <a:r>
              <a:rPr lang="en-US" sz="3400" b="1" dirty="0">
                <a:latin typeface="+mj-lt"/>
              </a:rPr>
              <a:t>Revitalization of the HYDRIA</a:t>
            </a:r>
            <a:r>
              <a:rPr lang="en-US" sz="2600" dirty="0"/>
              <a:t> </a:t>
            </a:r>
            <a:r>
              <a:rPr lang="en-US" sz="3400" b="1" dirty="0">
                <a:latin typeface="+mj-lt"/>
              </a:rPr>
              <a:t>Virtual museum </a:t>
            </a:r>
          </a:p>
          <a:p>
            <a:pPr marL="0" indent="0">
              <a:lnSpc>
                <a:spcPct val="100000"/>
              </a:lnSpc>
              <a:buNone/>
            </a:pPr>
            <a:r>
              <a:rPr lang="en-US" sz="2600" dirty="0"/>
              <a:t>promoting awareness on a new “water culture” based on the Mediterranean water management heritage </a:t>
            </a:r>
          </a:p>
          <a:p>
            <a:pPr marL="0" indent="0">
              <a:lnSpc>
                <a:spcPct val="100000"/>
              </a:lnSpc>
              <a:buNone/>
            </a:pPr>
            <a:r>
              <a:rPr lang="en-US" sz="2600" dirty="0"/>
              <a:t>a WAMUNET member, </a:t>
            </a:r>
          </a:p>
          <a:p>
            <a:pPr marL="0" indent="0">
              <a:lnSpc>
                <a:spcPct val="100000"/>
              </a:lnSpc>
              <a:buNone/>
            </a:pPr>
            <a:r>
              <a:rPr lang="en-US" sz="2600" dirty="0"/>
              <a:t>with the support of the Ministry of Education of Cyprus &amp; the EU Creative Europe </a:t>
            </a:r>
            <a:r>
              <a:rPr lang="en-US" sz="2600" dirty="0" err="1"/>
              <a:t>Programme</a:t>
            </a:r>
            <a:endParaRPr lang="en-US" sz="2600" dirty="0"/>
          </a:p>
          <a:p>
            <a:pPr marL="0" indent="0">
              <a:lnSpc>
                <a:spcPct val="100000"/>
              </a:lnSpc>
              <a:buNone/>
            </a:pPr>
            <a:r>
              <a:rPr lang="en-US" sz="3000" dirty="0">
                <a:hlinkClick r:id="rId4"/>
              </a:rPr>
              <a:t>www.hydriaproject.info</a:t>
            </a:r>
            <a:r>
              <a:rPr lang="en-US" sz="3000" dirty="0"/>
              <a:t> </a:t>
            </a:r>
          </a:p>
          <a:p>
            <a:pPr>
              <a:lnSpc>
                <a:spcPct val="100000"/>
              </a:lnSpc>
            </a:pPr>
            <a:endParaRPr lang="en-US" sz="2600" dirty="0"/>
          </a:p>
          <a:p>
            <a:pPr marL="571500" indent="-571500"/>
            <a:endParaRPr lang="en-US" sz="2600" dirty="0"/>
          </a:p>
          <a:p>
            <a:pPr>
              <a:lnSpc>
                <a:spcPct val="100000"/>
              </a:lnSpc>
            </a:pPr>
            <a:endParaRPr lang="en-US" sz="2600" dirty="0"/>
          </a:p>
          <a:p>
            <a:pPr>
              <a:lnSpc>
                <a:spcPct val="100000"/>
              </a:lnSpc>
            </a:pPr>
            <a:endParaRPr lang="en-US" sz="2600" dirty="0"/>
          </a:p>
          <a:p>
            <a:pPr>
              <a:lnSpc>
                <a:spcPct val="100000"/>
              </a:lnSpc>
            </a:pPr>
            <a:endParaRPr lang="en-US" sz="2600" dirty="0"/>
          </a:p>
          <a:p>
            <a:pPr>
              <a:lnSpc>
                <a:spcPct val="100000"/>
              </a:lnSpc>
            </a:pPr>
            <a:endParaRPr lang="en-US" sz="2600" dirty="0"/>
          </a:p>
          <a:p>
            <a:pPr>
              <a:lnSpc>
                <a:spcPct val="100000"/>
              </a:lnSpc>
            </a:pPr>
            <a:endParaRPr lang="en-US" sz="2600" dirty="0">
              <a:ea typeface="SimSun-ExtB" panose="02010609060101010101" pitchFamily="49" charset="-122"/>
            </a:endParaRPr>
          </a:p>
        </p:txBody>
      </p:sp>
      <p:pic>
        <p:nvPicPr>
          <p:cNvPr id="5" name="Picture 4">
            <a:extLst>
              <a:ext uri="{FF2B5EF4-FFF2-40B4-BE49-F238E27FC236}">
                <a16:creationId xmlns:a16="http://schemas.microsoft.com/office/drawing/2014/main" id="{B2F29E72-3EEC-42C0-BDD4-C97BAB0A727F}"/>
              </a:ext>
            </a:extLst>
          </p:cNvPr>
          <p:cNvPicPr>
            <a:picLocks noChangeAspect="1"/>
          </p:cNvPicPr>
          <p:nvPr/>
        </p:nvPicPr>
        <p:blipFill>
          <a:blip r:embed="rId5"/>
          <a:stretch>
            <a:fillRect/>
          </a:stretch>
        </p:blipFill>
        <p:spPr>
          <a:xfrm>
            <a:off x="5285139" y="4409338"/>
            <a:ext cx="6776030" cy="2389378"/>
          </a:xfrm>
          <a:prstGeom prst="rect">
            <a:avLst/>
          </a:prstGeom>
        </p:spPr>
      </p:pic>
    </p:spTree>
    <p:extLst>
      <p:ext uri="{BB962C8B-B14F-4D97-AF65-F5344CB8AC3E}">
        <p14:creationId xmlns:p14="http://schemas.microsoft.com/office/powerpoint/2010/main" val="139789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A47C975-286B-4F2C-A558-163CA6DBF884}"/>
              </a:ext>
            </a:extLst>
          </p:cNvPr>
          <p:cNvSpPr>
            <a:spLocks noGrp="1"/>
          </p:cNvSpPr>
          <p:nvPr>
            <p:ph type="title" idx="4294967295"/>
          </p:nvPr>
        </p:nvSpPr>
        <p:spPr>
          <a:xfrm>
            <a:off x="-90723" y="195943"/>
            <a:ext cx="12373446" cy="1321842"/>
          </a:xfrm>
        </p:spPr>
        <p:txBody>
          <a:bodyPr>
            <a:noAutofit/>
          </a:bodyPr>
          <a:lstStyle/>
          <a:p>
            <a:pPr algn="ctr"/>
            <a:r>
              <a:rPr lang="en-US" sz="4000" dirty="0"/>
              <a:t>Pilot actions with potential for upscaling continued (3/4)</a:t>
            </a:r>
            <a:endParaRPr lang="el-GR" sz="4000" dirty="0"/>
          </a:p>
        </p:txBody>
      </p:sp>
      <p:sp>
        <p:nvSpPr>
          <p:cNvPr id="2" name="Content Placeholder 1">
            <a:extLst>
              <a:ext uri="{FF2B5EF4-FFF2-40B4-BE49-F238E27FC236}">
                <a16:creationId xmlns:a16="http://schemas.microsoft.com/office/drawing/2014/main" id="{046E0597-1434-4469-BC53-B8F180363328}"/>
              </a:ext>
            </a:extLst>
          </p:cNvPr>
          <p:cNvSpPr>
            <a:spLocks noGrp="1"/>
          </p:cNvSpPr>
          <p:nvPr>
            <p:ph type="body" sz="quarter" idx="4294967295"/>
          </p:nvPr>
        </p:nvSpPr>
        <p:spPr>
          <a:xfrm>
            <a:off x="319314" y="1689100"/>
            <a:ext cx="6193962" cy="5168899"/>
          </a:xfrm>
        </p:spPr>
        <p:txBody>
          <a:bodyPr>
            <a:noAutofit/>
          </a:bodyPr>
          <a:lstStyle/>
          <a:p>
            <a:pPr>
              <a:lnSpc>
                <a:spcPct val="100000"/>
              </a:lnSpc>
            </a:pPr>
            <a:r>
              <a:rPr lang="en-US" sz="2400" dirty="0"/>
              <a:t> The Charter of Greek Universities for Sustainable Development (2022-2030).</a:t>
            </a:r>
          </a:p>
          <a:p>
            <a:r>
              <a:rPr lang="en-US" sz="2400" dirty="0"/>
              <a:t>A case study to be followed by the Academic communities of other countries.</a:t>
            </a:r>
            <a:r>
              <a:rPr lang="en-US" i="1" dirty="0"/>
              <a:t> </a:t>
            </a:r>
          </a:p>
          <a:p>
            <a:r>
              <a:rPr lang="en-US" sz="2400" dirty="0"/>
              <a:t>Already, the Rectors of the Universities of Cyprus and Albania have expressed interest to adopt and implement the  Charter. </a:t>
            </a:r>
          </a:p>
          <a:p>
            <a:r>
              <a:rPr lang="en-US" sz="2400" dirty="0"/>
              <a:t>Presented at the 9EfE Side Event “Higher Education towards Sustainable Development: Making Universities Lighthouses of Sustainability” (6 October 2023)  </a:t>
            </a:r>
            <a:r>
              <a:rPr lang="en-US" sz="2200" i="1" dirty="0"/>
              <a:t>co-</a:t>
            </a:r>
            <a:r>
              <a:rPr lang="en-US" sz="2200" i="1" dirty="0" err="1"/>
              <a:t>organised</a:t>
            </a:r>
            <a:r>
              <a:rPr lang="en-US" sz="2200" i="1" dirty="0"/>
              <a:t> by the Ministries of Education of Cyprus and Greece, MEDUNET and MIO-ECSDE</a:t>
            </a:r>
            <a:endParaRPr lang="en-US" sz="2200" i="1" dirty="0">
              <a:ea typeface="SimSun-ExtB" panose="02010609060101010101" pitchFamily="49" charset="-122"/>
            </a:endParaRPr>
          </a:p>
        </p:txBody>
      </p:sp>
      <p:pic>
        <p:nvPicPr>
          <p:cNvPr id="7" name="Picture 6">
            <a:extLst>
              <a:ext uri="{FF2B5EF4-FFF2-40B4-BE49-F238E27FC236}">
                <a16:creationId xmlns:a16="http://schemas.microsoft.com/office/drawing/2014/main" id="{242B2DED-AC76-4C8F-B379-F26A8D60D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524" y="1234622"/>
            <a:ext cx="3921276" cy="2940957"/>
          </a:xfrm>
          <a:prstGeom prst="rect">
            <a:avLst/>
          </a:prstGeom>
        </p:spPr>
      </p:pic>
      <p:pic>
        <p:nvPicPr>
          <p:cNvPr id="9" name="Picture 8">
            <a:extLst>
              <a:ext uri="{FF2B5EF4-FFF2-40B4-BE49-F238E27FC236}">
                <a16:creationId xmlns:a16="http://schemas.microsoft.com/office/drawing/2014/main" id="{71227B08-564D-4A3F-A8E9-FC40D0A97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199" y="4001272"/>
            <a:ext cx="3921276" cy="2940957"/>
          </a:xfrm>
          <a:prstGeom prst="rect">
            <a:avLst/>
          </a:prstGeom>
        </p:spPr>
      </p:pic>
    </p:spTree>
    <p:extLst>
      <p:ext uri="{BB962C8B-B14F-4D97-AF65-F5344CB8AC3E}">
        <p14:creationId xmlns:p14="http://schemas.microsoft.com/office/powerpoint/2010/main" val="186847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0C39B7-ECB2-405D-9BAE-6EA92D5F8A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5987" y="4257675"/>
            <a:ext cx="3467100" cy="2600325"/>
          </a:xfrm>
          <a:prstGeom prst="rect">
            <a:avLst/>
          </a:prstGeom>
        </p:spPr>
      </p:pic>
      <p:pic>
        <p:nvPicPr>
          <p:cNvPr id="4" name="Picture 3">
            <a:extLst>
              <a:ext uri="{FF2B5EF4-FFF2-40B4-BE49-F238E27FC236}">
                <a16:creationId xmlns:a16="http://schemas.microsoft.com/office/drawing/2014/main" id="{96261D62-9F4D-47B3-B155-CE0680E04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4827" y="3429000"/>
            <a:ext cx="4131733" cy="3098800"/>
          </a:xfrm>
          <a:prstGeom prst="rect">
            <a:avLst/>
          </a:prstGeom>
        </p:spPr>
      </p:pic>
      <p:sp>
        <p:nvSpPr>
          <p:cNvPr id="12" name="Title 11">
            <a:extLst>
              <a:ext uri="{FF2B5EF4-FFF2-40B4-BE49-F238E27FC236}">
                <a16:creationId xmlns:a16="http://schemas.microsoft.com/office/drawing/2014/main" id="{DA47C975-286B-4F2C-A558-163CA6DBF884}"/>
              </a:ext>
            </a:extLst>
          </p:cNvPr>
          <p:cNvSpPr>
            <a:spLocks noGrp="1"/>
          </p:cNvSpPr>
          <p:nvPr>
            <p:ph type="title" idx="4294967295"/>
          </p:nvPr>
        </p:nvSpPr>
        <p:spPr>
          <a:xfrm>
            <a:off x="-90723" y="-20476"/>
            <a:ext cx="12373446" cy="1321842"/>
          </a:xfrm>
        </p:spPr>
        <p:txBody>
          <a:bodyPr>
            <a:noAutofit/>
          </a:bodyPr>
          <a:lstStyle/>
          <a:p>
            <a:pPr algn="ctr"/>
            <a:r>
              <a:rPr lang="en-US" sz="4000" dirty="0"/>
              <a:t>Pilot actions with potential for upscaling continued (4/4)</a:t>
            </a:r>
            <a:endParaRPr lang="el-GR" sz="4000" dirty="0"/>
          </a:p>
        </p:txBody>
      </p:sp>
      <p:sp>
        <p:nvSpPr>
          <p:cNvPr id="2" name="Content Placeholder 1">
            <a:extLst>
              <a:ext uri="{FF2B5EF4-FFF2-40B4-BE49-F238E27FC236}">
                <a16:creationId xmlns:a16="http://schemas.microsoft.com/office/drawing/2014/main" id="{046E0597-1434-4469-BC53-B8F180363328}"/>
              </a:ext>
            </a:extLst>
          </p:cNvPr>
          <p:cNvSpPr>
            <a:spLocks noGrp="1"/>
          </p:cNvSpPr>
          <p:nvPr>
            <p:ph type="body" sz="quarter" idx="4294967295"/>
          </p:nvPr>
        </p:nvSpPr>
        <p:spPr>
          <a:xfrm>
            <a:off x="645276" y="1412422"/>
            <a:ext cx="5992586" cy="4972956"/>
          </a:xfrm>
        </p:spPr>
        <p:txBody>
          <a:bodyPr>
            <a:noAutofit/>
          </a:bodyPr>
          <a:lstStyle/>
          <a:p>
            <a:pPr>
              <a:lnSpc>
                <a:spcPct val="100000"/>
              </a:lnSpc>
            </a:pPr>
            <a:r>
              <a:rPr lang="en-US" sz="3400" dirty="0">
                <a:latin typeface="+mj-lt"/>
              </a:rPr>
              <a:t> </a:t>
            </a:r>
            <a:r>
              <a:rPr lang="en-US" dirty="0"/>
              <a:t>Schools demo projects &amp; Teachers’ Trainings on </a:t>
            </a:r>
            <a:r>
              <a:rPr lang="en-US" b="1" dirty="0"/>
              <a:t>Ocean Literacy , Nature-Based Solutions/NCWRs, etc., </a:t>
            </a:r>
            <a:r>
              <a:rPr lang="en-US" sz="2600" dirty="0"/>
              <a:t>in Cyprus, Greece, Malta, etc. with the participation of hundredths of school students, teachers and non-formal educators .</a:t>
            </a:r>
          </a:p>
          <a:p>
            <a:pPr>
              <a:lnSpc>
                <a:spcPct val="100000"/>
              </a:lnSpc>
            </a:pPr>
            <a:endParaRPr lang="en-US" sz="2600" dirty="0"/>
          </a:p>
          <a:p>
            <a:pPr>
              <a:lnSpc>
                <a:spcPct val="100000"/>
              </a:lnSpc>
            </a:pPr>
            <a:endParaRPr lang="en-US" sz="2600" dirty="0"/>
          </a:p>
          <a:p>
            <a:pPr marL="571500" indent="-571500"/>
            <a:endParaRPr lang="en-US" sz="2600" dirty="0"/>
          </a:p>
          <a:p>
            <a:pPr>
              <a:lnSpc>
                <a:spcPct val="100000"/>
              </a:lnSpc>
            </a:pPr>
            <a:endParaRPr lang="en-US" sz="2600" dirty="0"/>
          </a:p>
          <a:p>
            <a:pPr>
              <a:lnSpc>
                <a:spcPct val="100000"/>
              </a:lnSpc>
            </a:pPr>
            <a:endParaRPr lang="en-US" sz="2600" dirty="0"/>
          </a:p>
          <a:p>
            <a:pPr>
              <a:lnSpc>
                <a:spcPct val="100000"/>
              </a:lnSpc>
            </a:pPr>
            <a:endParaRPr lang="en-US" sz="2600" dirty="0"/>
          </a:p>
          <a:p>
            <a:pPr>
              <a:lnSpc>
                <a:spcPct val="100000"/>
              </a:lnSpc>
            </a:pPr>
            <a:endParaRPr lang="en-US" sz="2600" dirty="0"/>
          </a:p>
          <a:p>
            <a:pPr>
              <a:lnSpc>
                <a:spcPct val="100000"/>
              </a:lnSpc>
            </a:pPr>
            <a:endParaRPr lang="en-US" sz="2600" dirty="0">
              <a:ea typeface="SimSun-ExtB" panose="02010609060101010101" pitchFamily="49" charset="-122"/>
            </a:endParaRPr>
          </a:p>
        </p:txBody>
      </p:sp>
      <p:pic>
        <p:nvPicPr>
          <p:cNvPr id="3" name="Picture 2">
            <a:extLst>
              <a:ext uri="{FF2B5EF4-FFF2-40B4-BE49-F238E27FC236}">
                <a16:creationId xmlns:a16="http://schemas.microsoft.com/office/drawing/2014/main" id="{9CFA5E95-48B9-4A3D-94AB-77694A4C4E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9250" y="1346200"/>
            <a:ext cx="3829050" cy="2552700"/>
          </a:xfrm>
          <a:prstGeom prst="rect">
            <a:avLst/>
          </a:prstGeom>
        </p:spPr>
      </p:pic>
    </p:spTree>
    <p:extLst>
      <p:ext uri="{BB962C8B-B14F-4D97-AF65-F5344CB8AC3E}">
        <p14:creationId xmlns:p14="http://schemas.microsoft.com/office/powerpoint/2010/main" val="345931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37A8-A8E2-49AF-9045-676E1371B03E}"/>
              </a:ext>
            </a:extLst>
          </p:cNvPr>
          <p:cNvSpPr>
            <a:spLocks noGrp="1"/>
          </p:cNvSpPr>
          <p:nvPr>
            <p:ph type="ctrTitle"/>
          </p:nvPr>
        </p:nvSpPr>
        <p:spPr/>
        <p:txBody>
          <a:bodyPr/>
          <a:lstStyle/>
          <a:p>
            <a:r>
              <a:rPr lang="en-US" dirty="0"/>
              <a:t>Thank you for your attention </a:t>
            </a:r>
            <a:endParaRPr lang="el-GR" dirty="0"/>
          </a:p>
        </p:txBody>
      </p:sp>
      <p:sp>
        <p:nvSpPr>
          <p:cNvPr id="3" name="Subtitle 2">
            <a:extLst>
              <a:ext uri="{FF2B5EF4-FFF2-40B4-BE49-F238E27FC236}">
                <a16:creationId xmlns:a16="http://schemas.microsoft.com/office/drawing/2014/main" id="{39A40C4A-12C6-485A-A87C-1C4412F031CC}"/>
              </a:ext>
            </a:extLst>
          </p:cNvPr>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53130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4E10-5C59-4838-9C49-08536FE0DDC5}"/>
              </a:ext>
            </a:extLst>
          </p:cNvPr>
          <p:cNvSpPr>
            <a:spLocks noGrp="1"/>
          </p:cNvSpPr>
          <p:nvPr>
            <p:ph type="title"/>
          </p:nvPr>
        </p:nvSpPr>
        <p:spPr/>
        <p:txBody>
          <a:bodyPr/>
          <a:lstStyle/>
          <a:p>
            <a:r>
              <a:rPr lang="en-US" dirty="0"/>
              <a:t>The Mediterranean Strategy on Education for Sustainable Development (MSESD)</a:t>
            </a:r>
            <a:endParaRPr lang="el-GR" b="1" dirty="0"/>
          </a:p>
        </p:txBody>
      </p:sp>
      <p:sp>
        <p:nvSpPr>
          <p:cNvPr id="3" name="Content Placeholder 2">
            <a:extLst>
              <a:ext uri="{FF2B5EF4-FFF2-40B4-BE49-F238E27FC236}">
                <a16:creationId xmlns:a16="http://schemas.microsoft.com/office/drawing/2014/main" id="{5C5F1ACC-B961-4583-B495-38BB2C65333A}"/>
              </a:ext>
            </a:extLst>
          </p:cNvPr>
          <p:cNvSpPr>
            <a:spLocks noGrp="1"/>
          </p:cNvSpPr>
          <p:nvPr>
            <p:ph idx="1"/>
          </p:nvPr>
        </p:nvSpPr>
        <p:spPr>
          <a:xfrm>
            <a:off x="838200" y="2304596"/>
            <a:ext cx="10515600" cy="4351338"/>
          </a:xfrm>
        </p:spPr>
        <p:txBody>
          <a:bodyPr>
            <a:normAutofit/>
          </a:bodyPr>
          <a:lstStyle/>
          <a:p>
            <a:r>
              <a:rPr lang="en-US" sz="2400" dirty="0"/>
              <a:t>The Mediterranean Strategy on Education for Sustainable Development (MSESD) was unanimously endorsed on 13 May 2014 by the </a:t>
            </a:r>
            <a:r>
              <a:rPr lang="en-US" sz="2400" dirty="0" err="1"/>
              <a:t>UfM</a:t>
            </a:r>
            <a:r>
              <a:rPr lang="en-US" sz="2400" dirty="0"/>
              <a:t> Ministers of Environment &amp; Climate Change and accepted as an integral part of the “Mediterranean Strategy for Sustainable Development” (2016-2025) in the Barcelona Convention’s COP19 (Athens, February 2016).</a:t>
            </a:r>
          </a:p>
          <a:p>
            <a:r>
              <a:rPr lang="en-US" sz="2400" dirty="0"/>
              <a:t>Its Action Plan was developed and endorsed in December 2016 by the Mediterranean Ministers of Education, in Cyprus. The overall aim is to encourage the countries to develop and incorporate ESD into formal, non-formal and informal education.</a:t>
            </a:r>
            <a:endParaRPr lang="el-GR" sz="2400" dirty="0"/>
          </a:p>
        </p:txBody>
      </p:sp>
    </p:spTree>
    <p:extLst>
      <p:ext uri="{BB962C8B-B14F-4D97-AF65-F5344CB8AC3E}">
        <p14:creationId xmlns:p14="http://schemas.microsoft.com/office/powerpoint/2010/main" val="241125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From urban development to SMEs support: four new projects labelled by the Union for the Mediterranean">
            <a:extLst>
              <a:ext uri="{FF2B5EF4-FFF2-40B4-BE49-F238E27FC236}">
                <a16:creationId xmlns:a16="http://schemas.microsoft.com/office/drawing/2014/main" id="{BDBD0023-9CC8-446E-8199-4BDA1F491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151" y="823116"/>
            <a:ext cx="1942606" cy="98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586617B-A849-478A-BF28-5911CC4407EB}"/>
              </a:ext>
            </a:extLst>
          </p:cNvPr>
          <p:cNvSpPr txBox="1"/>
          <p:nvPr/>
        </p:nvSpPr>
        <p:spPr>
          <a:xfrm>
            <a:off x="10593571" y="4777291"/>
            <a:ext cx="1653073" cy="369332"/>
          </a:xfrm>
          <a:prstGeom prst="rect">
            <a:avLst/>
          </a:prstGeom>
          <a:noFill/>
        </p:spPr>
        <p:txBody>
          <a:bodyPr wrap="square" rtlCol="0">
            <a:spAutoFit/>
          </a:bodyPr>
          <a:lstStyle/>
          <a:p>
            <a:r>
              <a:rPr lang="en-US"/>
              <a:t>Nagoya 2014</a:t>
            </a:r>
            <a:endParaRPr lang="el-GR"/>
          </a:p>
        </p:txBody>
      </p:sp>
      <p:sp>
        <p:nvSpPr>
          <p:cNvPr id="6" name="TextBox 5">
            <a:extLst>
              <a:ext uri="{FF2B5EF4-FFF2-40B4-BE49-F238E27FC236}">
                <a16:creationId xmlns:a16="http://schemas.microsoft.com/office/drawing/2014/main" id="{E1E84239-B99B-414C-BCFD-2D94FCA764DA}"/>
              </a:ext>
            </a:extLst>
          </p:cNvPr>
          <p:cNvSpPr txBox="1"/>
          <p:nvPr/>
        </p:nvSpPr>
        <p:spPr>
          <a:xfrm>
            <a:off x="171450" y="5280300"/>
            <a:ext cx="3000895" cy="369332"/>
          </a:xfrm>
          <a:prstGeom prst="rect">
            <a:avLst/>
          </a:prstGeom>
          <a:noFill/>
        </p:spPr>
        <p:txBody>
          <a:bodyPr wrap="square" rtlCol="0">
            <a:spAutoFit/>
          </a:bodyPr>
          <a:lstStyle/>
          <a:p>
            <a:r>
              <a:rPr lang="en-US"/>
              <a:t>Athens </a:t>
            </a:r>
            <a:r>
              <a:rPr lang="en-US" err="1"/>
              <a:t>UfM</a:t>
            </a:r>
            <a:r>
              <a:rPr lang="en-US"/>
              <a:t> Ministerial 2014</a:t>
            </a:r>
            <a:endParaRPr lang="el-GR"/>
          </a:p>
        </p:txBody>
      </p:sp>
      <p:pic>
        <p:nvPicPr>
          <p:cNvPr id="8" name="Picture 7">
            <a:extLst>
              <a:ext uri="{FF2B5EF4-FFF2-40B4-BE49-F238E27FC236}">
                <a16:creationId xmlns:a16="http://schemas.microsoft.com/office/drawing/2014/main" id="{6B7B0E24-503F-4B6D-922C-57D689959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361" y="934149"/>
            <a:ext cx="3999439" cy="3880644"/>
          </a:xfrm>
          <a:prstGeom prst="rect">
            <a:avLst/>
          </a:prstGeom>
        </p:spPr>
      </p:pic>
      <p:pic>
        <p:nvPicPr>
          <p:cNvPr id="9" name="Picture 2" descr="http://ufmsecretariat.org/wp-content/themes/ufm/scripts/timthumb.php?src=http://ufmsecretariat.org/wp-content/uploads/2014/05/family-photo-web.jpg&amp;h=300&amp;w=594&amp;zc=1">
            <a:extLst>
              <a:ext uri="{FF2B5EF4-FFF2-40B4-BE49-F238E27FC236}">
                <a16:creationId xmlns:a16="http://schemas.microsoft.com/office/drawing/2014/main" id="{171353FD-F522-4C89-BB5A-505E6C038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1" y="1488677"/>
            <a:ext cx="6937375"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2DCC45D-4293-4316-9C61-742A02FF4A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20351">
            <a:off x="5474845" y="2456978"/>
            <a:ext cx="2912094" cy="3503612"/>
          </a:xfrm>
          <a:prstGeom prst="rect">
            <a:avLst/>
          </a:prstGeom>
        </p:spPr>
      </p:pic>
      <p:sp>
        <p:nvSpPr>
          <p:cNvPr id="5" name="Title 4">
            <a:extLst>
              <a:ext uri="{FF2B5EF4-FFF2-40B4-BE49-F238E27FC236}">
                <a16:creationId xmlns:a16="http://schemas.microsoft.com/office/drawing/2014/main" id="{9095548E-EA01-44C1-8236-C0338665B082}"/>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146992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dies.net/_uploaded_files/cyprus%20conference%202016/family%20photo.jpg">
            <a:extLst>
              <a:ext uri="{FF2B5EF4-FFF2-40B4-BE49-F238E27FC236}">
                <a16:creationId xmlns:a16="http://schemas.microsoft.com/office/drawing/2014/main" id="{001B61D2-AAD8-4440-8437-C3018EC72F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948" b="20287"/>
          <a:stretch>
            <a:fillRect/>
          </a:stretch>
        </p:blipFill>
        <p:spPr bwMode="auto">
          <a:xfrm>
            <a:off x="5326224" y="3011107"/>
            <a:ext cx="6449062" cy="253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6330DE8-832A-45DF-A275-6A5ED716F42B}"/>
              </a:ext>
            </a:extLst>
          </p:cNvPr>
          <p:cNvSpPr txBox="1"/>
          <p:nvPr/>
        </p:nvSpPr>
        <p:spPr>
          <a:xfrm>
            <a:off x="6554456" y="5625720"/>
            <a:ext cx="4392981" cy="461665"/>
          </a:xfrm>
          <a:prstGeom prst="rect">
            <a:avLst/>
          </a:prstGeom>
          <a:noFill/>
        </p:spPr>
        <p:txBody>
          <a:bodyPr wrap="square" rtlCol="0">
            <a:spAutoFit/>
          </a:bodyPr>
          <a:lstStyle/>
          <a:p>
            <a:pPr algn="ctr"/>
            <a:r>
              <a:rPr lang="en-US" sz="2400" dirty="0"/>
              <a:t>Nicosia </a:t>
            </a:r>
            <a:r>
              <a:rPr lang="en-US" sz="2400" dirty="0" err="1"/>
              <a:t>ESD</a:t>
            </a:r>
            <a:r>
              <a:rPr lang="en-US" sz="2400" dirty="0"/>
              <a:t> Ministerial Dec. 2016</a:t>
            </a:r>
            <a:endParaRPr lang="el-GR" sz="2400" dirty="0"/>
          </a:p>
        </p:txBody>
      </p:sp>
      <p:pic>
        <p:nvPicPr>
          <p:cNvPr id="8" name="Picture 2" descr="http://mio-ecsde.org/wp-content/uploads/2016/02/DSC_1128_low-300x200.jpg">
            <a:extLst>
              <a:ext uri="{FF2B5EF4-FFF2-40B4-BE49-F238E27FC236}">
                <a16:creationId xmlns:a16="http://schemas.microsoft.com/office/drawing/2014/main" id="{39A6F9C9-F676-4D84-85C0-49AA94394280}"/>
              </a:ext>
            </a:extLst>
          </p:cNvPr>
          <p:cNvPicPr>
            <a:picLocks noChangeAspect="1" noChangeArrowheads="1"/>
          </p:cNvPicPr>
          <p:nvPr/>
        </p:nvPicPr>
        <p:blipFill>
          <a:blip r:embed="rId3" cstate="print"/>
          <a:srcRect/>
          <a:stretch>
            <a:fillRect/>
          </a:stretch>
        </p:blipFill>
        <p:spPr bwMode="auto">
          <a:xfrm>
            <a:off x="296852" y="1670708"/>
            <a:ext cx="4726668" cy="2680797"/>
          </a:xfrm>
          <a:prstGeom prst="rect">
            <a:avLst/>
          </a:prstGeom>
          <a:noFill/>
        </p:spPr>
      </p:pic>
      <p:sp>
        <p:nvSpPr>
          <p:cNvPr id="9" name="TextBox 8">
            <a:extLst>
              <a:ext uri="{FF2B5EF4-FFF2-40B4-BE49-F238E27FC236}">
                <a16:creationId xmlns:a16="http://schemas.microsoft.com/office/drawing/2014/main" id="{5AB7559D-B9D6-4758-B964-C000CE2DAE0D}"/>
              </a:ext>
            </a:extLst>
          </p:cNvPr>
          <p:cNvSpPr txBox="1"/>
          <p:nvPr/>
        </p:nvSpPr>
        <p:spPr>
          <a:xfrm>
            <a:off x="553673" y="4406967"/>
            <a:ext cx="4228051" cy="830997"/>
          </a:xfrm>
          <a:prstGeom prst="rect">
            <a:avLst/>
          </a:prstGeom>
          <a:noFill/>
        </p:spPr>
        <p:txBody>
          <a:bodyPr wrap="square" rtlCol="0">
            <a:spAutoFit/>
          </a:bodyPr>
          <a:lstStyle/>
          <a:p>
            <a:pPr algn="ctr"/>
            <a:r>
              <a:rPr lang="en-US" sz="2400" dirty="0"/>
              <a:t>Athens Barcelona Convention </a:t>
            </a:r>
            <a:r>
              <a:rPr lang="en-US" sz="2400" dirty="0" err="1"/>
              <a:t>COP19</a:t>
            </a:r>
            <a:r>
              <a:rPr lang="en-US" sz="2400" dirty="0"/>
              <a:t> </a:t>
            </a:r>
            <a:r>
              <a:rPr lang="en-US" sz="2400" dirty="0" err="1"/>
              <a:t>Febr</a:t>
            </a:r>
            <a:r>
              <a:rPr lang="el-GR" sz="2400" dirty="0"/>
              <a:t>.</a:t>
            </a:r>
            <a:r>
              <a:rPr lang="en-US" sz="2400" dirty="0"/>
              <a:t> 2016</a:t>
            </a:r>
            <a:endParaRPr lang="el-GR" sz="2400" dirty="0"/>
          </a:p>
        </p:txBody>
      </p:sp>
      <p:sp>
        <p:nvSpPr>
          <p:cNvPr id="10" name="TextBox 9">
            <a:extLst>
              <a:ext uri="{FF2B5EF4-FFF2-40B4-BE49-F238E27FC236}">
                <a16:creationId xmlns:a16="http://schemas.microsoft.com/office/drawing/2014/main" id="{99E5BEDD-4934-4C40-9C9B-350312629EF1}"/>
              </a:ext>
            </a:extLst>
          </p:cNvPr>
          <p:cNvSpPr txBox="1"/>
          <p:nvPr/>
        </p:nvSpPr>
        <p:spPr>
          <a:xfrm>
            <a:off x="5897330" y="2461594"/>
            <a:ext cx="5545447" cy="461665"/>
          </a:xfrm>
          <a:prstGeom prst="rect">
            <a:avLst/>
          </a:prstGeom>
          <a:noFill/>
        </p:spPr>
        <p:txBody>
          <a:bodyPr wrap="square" rtlCol="0">
            <a:spAutoFit/>
          </a:bodyPr>
          <a:lstStyle/>
          <a:p>
            <a:pPr algn="ctr"/>
            <a:r>
              <a:rPr lang="en-US" sz="2400" dirty="0"/>
              <a:t>Adoption of the Action Plan of </a:t>
            </a:r>
            <a:r>
              <a:rPr lang="en-US" sz="2400" dirty="0" err="1"/>
              <a:t>MSESD</a:t>
            </a:r>
            <a:endParaRPr lang="el-GR" sz="2400" dirty="0"/>
          </a:p>
        </p:txBody>
      </p:sp>
      <p:sp>
        <p:nvSpPr>
          <p:cNvPr id="3" name="TextBox 2">
            <a:extLst>
              <a:ext uri="{FF2B5EF4-FFF2-40B4-BE49-F238E27FC236}">
                <a16:creationId xmlns:a16="http://schemas.microsoft.com/office/drawing/2014/main" id="{0EDEE19D-7516-4B2E-B9A7-5F1534ED0A91}"/>
              </a:ext>
            </a:extLst>
          </p:cNvPr>
          <p:cNvSpPr txBox="1"/>
          <p:nvPr/>
        </p:nvSpPr>
        <p:spPr>
          <a:xfrm>
            <a:off x="5814874" y="399495"/>
            <a:ext cx="6613864" cy="923330"/>
          </a:xfrm>
          <a:prstGeom prst="rect">
            <a:avLst/>
          </a:prstGeom>
          <a:noFill/>
        </p:spPr>
        <p:txBody>
          <a:bodyPr wrap="square" rtlCol="0">
            <a:spAutoFit/>
          </a:bodyPr>
          <a:lstStyle/>
          <a:p>
            <a:r>
              <a:rPr lang="en-US" b="1" dirty="0"/>
              <a:t>Members of </a:t>
            </a:r>
            <a:r>
              <a:rPr lang="en-US" b="1" dirty="0" err="1"/>
              <a:t>MCESD</a:t>
            </a:r>
            <a:r>
              <a:rPr lang="en-US" b="1" dirty="0"/>
              <a:t> Bureau</a:t>
            </a:r>
            <a:r>
              <a:rPr lang="en-US" dirty="0"/>
              <a:t>:</a:t>
            </a:r>
          </a:p>
          <a:p>
            <a:r>
              <a:rPr lang="en-US" dirty="0"/>
              <a:t>UNESCO Venice, UNEP/MAP, UNECE, </a:t>
            </a:r>
            <a:r>
              <a:rPr lang="en-US" dirty="0" err="1"/>
              <a:t>UfM</a:t>
            </a:r>
            <a:r>
              <a:rPr lang="en-US" dirty="0"/>
              <a:t>, League of Arab States</a:t>
            </a:r>
          </a:p>
          <a:p>
            <a:r>
              <a:rPr lang="en-US" dirty="0"/>
              <a:t>Cyprus (Chair), Croatia, Greece, Jordan, Malta, Portugal  </a:t>
            </a:r>
          </a:p>
        </p:txBody>
      </p:sp>
      <p:sp>
        <p:nvSpPr>
          <p:cNvPr id="6" name="Title 5">
            <a:extLst>
              <a:ext uri="{FF2B5EF4-FFF2-40B4-BE49-F238E27FC236}">
                <a16:creationId xmlns:a16="http://schemas.microsoft.com/office/drawing/2014/main" id="{0157FA58-1B2B-4BAB-8CE4-A901A3C1438B}"/>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293500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3755-C2F8-475E-982F-CCC8DA7B834A}"/>
              </a:ext>
            </a:extLst>
          </p:cNvPr>
          <p:cNvSpPr>
            <a:spLocks noGrp="1"/>
          </p:cNvSpPr>
          <p:nvPr>
            <p:ph type="title"/>
          </p:nvPr>
        </p:nvSpPr>
        <p:spPr>
          <a:xfrm>
            <a:off x="647700" y="488950"/>
            <a:ext cx="10896600" cy="1339850"/>
          </a:xfrm>
        </p:spPr>
        <p:txBody>
          <a:bodyPr>
            <a:noAutofit/>
          </a:bodyPr>
          <a:lstStyle/>
          <a:p>
            <a:pPr algn="ctr"/>
            <a:r>
              <a:rPr lang="en-US" sz="3200" b="1" dirty="0"/>
              <a:t>High-Level Event of Education and Environment Ministers on the Mediterranean Strategy on Education for Sustainable Development (MSESD) &amp; its Action Plan towards 2030</a:t>
            </a:r>
            <a:endParaRPr lang="el-GR" sz="3200" b="1" dirty="0"/>
          </a:p>
        </p:txBody>
      </p:sp>
      <p:sp>
        <p:nvSpPr>
          <p:cNvPr id="3" name="Content Placeholder 2">
            <a:extLst>
              <a:ext uri="{FF2B5EF4-FFF2-40B4-BE49-F238E27FC236}">
                <a16:creationId xmlns:a16="http://schemas.microsoft.com/office/drawing/2014/main" id="{FDA015F8-CC63-4B70-87ED-65AD9C614C31}"/>
              </a:ext>
            </a:extLst>
          </p:cNvPr>
          <p:cNvSpPr>
            <a:spLocks noGrp="1"/>
          </p:cNvSpPr>
          <p:nvPr>
            <p:ph idx="1"/>
          </p:nvPr>
        </p:nvSpPr>
        <p:spPr>
          <a:xfrm>
            <a:off x="238578" y="2149927"/>
            <a:ext cx="6651189" cy="4756151"/>
          </a:xfrm>
        </p:spPr>
        <p:txBody>
          <a:bodyPr>
            <a:noAutofit/>
          </a:bodyPr>
          <a:lstStyle/>
          <a:p>
            <a:pPr>
              <a:lnSpc>
                <a:spcPct val="100000"/>
              </a:lnSpc>
            </a:pPr>
            <a:r>
              <a:rPr lang="en-US" sz="2400" dirty="0"/>
              <a:t>On 6</a:t>
            </a:r>
            <a:r>
              <a:rPr lang="en-US" sz="2400" baseline="30000" dirty="0"/>
              <a:t>th</a:t>
            </a:r>
            <a:r>
              <a:rPr lang="en-US" sz="2400" dirty="0"/>
              <a:t> of October 2022, within the 9</a:t>
            </a:r>
            <a:r>
              <a:rPr lang="en-US" sz="2400" baseline="30000" dirty="0"/>
              <a:t>th</a:t>
            </a:r>
            <a:r>
              <a:rPr lang="en-US" sz="2400" dirty="0"/>
              <a:t> Environment for Europe (9EfE) Ministerial Conference Nicosia, Cyprus. </a:t>
            </a:r>
          </a:p>
          <a:p>
            <a:pPr>
              <a:lnSpc>
                <a:spcPct val="100000"/>
              </a:lnSpc>
            </a:pPr>
            <a:r>
              <a:rPr lang="en-US" sz="2400" dirty="0"/>
              <a:t>55 participants: Ministers, High-level Officials, Academia, IGOs, NGOs, shared and reflected on the implementation of the MSESD &amp; unanimously agreed on its “</a:t>
            </a:r>
            <a:r>
              <a:rPr lang="en-US" sz="2400" b="1" dirty="0"/>
              <a:t>Action Plan towards 2030”</a:t>
            </a:r>
          </a:p>
          <a:p>
            <a:pPr>
              <a:lnSpc>
                <a:spcPct val="100000"/>
              </a:lnSpc>
            </a:pPr>
            <a:r>
              <a:rPr lang="en-US" sz="2400" dirty="0"/>
              <a:t>The meeting approved a </a:t>
            </a:r>
            <a:r>
              <a:rPr lang="en-US" sz="2400" b="1" dirty="0"/>
              <a:t>Statement</a:t>
            </a:r>
            <a:r>
              <a:rPr lang="en-US" sz="2400" dirty="0"/>
              <a:t>.</a:t>
            </a:r>
            <a:endParaRPr lang="el-GR" sz="2400" dirty="0"/>
          </a:p>
        </p:txBody>
      </p:sp>
      <p:pic>
        <p:nvPicPr>
          <p:cNvPr id="4" name="Picture 3">
            <a:extLst>
              <a:ext uri="{FF2B5EF4-FFF2-40B4-BE49-F238E27FC236}">
                <a16:creationId xmlns:a16="http://schemas.microsoft.com/office/drawing/2014/main" id="{AF2F7492-3DA3-4352-A181-869BD746DFD4}"/>
              </a:ext>
            </a:extLst>
          </p:cNvPr>
          <p:cNvPicPr>
            <a:picLocks noChangeAspect="1"/>
          </p:cNvPicPr>
          <p:nvPr/>
        </p:nvPicPr>
        <p:blipFill>
          <a:blip r:embed="rId2"/>
          <a:stretch>
            <a:fillRect/>
          </a:stretch>
        </p:blipFill>
        <p:spPr>
          <a:xfrm>
            <a:off x="6705701" y="2470601"/>
            <a:ext cx="5486299" cy="4114801"/>
          </a:xfrm>
          <a:prstGeom prst="rect">
            <a:avLst/>
          </a:prstGeom>
        </p:spPr>
      </p:pic>
      <p:pic>
        <p:nvPicPr>
          <p:cNvPr id="2050" name="Picture 2" descr="https://nicosiaefe.gov.cy/wp-content/uploads/2022/02/logo-n.png">
            <a:extLst>
              <a:ext uri="{FF2B5EF4-FFF2-40B4-BE49-F238E27FC236}">
                <a16:creationId xmlns:a16="http://schemas.microsoft.com/office/drawing/2014/main" id="{8EF766DE-5518-498A-AC6E-E318BE5CB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667375"/>
            <a:ext cx="40671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02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C98FD-DB35-4EAB-9485-E2B9955B0DFA}"/>
              </a:ext>
            </a:extLst>
          </p:cNvPr>
          <p:cNvSpPr>
            <a:spLocks noGrp="1"/>
          </p:cNvSpPr>
          <p:nvPr>
            <p:ph idx="1"/>
          </p:nvPr>
        </p:nvSpPr>
        <p:spPr>
          <a:xfrm>
            <a:off x="647700" y="2181224"/>
            <a:ext cx="6121400" cy="4562475"/>
          </a:xfrm>
        </p:spPr>
        <p:txBody>
          <a:bodyPr>
            <a:noAutofit/>
          </a:bodyPr>
          <a:lstStyle/>
          <a:p>
            <a:r>
              <a:rPr lang="en-US" sz="2400" dirty="0"/>
              <a:t>Monitoring of the progress showed that most countries have already or are in the process of elaborating National Strategies or Plans on ESD in accordance to the provisions of the Action Plan of the MSESD.</a:t>
            </a:r>
          </a:p>
          <a:p>
            <a:r>
              <a:rPr lang="en-US" sz="2400" dirty="0"/>
              <a:t>The  majority of the countries have integrated SD principles into their curricula  or are in the process of reforming their national curricula to embed ESD and SDG topics.</a:t>
            </a:r>
          </a:p>
          <a:p>
            <a:r>
              <a:rPr lang="en-US" sz="2400" dirty="0">
                <a:latin typeface="Calibri" panose="020F0502020204030204" pitchFamily="34" charset="0"/>
                <a:ea typeface="Calibri" panose="020F0502020204030204" pitchFamily="34" charset="0"/>
                <a:cs typeface="Times New Roman" panose="02020603050405020304" pitchFamily="18" charset="0"/>
              </a:rPr>
              <a:t>Training of educators, application of whole institute approach, lack of resources highlighted as persistent challenges in the mainstreaming of ESD in the region.</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3C4E1EAE-EFDC-422C-ABE1-E8868A8D90FE}"/>
              </a:ext>
            </a:extLst>
          </p:cNvPr>
          <p:cNvSpPr>
            <a:spLocks noGrp="1"/>
          </p:cNvSpPr>
          <p:nvPr>
            <p:ph type="title"/>
          </p:nvPr>
        </p:nvSpPr>
        <p:spPr>
          <a:xfrm>
            <a:off x="647700" y="488950"/>
            <a:ext cx="10896600" cy="1339850"/>
          </a:xfrm>
        </p:spPr>
        <p:txBody>
          <a:bodyPr>
            <a:noAutofit/>
          </a:bodyPr>
          <a:lstStyle/>
          <a:p>
            <a:pPr algn="ctr"/>
            <a:r>
              <a:rPr lang="en-US" sz="3200" b="1" dirty="0"/>
              <a:t>High-Level Event of Education and Environment Ministers on the Mediterranean Strategy on Education for Sustainable Development (MSESD) &amp; its Action Plan towards 2030</a:t>
            </a:r>
            <a:endParaRPr lang="el-GR" sz="3200" b="1" dirty="0"/>
          </a:p>
        </p:txBody>
      </p:sp>
      <p:pic>
        <p:nvPicPr>
          <p:cNvPr id="9" name="Picture 8">
            <a:extLst>
              <a:ext uri="{FF2B5EF4-FFF2-40B4-BE49-F238E27FC236}">
                <a16:creationId xmlns:a16="http://schemas.microsoft.com/office/drawing/2014/main" id="{929F5A19-70CE-4591-AB33-2ABFFE4115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7605" y="2181224"/>
            <a:ext cx="5204396" cy="3470275"/>
          </a:xfrm>
          <a:prstGeom prst="rect">
            <a:avLst/>
          </a:prstGeom>
        </p:spPr>
      </p:pic>
    </p:spTree>
    <p:extLst>
      <p:ext uri="{BB962C8B-B14F-4D97-AF65-F5344CB8AC3E}">
        <p14:creationId xmlns:p14="http://schemas.microsoft.com/office/powerpoint/2010/main" val="339293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8B7E-A99E-4E22-9561-ABE8FF04BC33}"/>
              </a:ext>
            </a:extLst>
          </p:cNvPr>
          <p:cNvSpPr>
            <a:spLocks noGrp="1"/>
          </p:cNvSpPr>
          <p:nvPr>
            <p:ph type="title"/>
          </p:nvPr>
        </p:nvSpPr>
        <p:spPr>
          <a:xfrm>
            <a:off x="609600" y="321582"/>
            <a:ext cx="11210925" cy="1325563"/>
          </a:xfrm>
        </p:spPr>
        <p:txBody>
          <a:bodyPr>
            <a:noAutofit/>
          </a:bodyPr>
          <a:lstStyle/>
          <a:p>
            <a:pPr algn="ctr"/>
            <a:r>
              <a:rPr lang="en-US" sz="3600" b="1" dirty="0"/>
              <a:t>High-Level Event of the MSESD </a:t>
            </a:r>
            <a:br>
              <a:rPr lang="en-US" sz="3600" b="1" dirty="0"/>
            </a:br>
            <a:r>
              <a:rPr lang="en-US" sz="3600" b="1" dirty="0"/>
              <a:t>&amp; its Action Plan towards 2030</a:t>
            </a:r>
            <a:endParaRPr lang="el-GR" sz="3600" b="1" dirty="0"/>
          </a:p>
        </p:txBody>
      </p:sp>
      <p:sp>
        <p:nvSpPr>
          <p:cNvPr id="3" name="Content Placeholder 2">
            <a:extLst>
              <a:ext uri="{FF2B5EF4-FFF2-40B4-BE49-F238E27FC236}">
                <a16:creationId xmlns:a16="http://schemas.microsoft.com/office/drawing/2014/main" id="{AC8A05E1-7450-4E1B-BD3C-522CD9D743F7}"/>
              </a:ext>
            </a:extLst>
          </p:cNvPr>
          <p:cNvSpPr>
            <a:spLocks noGrp="1"/>
          </p:cNvSpPr>
          <p:nvPr>
            <p:ph idx="1"/>
          </p:nvPr>
        </p:nvSpPr>
        <p:spPr>
          <a:xfrm>
            <a:off x="590550" y="1761782"/>
            <a:ext cx="11010900" cy="4870450"/>
          </a:xfrm>
        </p:spPr>
        <p:txBody>
          <a:bodyPr>
            <a:noAutofit/>
          </a:bodyPr>
          <a:lstStyle/>
          <a:p>
            <a:r>
              <a:rPr lang="en-US" sz="2400" dirty="0"/>
              <a:t>The Mediterranean Committee on ESD is guided by a new </a:t>
            </a:r>
            <a:r>
              <a:rPr lang="en-US" sz="2400" b="1" dirty="0"/>
              <a:t>Bureau </a:t>
            </a:r>
            <a:r>
              <a:rPr lang="en-US" sz="2400" dirty="0"/>
              <a:t>consisting of the Ministries of Education of Cyprus (Chair), Greece, Lebanon, Morocco and Palestine and UNESCO, UNEP/MAP, UNECE, </a:t>
            </a:r>
            <a:r>
              <a:rPr lang="en-US" sz="2400" dirty="0" err="1"/>
              <a:t>UfM</a:t>
            </a:r>
            <a:r>
              <a:rPr lang="en-US" sz="2400" dirty="0"/>
              <a:t> and LAS. </a:t>
            </a:r>
          </a:p>
        </p:txBody>
      </p:sp>
      <p:pic>
        <p:nvPicPr>
          <p:cNvPr id="4" name="Picture 3">
            <a:extLst>
              <a:ext uri="{FF2B5EF4-FFF2-40B4-BE49-F238E27FC236}">
                <a16:creationId xmlns:a16="http://schemas.microsoft.com/office/drawing/2014/main" id="{CC34FFF4-2C1D-479E-8D22-982519F29736}"/>
              </a:ext>
            </a:extLst>
          </p:cNvPr>
          <p:cNvPicPr>
            <a:picLocks noChangeAspect="1"/>
          </p:cNvPicPr>
          <p:nvPr/>
        </p:nvPicPr>
        <p:blipFill rotWithShape="1">
          <a:blip r:embed="rId2">
            <a:extLst>
              <a:ext uri="{28A0092B-C50C-407E-A947-70E740481C1C}">
                <a14:useLocalDpi xmlns:a14="http://schemas.microsoft.com/office/drawing/2010/main" val="0"/>
              </a:ext>
            </a:extLst>
          </a:blip>
          <a:srcRect t="34009"/>
          <a:stretch/>
        </p:blipFill>
        <p:spPr>
          <a:xfrm>
            <a:off x="1332041" y="3245782"/>
            <a:ext cx="9766041" cy="3386450"/>
          </a:xfrm>
          <a:prstGeom prst="rect">
            <a:avLst/>
          </a:prstGeom>
        </p:spPr>
      </p:pic>
    </p:spTree>
    <p:extLst>
      <p:ext uri="{BB962C8B-B14F-4D97-AF65-F5344CB8AC3E}">
        <p14:creationId xmlns:p14="http://schemas.microsoft.com/office/powerpoint/2010/main" val="46863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9D87-CF58-4505-953A-05D3F001CE01}"/>
              </a:ext>
            </a:extLst>
          </p:cNvPr>
          <p:cNvSpPr>
            <a:spLocks noGrp="1"/>
          </p:cNvSpPr>
          <p:nvPr>
            <p:ph type="title"/>
          </p:nvPr>
        </p:nvSpPr>
        <p:spPr>
          <a:xfrm>
            <a:off x="749300" y="88900"/>
            <a:ext cx="10515600" cy="1325563"/>
          </a:xfrm>
        </p:spPr>
        <p:txBody>
          <a:bodyPr/>
          <a:lstStyle/>
          <a:p>
            <a:pPr algn="ctr"/>
            <a:r>
              <a:rPr lang="en-US" b="1" dirty="0"/>
              <a:t>The Action Plan towards 2030 of the MSESD</a:t>
            </a:r>
            <a:endParaRPr lang="el-GR" dirty="0"/>
          </a:p>
        </p:txBody>
      </p:sp>
      <p:sp>
        <p:nvSpPr>
          <p:cNvPr id="3" name="Content Placeholder 2">
            <a:extLst>
              <a:ext uri="{FF2B5EF4-FFF2-40B4-BE49-F238E27FC236}">
                <a16:creationId xmlns:a16="http://schemas.microsoft.com/office/drawing/2014/main" id="{5807B129-9E1A-41FA-BC59-FDD356689AF5}"/>
              </a:ext>
            </a:extLst>
          </p:cNvPr>
          <p:cNvSpPr>
            <a:spLocks noGrp="1"/>
          </p:cNvSpPr>
          <p:nvPr>
            <p:ph idx="1"/>
          </p:nvPr>
        </p:nvSpPr>
        <p:spPr>
          <a:xfrm>
            <a:off x="520700" y="1312863"/>
            <a:ext cx="5308600" cy="5232400"/>
          </a:xfrm>
        </p:spPr>
        <p:txBody>
          <a:bodyPr>
            <a:noAutofit/>
          </a:bodyPr>
          <a:lstStyle/>
          <a:p>
            <a:pPr>
              <a:buFont typeface="Wingdings" panose="05000000000000000000" pitchFamily="2" charset="2"/>
              <a:buChar char="ü"/>
            </a:pPr>
            <a:r>
              <a:rPr lang="en-US" sz="2400" dirty="0"/>
              <a:t>Takes into consideration the key provisions and </a:t>
            </a:r>
            <a:r>
              <a:rPr lang="en-US" sz="2400" b="1" dirty="0"/>
              <a:t>updates</a:t>
            </a:r>
            <a:r>
              <a:rPr lang="en-US" sz="2400" dirty="0"/>
              <a:t> of the international and regional frameworks that the MSESD is closely linked to, such as: the Mediterranean Strategy for Sustainable Development (MSSD, 2016-2025) of the Barcelona Convention, the </a:t>
            </a:r>
            <a:r>
              <a:rPr lang="en-US" sz="2400" dirty="0" err="1"/>
              <a:t>UfM</a:t>
            </a:r>
            <a:r>
              <a:rPr lang="en-US" sz="2400" dirty="0"/>
              <a:t> </a:t>
            </a:r>
            <a:r>
              <a:rPr lang="en-US" sz="2400" dirty="0" err="1"/>
              <a:t>GreenerMedAgenda</a:t>
            </a:r>
            <a:r>
              <a:rPr lang="en-US" sz="2400" dirty="0"/>
              <a:t>, the UNESCO ESDfor2030, the Recommendation on learning for environmental sustainability of the European Council, and the UNECE Framework for the implementation of the Strategy for ESD (2021-2030). </a:t>
            </a:r>
          </a:p>
          <a:p>
            <a:pPr>
              <a:buFont typeface="Wingdings" panose="05000000000000000000" pitchFamily="2" charset="2"/>
              <a:buChar char="ü"/>
            </a:pPr>
            <a:endParaRPr lang="el-GR" sz="2400" dirty="0"/>
          </a:p>
        </p:txBody>
      </p:sp>
      <p:pic>
        <p:nvPicPr>
          <p:cNvPr id="4" name="Picture 3">
            <a:extLst>
              <a:ext uri="{FF2B5EF4-FFF2-40B4-BE49-F238E27FC236}">
                <a16:creationId xmlns:a16="http://schemas.microsoft.com/office/drawing/2014/main" id="{092B6EDA-5C80-40B3-94A9-474D0FB552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731" y="2008999"/>
            <a:ext cx="4757970" cy="3172600"/>
          </a:xfrm>
          <a:prstGeom prst="rect">
            <a:avLst/>
          </a:prstGeom>
        </p:spPr>
      </p:pic>
    </p:spTree>
    <p:extLst>
      <p:ext uri="{BB962C8B-B14F-4D97-AF65-F5344CB8AC3E}">
        <p14:creationId xmlns:p14="http://schemas.microsoft.com/office/powerpoint/2010/main" val="171893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9D87-CF58-4505-953A-05D3F001CE01}"/>
              </a:ext>
            </a:extLst>
          </p:cNvPr>
          <p:cNvSpPr>
            <a:spLocks noGrp="1"/>
          </p:cNvSpPr>
          <p:nvPr>
            <p:ph type="title"/>
          </p:nvPr>
        </p:nvSpPr>
        <p:spPr>
          <a:xfrm>
            <a:off x="749300" y="88900"/>
            <a:ext cx="10515600" cy="1325563"/>
          </a:xfrm>
        </p:spPr>
        <p:txBody>
          <a:bodyPr/>
          <a:lstStyle/>
          <a:p>
            <a:pPr algn="ctr"/>
            <a:r>
              <a:rPr lang="en-US" b="1" dirty="0"/>
              <a:t>The Action Plan towards 2030 of the MSESD</a:t>
            </a:r>
            <a:endParaRPr lang="el-GR" dirty="0"/>
          </a:p>
        </p:txBody>
      </p:sp>
      <p:sp>
        <p:nvSpPr>
          <p:cNvPr id="3" name="Content Placeholder 2">
            <a:extLst>
              <a:ext uri="{FF2B5EF4-FFF2-40B4-BE49-F238E27FC236}">
                <a16:creationId xmlns:a16="http://schemas.microsoft.com/office/drawing/2014/main" id="{5807B129-9E1A-41FA-BC59-FDD356689AF5}"/>
              </a:ext>
            </a:extLst>
          </p:cNvPr>
          <p:cNvSpPr>
            <a:spLocks noGrp="1"/>
          </p:cNvSpPr>
          <p:nvPr>
            <p:ph idx="1"/>
          </p:nvPr>
        </p:nvSpPr>
        <p:spPr>
          <a:xfrm>
            <a:off x="609600" y="1414463"/>
            <a:ext cx="5651500" cy="5232400"/>
          </a:xfrm>
        </p:spPr>
        <p:txBody>
          <a:bodyPr>
            <a:noAutofit/>
          </a:bodyPr>
          <a:lstStyle/>
          <a:p>
            <a:pPr>
              <a:buFont typeface="Wingdings" panose="05000000000000000000" pitchFamily="2" charset="2"/>
              <a:buChar char="ü"/>
            </a:pPr>
            <a:r>
              <a:rPr lang="en-US" sz="2400" dirty="0"/>
              <a:t>Interprets the “Framework of Implementation” of the MSESD in a detailed, up-to-date and concrete way, addressing mostly the needed changes and provisions to be undertaken at the national level for the promotion of ESD, proposing regional (or sub-regional) </a:t>
            </a:r>
            <a:r>
              <a:rPr lang="en-US" sz="2400" dirty="0" err="1"/>
              <a:t>programmes</a:t>
            </a:r>
            <a:r>
              <a:rPr lang="en-US" sz="2400" dirty="0"/>
              <a:t>, highlighting suggested thematic priorities and, proposing progress indicators to monitor the way forward. </a:t>
            </a:r>
          </a:p>
          <a:p>
            <a:pPr>
              <a:buFont typeface="Wingdings" panose="05000000000000000000" pitchFamily="2" charset="2"/>
              <a:buChar char="ü"/>
            </a:pPr>
            <a:r>
              <a:rPr lang="en-US" sz="2400" dirty="0"/>
              <a:t>In this context, its implementation fulfils simultaneously the ESD related priorities and commitments of the Mediterranean countries to the UN and regional organizations and frameworks. </a:t>
            </a:r>
          </a:p>
          <a:p>
            <a:pPr>
              <a:buFont typeface="Wingdings" panose="05000000000000000000" pitchFamily="2" charset="2"/>
              <a:buChar char="ü"/>
            </a:pPr>
            <a:endParaRPr lang="el-GR" sz="2400" dirty="0"/>
          </a:p>
        </p:txBody>
      </p:sp>
      <p:pic>
        <p:nvPicPr>
          <p:cNvPr id="4" name="Picture 3">
            <a:extLst>
              <a:ext uri="{FF2B5EF4-FFF2-40B4-BE49-F238E27FC236}">
                <a16:creationId xmlns:a16="http://schemas.microsoft.com/office/drawing/2014/main" id="{914517C6-D3F5-4A6A-9A18-70F6F75B05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0800" y="1170299"/>
            <a:ext cx="4289707" cy="2860364"/>
          </a:xfrm>
          <a:prstGeom prst="rect">
            <a:avLst/>
          </a:prstGeom>
        </p:spPr>
      </p:pic>
      <p:pic>
        <p:nvPicPr>
          <p:cNvPr id="5" name="Picture 4">
            <a:extLst>
              <a:ext uri="{FF2B5EF4-FFF2-40B4-BE49-F238E27FC236}">
                <a16:creationId xmlns:a16="http://schemas.microsoft.com/office/drawing/2014/main" id="{30BFEFA5-28FF-41C8-BD9D-9C7BF8DEA8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006" y="3908736"/>
            <a:ext cx="4291594" cy="2860364"/>
          </a:xfrm>
          <a:prstGeom prst="rect">
            <a:avLst/>
          </a:prstGeom>
        </p:spPr>
      </p:pic>
    </p:spTree>
    <p:extLst>
      <p:ext uri="{BB962C8B-B14F-4D97-AF65-F5344CB8AC3E}">
        <p14:creationId xmlns:p14="http://schemas.microsoft.com/office/powerpoint/2010/main" val="4285661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02F79B5BE87D40B73359BB004DC9B5" ma:contentTypeVersion="17" ma:contentTypeDescription="Create a new document." ma:contentTypeScope="" ma:versionID="df91b42384f9acd0dc9c7b2b0ca5a4fb">
  <xsd:schema xmlns:xsd="http://www.w3.org/2001/XMLSchema" xmlns:xs="http://www.w3.org/2001/XMLSchema" xmlns:p="http://schemas.microsoft.com/office/2006/metadata/properties" xmlns:ns2="99a2c2c3-fdcf-4e63-9c12-39b3de610a76" xmlns:ns3="a20aa909-956d-4941-9e8e-d4bf2c5fe97e" xmlns:ns4="985ec44e-1bab-4c0b-9df0-6ba128686fc9" targetNamespace="http://schemas.microsoft.com/office/2006/metadata/properties" ma:root="true" ma:fieldsID="5bdeaf74bd075ed71d0bb4235c38229e" ns2:_="" ns3:_="" ns4:_="">
    <xsd:import namespace="99a2c2c3-fdcf-4e63-9c12-39b3de610a76"/>
    <xsd:import namespace="a20aa909-956d-4941-9e8e-d4bf2c5fe97e"/>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Dateandtim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2c2c3-fdcf-4e63-9c12-39b3de610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0aa909-956d-4941-9e8e-d4bf2c5fe9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b577e23-b539-4cbb-a753-31a04c3d9a02}" ma:internalName="TaxCatchAll" ma:showField="CatchAllData" ma:web="a20aa909-956d-4941-9e8e-d4bf2c5fe9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193699-8C03-4432-9622-1A6E49FF4756}">
  <ds:schemaRefs>
    <ds:schemaRef ds:uri="http://schemas.microsoft.com/sharepoint/v3/contenttype/forms"/>
  </ds:schemaRefs>
</ds:datastoreItem>
</file>

<file path=customXml/itemProps2.xml><?xml version="1.0" encoding="utf-8"?>
<ds:datastoreItem xmlns:ds="http://schemas.openxmlformats.org/officeDocument/2006/customXml" ds:itemID="{4A76CDAE-F9C1-4FD1-AE93-DC77CDA2FE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a2c2c3-fdcf-4e63-9c12-39b3de610a76"/>
    <ds:schemaRef ds:uri="a20aa909-956d-4941-9e8e-d4bf2c5fe97e"/>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634</TotalTime>
  <Words>958</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Recent activities organized in the framework of the Mediterranean Strategy on Education for Sustainable Development  (MSESD) (reporting period: June 2022-May 2023)</vt:lpstr>
      <vt:lpstr>The Mediterranean Strategy on Education for Sustainable Development (MSESD)</vt:lpstr>
      <vt:lpstr>PowerPoint Presentation</vt:lpstr>
      <vt:lpstr>PowerPoint Presentation</vt:lpstr>
      <vt:lpstr>High-Level Event of Education and Environment Ministers on the Mediterranean Strategy on Education for Sustainable Development (MSESD) &amp; its Action Plan towards 2030</vt:lpstr>
      <vt:lpstr>High-Level Event of Education and Environment Ministers on the Mediterranean Strategy on Education for Sustainable Development (MSESD) &amp; its Action Plan towards 2030</vt:lpstr>
      <vt:lpstr>High-Level Event of the MSESD  &amp; its Action Plan towards 2030</vt:lpstr>
      <vt:lpstr>The Action Plan towards 2030 of the MSESD</vt:lpstr>
      <vt:lpstr>The Action Plan towards 2030 of the MSESD</vt:lpstr>
      <vt:lpstr>Pilot actions with potential for upscaling continued (1/4)</vt:lpstr>
      <vt:lpstr>Pilot actions with potential for upscaling continued (2/4)</vt:lpstr>
      <vt:lpstr>Pilot actions with potential for upscaling continued (3/4)</vt:lpstr>
      <vt:lpstr>Pilot actions with potential for upscaling continued (4/4)</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to ADD (2021-2022)</dc:title>
  <dc:creator>vicky</dc:creator>
  <cp:lastModifiedBy>Maricar De La Cruz</cp:lastModifiedBy>
  <cp:revision>138</cp:revision>
  <cp:lastPrinted>2022-09-28T13:03:01Z</cp:lastPrinted>
  <dcterms:created xsi:type="dcterms:W3CDTF">2022-05-25T07:51:19Z</dcterms:created>
  <dcterms:modified xsi:type="dcterms:W3CDTF">2023-05-24T09:43:21Z</dcterms:modified>
</cp:coreProperties>
</file>