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493" r:id="rId5"/>
    <p:sldId id="427" r:id="rId6"/>
    <p:sldId id="339" r:id="rId7"/>
    <p:sldId id="517" r:id="rId8"/>
    <p:sldId id="520" r:id="rId9"/>
    <p:sldId id="522" r:id="rId10"/>
    <p:sldId id="495" r:id="rId11"/>
    <p:sldId id="680" r:id="rId12"/>
    <p:sldId id="523" r:id="rId13"/>
    <p:sldId id="679" r:id="rId14"/>
    <p:sldId id="507" r:id="rId15"/>
    <p:sldId id="512" r:id="rId16"/>
    <p:sldId id="443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2C0BDD-E754-0648-84BB-AEB4DE84B670}">
          <p14:sldIdLst>
            <p14:sldId id="493"/>
            <p14:sldId id="427"/>
            <p14:sldId id="339"/>
            <p14:sldId id="517"/>
            <p14:sldId id="520"/>
            <p14:sldId id="522"/>
            <p14:sldId id="495"/>
            <p14:sldId id="680"/>
            <p14:sldId id="523"/>
            <p14:sldId id="679"/>
            <p14:sldId id="507"/>
            <p14:sldId id="51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848"/>
    <a:srgbClr val="28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EB516-2184-4DAD-8CBC-8A3CEFBD90B0}" v="3" dt="2023-05-22T07:48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2456" autoAdjust="0"/>
  </p:normalViewPr>
  <p:slideViewPr>
    <p:cSldViewPr snapToGrid="0" snapToObjects="1">
      <p:cViewPr varScale="1">
        <p:scale>
          <a:sx n="90" d="100"/>
          <a:sy n="90" d="100"/>
        </p:scale>
        <p:origin x="134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T Henriette" userId="e7596292-bff4-425d-aaa8-3129d0e1e59f" providerId="ADAL" clId="{F1875866-04F2-4766-9465-CB583DF89B5D}"/>
    <pc:docChg chg="delSld modSld modSection">
      <pc:chgData name="CORNET Henriette" userId="e7596292-bff4-425d-aaa8-3129d0e1e59f" providerId="ADAL" clId="{F1875866-04F2-4766-9465-CB583DF89B5D}" dt="2023-05-21T15:55:14.610" v="13" actId="47"/>
      <pc:docMkLst>
        <pc:docMk/>
      </pc:docMkLst>
      <pc:sldChg chg="modSp">
        <pc:chgData name="CORNET Henriette" userId="e7596292-bff4-425d-aaa8-3129d0e1e59f" providerId="ADAL" clId="{F1875866-04F2-4766-9465-CB583DF89B5D}" dt="2023-05-21T15:54:56.804" v="12" actId="20577"/>
        <pc:sldMkLst>
          <pc:docMk/>
          <pc:sldMk cId="2342710277" sldId="339"/>
        </pc:sldMkLst>
        <pc:spChg chg="mod">
          <ac:chgData name="CORNET Henriette" userId="e7596292-bff4-425d-aaa8-3129d0e1e59f" providerId="ADAL" clId="{F1875866-04F2-4766-9465-CB583DF89B5D}" dt="2023-05-21T15:54:56.804" v="12" actId="20577"/>
          <ac:spMkLst>
            <pc:docMk/>
            <pc:sldMk cId="2342710277" sldId="339"/>
            <ac:spMk id="3" creationId="{F37B313B-E964-EE11-B2B7-F89D14386888}"/>
          </ac:spMkLst>
        </pc:spChg>
      </pc:sldChg>
      <pc:sldChg chg="del">
        <pc:chgData name="CORNET Henriette" userId="e7596292-bff4-425d-aaa8-3129d0e1e59f" providerId="ADAL" clId="{F1875866-04F2-4766-9465-CB583DF89B5D}" dt="2023-05-21T15:55:14.610" v="13" actId="47"/>
        <pc:sldMkLst>
          <pc:docMk/>
          <pc:sldMk cId="2325144088" sldId="513"/>
        </pc:sldMkLst>
      </pc:sldChg>
    </pc:docChg>
  </pc:docChgLst>
  <pc:docChgLst>
    <pc:chgData name="Laura Mueller" userId="b8b87b2b-eda4-44e0-9f77-97a24730064b" providerId="ADAL" clId="{53DEB516-2184-4DAD-8CBC-8A3CEFBD90B0}"/>
    <pc:docChg chg="undo custSel modSld">
      <pc:chgData name="Laura Mueller" userId="b8b87b2b-eda4-44e0-9f77-97a24730064b" providerId="ADAL" clId="{53DEB516-2184-4DAD-8CBC-8A3CEFBD90B0}" dt="2023-05-22T07:47:03.869" v="279" actId="20577"/>
      <pc:docMkLst>
        <pc:docMk/>
      </pc:docMkLst>
      <pc:sldChg chg="addSp delSp modSp mod">
        <pc:chgData name="Laura Mueller" userId="b8b87b2b-eda4-44e0-9f77-97a24730064b" providerId="ADAL" clId="{53DEB516-2184-4DAD-8CBC-8A3CEFBD90B0}" dt="2023-05-22T07:43:37.964" v="250" actId="20577"/>
        <pc:sldMkLst>
          <pc:docMk/>
          <pc:sldMk cId="2638059903" sldId="493"/>
        </pc:sldMkLst>
        <pc:spChg chg="del">
          <ac:chgData name="Laura Mueller" userId="b8b87b2b-eda4-44e0-9f77-97a24730064b" providerId="ADAL" clId="{53DEB516-2184-4DAD-8CBC-8A3CEFBD90B0}" dt="2023-05-22T07:40:28.401" v="0" actId="478"/>
          <ac:spMkLst>
            <pc:docMk/>
            <pc:sldMk cId="2638059903" sldId="493"/>
            <ac:spMk id="2" creationId="{15AE8B02-5C20-08D6-BB9D-92234E4FE8E9}"/>
          </ac:spMkLst>
        </pc:spChg>
        <pc:spChg chg="add del mod">
          <ac:chgData name="Laura Mueller" userId="b8b87b2b-eda4-44e0-9f77-97a24730064b" providerId="ADAL" clId="{53DEB516-2184-4DAD-8CBC-8A3CEFBD90B0}" dt="2023-05-22T07:40:30.441" v="1" actId="478"/>
          <ac:spMkLst>
            <pc:docMk/>
            <pc:sldMk cId="2638059903" sldId="493"/>
            <ac:spMk id="7" creationId="{E1CF7E84-AC0E-85FF-B1D0-34E3858FAEF7}"/>
          </ac:spMkLst>
        </pc:spChg>
        <pc:spChg chg="add mod">
          <ac:chgData name="Laura Mueller" userId="b8b87b2b-eda4-44e0-9f77-97a24730064b" providerId="ADAL" clId="{53DEB516-2184-4DAD-8CBC-8A3CEFBD90B0}" dt="2023-05-22T07:42:36.011" v="209" actId="404"/>
          <ac:spMkLst>
            <pc:docMk/>
            <pc:sldMk cId="2638059903" sldId="493"/>
            <ac:spMk id="8" creationId="{5989A6B3-AC4A-64A1-1700-2F15011273A7}"/>
          </ac:spMkLst>
        </pc:spChg>
        <pc:spChg chg="add mod">
          <ac:chgData name="Laura Mueller" userId="b8b87b2b-eda4-44e0-9f77-97a24730064b" providerId="ADAL" clId="{53DEB516-2184-4DAD-8CBC-8A3CEFBD90B0}" dt="2023-05-22T07:43:37.964" v="250" actId="20577"/>
          <ac:spMkLst>
            <pc:docMk/>
            <pc:sldMk cId="2638059903" sldId="493"/>
            <ac:spMk id="9" creationId="{FAA8F212-DC09-D037-5A3B-9C43DC6FC469}"/>
          </ac:spMkLst>
        </pc:spChg>
        <pc:picChg chg="mod">
          <ac:chgData name="Laura Mueller" userId="b8b87b2b-eda4-44e0-9f77-97a24730064b" providerId="ADAL" clId="{53DEB516-2184-4DAD-8CBC-8A3CEFBD90B0}" dt="2023-05-22T07:42:41.775" v="232" actId="1035"/>
          <ac:picMkLst>
            <pc:docMk/>
            <pc:sldMk cId="2638059903" sldId="493"/>
            <ac:picMk id="5" creationId="{D29D058C-0F53-079B-CB4A-F371607C122B}"/>
          </ac:picMkLst>
        </pc:picChg>
      </pc:sldChg>
      <pc:sldChg chg="delSp modSp mod">
        <pc:chgData name="Laura Mueller" userId="b8b87b2b-eda4-44e0-9f77-97a24730064b" providerId="ADAL" clId="{53DEB516-2184-4DAD-8CBC-8A3CEFBD90B0}" dt="2023-05-22T07:47:03.869" v="279" actId="20577"/>
        <pc:sldMkLst>
          <pc:docMk/>
          <pc:sldMk cId="1394925884" sldId="507"/>
        </pc:sldMkLst>
        <pc:graphicFrameChg chg="modGraphic">
          <ac:chgData name="Laura Mueller" userId="b8b87b2b-eda4-44e0-9f77-97a24730064b" providerId="ADAL" clId="{53DEB516-2184-4DAD-8CBC-8A3CEFBD90B0}" dt="2023-05-22T07:47:03.869" v="279" actId="20577"/>
          <ac:graphicFrameMkLst>
            <pc:docMk/>
            <pc:sldMk cId="1394925884" sldId="507"/>
            <ac:graphicFrameMk id="9" creationId="{79BC27B0-7DE0-4B1C-95F1-7793838E567E}"/>
          </ac:graphicFrameMkLst>
        </pc:graphicFrameChg>
        <pc:picChg chg="del">
          <ac:chgData name="Laura Mueller" userId="b8b87b2b-eda4-44e0-9f77-97a24730064b" providerId="ADAL" clId="{53DEB516-2184-4DAD-8CBC-8A3CEFBD90B0}" dt="2023-05-22T07:45:47.776" v="251" actId="478"/>
          <ac:picMkLst>
            <pc:docMk/>
            <pc:sldMk cId="1394925884" sldId="507"/>
            <ac:picMk id="33" creationId="{9DF32FE9-C7F4-43DC-B6D3-3FDD1BBACC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A07922-C004-4B0F-A373-89E19F5F6FA7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Local full architectures and </a:t>
            </a:r>
            <a:r>
              <a:rPr lang="en-GB" b="1" dirty="0"/>
              <a:t>Physical &amp; Digital Infrastructure </a:t>
            </a:r>
            <a:r>
              <a:rPr lang="en-GB" dirty="0"/>
              <a:t>in place </a:t>
            </a:r>
          </a:p>
          <a:p>
            <a:pPr>
              <a:lnSpc>
                <a:spcPct val="150000"/>
              </a:lnSpc>
            </a:pPr>
            <a:r>
              <a:rPr lang="en-GB" dirty="0"/>
              <a:t>Project </a:t>
            </a:r>
            <a:r>
              <a:rPr lang="en-GB" b="1" dirty="0"/>
              <a:t>Dashboard</a:t>
            </a:r>
            <a:r>
              <a:rPr lang="en-GB" dirty="0"/>
              <a:t> for KPIs visualization operational (</a:t>
            </a:r>
            <a:r>
              <a:rPr lang="en-GB" dirty="0">
                <a:highlight>
                  <a:srgbClr val="FFFF00"/>
                </a:highlight>
              </a:rPr>
              <a:t>open to the public soon</a:t>
            </a:r>
            <a:r>
              <a:rPr lang="en-GB" dirty="0"/>
              <a:t>!)</a:t>
            </a:r>
          </a:p>
          <a:p>
            <a:pPr>
              <a:lnSpc>
                <a:spcPct val="150000"/>
              </a:lnSpc>
            </a:pPr>
            <a:r>
              <a:rPr lang="en-GB" b="1" dirty="0"/>
              <a:t>User engagement </a:t>
            </a:r>
            <a:r>
              <a:rPr lang="en-GB" dirty="0"/>
              <a:t>strategy with surveys, </a:t>
            </a:r>
            <a:r>
              <a:rPr lang="en-GB" dirty="0" err="1"/>
              <a:t>Ideathons</a:t>
            </a:r>
            <a:r>
              <a:rPr lang="en-GB" dirty="0"/>
              <a:t>, focus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First </a:t>
            </a:r>
            <a:r>
              <a:rPr lang="en-GB" b="1" dirty="0"/>
              <a:t>simulation studies </a:t>
            </a:r>
            <a:r>
              <a:rPr lang="en-GB" dirty="0"/>
              <a:t>on-going </a:t>
            </a:r>
          </a:p>
          <a:p>
            <a:pPr>
              <a:lnSpc>
                <a:spcPct val="150000"/>
              </a:lnSpc>
            </a:pPr>
            <a:r>
              <a:rPr lang="en-GB" dirty="0"/>
              <a:t>Work on </a:t>
            </a:r>
            <a:r>
              <a:rPr lang="en-GB" b="1" dirty="0"/>
              <a:t>application guidelines and policy recommendation </a:t>
            </a:r>
            <a:r>
              <a:rPr lang="en-GB" dirty="0"/>
              <a:t>starting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3A399-E0F5-7B40-99B3-BB69A5FFE37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36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5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assessment using MAMCA methodology: Multi-actor Multi Criteria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1 includes: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" pitchFamily="2" charset="0"/>
              </a:rPr>
              <a:t>6 safety test scenarios, 7 communication test scenarios, 8 performance test scenarios and the description of the measures adopted against 17 cybersecurity threats. </a:t>
            </a:r>
          </a:p>
          <a:p>
            <a:r>
              <a:rPr lang="en-GB" dirty="0"/>
              <a:t>2 is conducted in exact same real-life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8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MOLIT: </a:t>
            </a:r>
            <a:r>
              <a:rPr lang="en-US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Ministry of Land, Infrastructure and Transport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F22A2-9A43-428D-9341-2084F0A1EE4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6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0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18" y="5254631"/>
            <a:ext cx="8947150" cy="439160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F0B543-8776-F647-A374-4ECEC0913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4343" y="739416"/>
            <a:ext cx="2997200" cy="2032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5B92120-C60E-0B44-AB48-B726BC21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18" y="3760878"/>
            <a:ext cx="894715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FD32F2-E212-0243-9707-90249EB9EA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2218" y="6231118"/>
            <a:ext cx="8947149" cy="46191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Presenter, date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9BC0B2B4-DF9E-8342-A130-FA59A685B5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6" y="6281997"/>
            <a:ext cx="540000" cy="36015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710"/>
            <a:ext cx="7781925" cy="18065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400300"/>
            <a:ext cx="7781925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19680000" flipH="1">
            <a:off x="418576" y="-80254"/>
            <a:ext cx="114300" cy="312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 rot="19680000" flipH="1">
            <a:off x="649688" y="-80255"/>
            <a:ext cx="114300" cy="312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6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8164" y="342937"/>
            <a:ext cx="10470962" cy="630997"/>
          </a:xfrm>
        </p:spPr>
        <p:txBody>
          <a:bodyPr/>
          <a:lstStyle>
            <a:lvl1pPr>
              <a:defRPr sz="4000"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SLIDE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92D-65E4-4C16-8365-CD6538421114}" type="datetime1">
              <a:rPr lang="fr-FR" smtClean="0"/>
              <a:t>22/05/2023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91" y="376929"/>
            <a:ext cx="598372" cy="563014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84903" y="1372796"/>
            <a:ext cx="10972800" cy="4889981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43000" indent="-228600">
              <a:buClr>
                <a:schemeClr val="accent2"/>
              </a:buClr>
              <a:buSzPct val="5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367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orient="horz" pos="93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5193" y="339277"/>
            <a:ext cx="10972800" cy="638317"/>
          </a:xfrm>
        </p:spPr>
        <p:txBody>
          <a:bodyPr/>
          <a:lstStyle>
            <a:lvl1pPr>
              <a:defRPr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SLIDE title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3901-ADE4-4C1F-BD58-D27240F0FB90}" type="datetime1">
              <a:rPr lang="fr-FR" smtClean="0"/>
              <a:t>22/05/2023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1" y="376929"/>
            <a:ext cx="598372" cy="563014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84903" y="1372796"/>
            <a:ext cx="10972800" cy="4889981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43000" indent="-228600">
              <a:buClr>
                <a:schemeClr val="accent1"/>
              </a:buClr>
              <a:buSzPct val="5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7680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100000"/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BC337A-B53A-FD44-9F92-816C11062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1" y="360001"/>
            <a:ext cx="8947151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148192-1F42-BB43-AEEC-E2F421023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Meeting, Date, Place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0D9FB-D203-614C-B4E9-2BC976E45D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35E38-B577-3E40-923F-B22345795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100000"/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BC337A-B53A-FD44-9F92-816C11062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148192-1F42-BB43-AEEC-E2F421023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ABD87-2549-144E-AD8B-C80B378F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30" y="2347274"/>
            <a:ext cx="9164746" cy="2139885"/>
          </a:xfr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E6A89-568E-DF46-A7DF-0672FC16C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EA1B2A-3D15-F441-8868-A0E6E6D6B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Meeting, Date,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C7AC84-2BBE-774D-A904-569298088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in one or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6FA77-5D8F-2F43-93C4-3130A9C8F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Meeting, Date,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1224000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9928B21-900D-9344-9991-38D164032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260" y="313272"/>
            <a:ext cx="1487788" cy="10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1163-1535-694C-BAE8-62ACE3C77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2154241"/>
            <a:ext cx="8947150" cy="604096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789DCC-D894-3D47-9C2F-C22949E66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3009" y="1858724"/>
            <a:ext cx="1762815" cy="11951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1729D-55D1-FA40-9BA0-B23E52DE5151}"/>
              </a:ext>
            </a:extLst>
          </p:cNvPr>
          <p:cNvSpPr/>
          <p:nvPr userDrawn="1"/>
        </p:nvSpPr>
        <p:spPr>
          <a:xfrm>
            <a:off x="9821950" y="79513"/>
            <a:ext cx="1826711" cy="1351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796EB3-1DAA-0141-B7DB-8F8C5A9BA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00" y="3434347"/>
            <a:ext cx="396000" cy="39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9C9E3D3-E8D2-8E4B-9634-10A65EE102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800" y="4147229"/>
            <a:ext cx="421200" cy="3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912794" y="6389895"/>
            <a:ext cx="8965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</a:t>
            </a:r>
            <a:r>
              <a:rPr lang="en-US" sz="1100" baseline="0" dirty="0" err="1">
                <a:solidFill>
                  <a:schemeClr val="bg1">
                    <a:lumMod val="50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programme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 under grant agreement No 875530.</a:t>
            </a:r>
          </a:p>
        </p:txBody>
      </p:sp>
      <p:pic>
        <p:nvPicPr>
          <p:cNvPr id="7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59" y="6321649"/>
            <a:ext cx="539771" cy="36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63EED88-8836-DC44-8AA9-4BD14EE1FD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4495" y="4200964"/>
            <a:ext cx="2397760" cy="16256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68B1EDD-44AC-4714-A03C-99D053DD74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10784" y="4333201"/>
            <a:ext cx="2826722" cy="14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4CB8008-2A68-DC4E-A994-5C7027D9F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6453"/>
          <a:stretch/>
        </p:blipFill>
        <p:spPr>
          <a:xfrm>
            <a:off x="0" y="557530"/>
            <a:ext cx="2332174" cy="57429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779A7B2-9B13-1C44-AA7E-68B77AD642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33260" y="313272"/>
            <a:ext cx="1487788" cy="10086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360000"/>
            <a:ext cx="89471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A2022-229A-3642-B36E-608FE683D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ctr">
              <a:defRPr sz="1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6" r:id="rId9"/>
    <p:sldLayoutId id="2147483658" r:id="rId10"/>
    <p:sldLayoutId id="2147483669" r:id="rId11"/>
    <p:sldLayoutId id="2147483670" r:id="rId12"/>
    <p:sldLayoutId id="2147483671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hyperlink" Target="https://show-project.eu/news/" TargetMode="External"/><Relationship Id="rId3" Type="http://schemas.openxmlformats.org/officeDocument/2006/relationships/image" Target="../media/image56.jpeg"/><Relationship Id="rId7" Type="http://schemas.openxmlformats.org/officeDocument/2006/relationships/image" Target="../media/image58.png"/><Relationship Id="rId12" Type="http://schemas.openxmlformats.org/officeDocument/2006/relationships/image" Target="../media/image6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itp.podbean.com/" TargetMode="External"/><Relationship Id="rId11" Type="http://schemas.openxmlformats.org/officeDocument/2006/relationships/hyperlink" Target="https://show-project.eu/insights/" TargetMode="External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hyperlink" Target="https://www.youtube.com/channel/UCUWfUy4SE4JGVzmV_wJoLaA" TargetMode="External"/><Relationship Id="rId9" Type="http://schemas.openxmlformats.org/officeDocument/2006/relationships/image" Target="../media/image60.jpeg"/><Relationship Id="rId1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tp.org/" TargetMode="External"/><Relationship Id="rId2" Type="http://schemas.openxmlformats.org/officeDocument/2006/relationships/hyperlink" Target="mailto:Henriette.cornet@uitp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w-project.eu/media/deliverabl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w-project.eu/media/deliverab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FA5355-6409-0EEA-E7EA-CB5329CD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Large-scale demonstration of </a:t>
            </a:r>
            <a:br>
              <a:rPr lang="en-US" dirty="0"/>
            </a:br>
            <a:r>
              <a:rPr lang="en-US" dirty="0"/>
              <a:t>AVs for shared mobility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E24C8-6B7C-A756-1C86-317D0DD10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2218" y="6169333"/>
            <a:ext cx="8947149" cy="461912"/>
          </a:xfrm>
        </p:spPr>
        <p:txBody>
          <a:bodyPr/>
          <a:lstStyle/>
          <a:p>
            <a:r>
              <a:rPr lang="en-US" dirty="0"/>
              <a:t>United Nations WP.29/GRVA #16 | May 2023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D29D058C-0F53-079B-CB4A-F371607C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894903"/>
            <a:ext cx="20193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9A6B3-AC4A-64A1-1700-2F15011273A7}"/>
              </a:ext>
            </a:extLst>
          </p:cNvPr>
          <p:cNvSpPr txBox="1"/>
          <p:nvPr/>
        </p:nvSpPr>
        <p:spPr>
          <a:xfrm>
            <a:off x="116958" y="76200"/>
            <a:ext cx="276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/>
              <a:t>Submitted</a:t>
            </a:r>
            <a:r>
              <a:rPr lang="fr-CH" sz="1400" dirty="0"/>
              <a:t> by the expert </a:t>
            </a:r>
            <a:r>
              <a:rPr lang="fr-CH" sz="1400" dirty="0" err="1"/>
              <a:t>from</a:t>
            </a:r>
            <a:r>
              <a:rPr lang="fr-CH" sz="1400" dirty="0"/>
              <a:t> UITP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8F212-DC09-D037-5A3B-9C43DC6FC469}"/>
              </a:ext>
            </a:extLst>
          </p:cNvPr>
          <p:cNvSpPr txBox="1"/>
          <p:nvPr/>
        </p:nvSpPr>
        <p:spPr>
          <a:xfrm>
            <a:off x="9470081" y="102781"/>
            <a:ext cx="2583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/>
              <a:t>Informal document</a:t>
            </a:r>
            <a:r>
              <a:rPr lang="fr-CH" sz="1400" dirty="0"/>
              <a:t> </a:t>
            </a:r>
            <a:r>
              <a:rPr lang="fr-CH" sz="1400" b="1" dirty="0"/>
              <a:t>GRVA-16-32</a:t>
            </a:r>
          </a:p>
          <a:p>
            <a:r>
              <a:rPr lang="fr-CH" sz="1400" dirty="0"/>
              <a:t>16th GRVA, 22-26 May</a:t>
            </a:r>
            <a:r>
              <a:rPr lang="en-GB" sz="1400" dirty="0"/>
              <a:t> 2023</a:t>
            </a:r>
          </a:p>
          <a:p>
            <a:r>
              <a:rPr lang="en-GB" sz="1400" dirty="0"/>
              <a:t>Provisional agenda item 4(f)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6380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5FA0CA-DFE0-34B5-92FE-86A84349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200" y="1685563"/>
            <a:ext cx="10440000" cy="4950000"/>
          </a:xfrm>
        </p:spPr>
        <p:txBody>
          <a:bodyPr>
            <a:normAutofit/>
          </a:bodyPr>
          <a:lstStyle/>
          <a:p>
            <a:r>
              <a:rPr lang="en-US" dirty="0"/>
              <a:t>The future of </a:t>
            </a:r>
            <a:r>
              <a:rPr lang="en-US" sz="3200" b="1" dirty="0">
                <a:solidFill>
                  <a:schemeClr val="accent1"/>
                </a:solidFill>
              </a:rPr>
              <a:t>Public Transport is on-demand &amp; shared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Automated operation is the next evident step</a:t>
            </a: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Business cases are envisioned </a:t>
            </a:r>
            <a:r>
              <a:rPr lang="en-US" u="sng" dirty="0"/>
              <a:t>if regulations enable operations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without extra </a:t>
            </a:r>
            <a:r>
              <a:rPr lang="en-US" b="1" dirty="0">
                <a:solidFill>
                  <a:schemeClr val="accent1"/>
                </a:solidFill>
              </a:rPr>
              <a:t>speed limitation </a:t>
            </a:r>
            <a:r>
              <a:rPr lang="en-US" dirty="0"/>
              <a:t>for AVs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 intersections without </a:t>
            </a:r>
            <a:r>
              <a:rPr lang="en-US" b="1" dirty="0">
                <a:solidFill>
                  <a:schemeClr val="accent1"/>
                </a:solidFill>
              </a:rPr>
              <a:t>constant interventions </a:t>
            </a:r>
            <a:r>
              <a:rPr lang="en-US" dirty="0"/>
              <a:t>of safety operator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integrated in PTO </a:t>
            </a:r>
            <a:r>
              <a:rPr lang="en-US" b="1" dirty="0">
                <a:solidFill>
                  <a:schemeClr val="accent1"/>
                </a:solidFill>
              </a:rPr>
              <a:t>fare systems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With </a:t>
            </a:r>
            <a:r>
              <a:rPr lang="en-US" i="1" dirty="0"/>
              <a:t>reasonable/fair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data set exchange </a:t>
            </a:r>
            <a:r>
              <a:rPr lang="en-US" dirty="0"/>
              <a:t>between private/public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Middle term: </a:t>
            </a:r>
            <a:r>
              <a:rPr lang="en-US" dirty="0"/>
              <a:t>with more robust &amp; </a:t>
            </a:r>
            <a:r>
              <a:rPr lang="en-US" b="1" dirty="0">
                <a:solidFill>
                  <a:schemeClr val="accent1"/>
                </a:solidFill>
              </a:rPr>
              <a:t>homologated / diversified </a:t>
            </a:r>
            <a:r>
              <a:rPr lang="en-US" dirty="0"/>
              <a:t>vehicles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Longer term: </a:t>
            </a:r>
            <a:r>
              <a:rPr lang="en-US" dirty="0"/>
              <a:t>without a </a:t>
            </a:r>
            <a:r>
              <a:rPr lang="en-US" b="1" dirty="0">
                <a:solidFill>
                  <a:schemeClr val="accent1"/>
                </a:solidFill>
              </a:rPr>
              <a:t>mandatory safety operator </a:t>
            </a:r>
            <a:r>
              <a:rPr lang="en-US" dirty="0"/>
              <a:t>on board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0E02C2-CD31-84A1-12EA-D49EE3C3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Lessons Learned, impacts &amp; transferability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595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4891D-F472-49F4-8507-0D913920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56" y="404196"/>
            <a:ext cx="8947150" cy="673670"/>
          </a:xfrm>
        </p:spPr>
        <p:txBody>
          <a:bodyPr>
            <a:normAutofit/>
          </a:bodyPr>
          <a:lstStyle/>
          <a:p>
            <a:r>
              <a:rPr lang="en-US" sz="3600" dirty="0"/>
              <a:t>International collaborations in SHOW</a:t>
            </a:r>
            <a:endParaRPr lang="en-GB" sz="36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9BC27B0-7DE0-4B1C-95F1-7793838E5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998930"/>
              </p:ext>
            </p:extLst>
          </p:nvPr>
        </p:nvGraphicFramePr>
        <p:xfrm>
          <a:off x="589756" y="1208329"/>
          <a:ext cx="11012488" cy="5576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6244">
                  <a:extLst>
                    <a:ext uri="{9D8B030D-6E8A-4147-A177-3AD203B41FA5}">
                      <a16:colId xmlns:a16="http://schemas.microsoft.com/office/drawing/2014/main" val="746839515"/>
                    </a:ext>
                  </a:extLst>
                </a:gridCol>
                <a:gridCol w="5506244">
                  <a:extLst>
                    <a:ext uri="{9D8B030D-6E8A-4147-A177-3AD203B41FA5}">
                      <a16:colId xmlns:a16="http://schemas.microsoft.com/office/drawing/2014/main" val="1399165400"/>
                    </a:ext>
                  </a:extLst>
                </a:gridCol>
              </a:tblGrid>
              <a:tr h="1506124">
                <a:tc>
                  <a:txBody>
                    <a:bodyPr/>
                    <a:lstStyle/>
                    <a:p>
                      <a:r>
                        <a:rPr lang="en-US" b="1" dirty="0"/>
                        <a:t>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Exchanges on </a:t>
                      </a:r>
                      <a:r>
                        <a:rPr lang="en-US" sz="1400" b="1" dirty="0"/>
                        <a:t>Accessibility of automated 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public transport services </a:t>
                      </a:r>
                      <a:r>
                        <a:rPr lang="en-US" sz="1400" dirty="0"/>
                        <a:t>with US-DOT Volpe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Cooperation on </a:t>
                      </a:r>
                      <a:r>
                        <a:rPr lang="en-US" sz="1400" b="1" dirty="0" err="1"/>
                        <a:t>robotaxi</a:t>
                      </a:r>
                      <a:r>
                        <a:rPr lang="en-US" sz="1400" dirty="0"/>
                        <a:t> services with the University of San Francisco / Cruise (NDA in preparation)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Australia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NDA signed </a:t>
                      </a:r>
                      <a:r>
                        <a:rPr lang="en-US" sz="1400"/>
                        <a:t>with George Institute of Health</a:t>
                      </a:r>
                      <a:br>
                        <a:rPr lang="en-US" sz="1400"/>
                      </a:br>
                      <a:r>
                        <a:rPr lang="en-US" sz="1400"/>
                        <a:t>Sept 2020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Joint paper VTI/George Institute of Health about </a:t>
                      </a:r>
                      <a:r>
                        <a:rPr lang="en-US" sz="1400" b="1"/>
                        <a:t>AV usage by elderly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55317"/>
                  </a:ext>
                </a:extLst>
              </a:tr>
              <a:tr h="2150281">
                <a:tc>
                  <a:txBody>
                    <a:bodyPr/>
                    <a:lstStyle/>
                    <a:p>
                      <a:r>
                        <a:rPr lang="en-US" b="1" dirty="0"/>
                        <a:t>Tainan (Taiwan)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NDA signed </a:t>
                      </a:r>
                      <a:r>
                        <a:rPr lang="en-US" sz="1400" dirty="0"/>
                        <a:t>with National Cheng Kung University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(NCKU) July 2021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Topics identified: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Comparison study of </a:t>
                      </a:r>
                      <a:r>
                        <a:rPr lang="en-US" sz="1400" b="1" dirty="0"/>
                        <a:t>user acceptance of autonomous mobility</a:t>
                      </a:r>
                      <a:r>
                        <a:rPr lang="en-US" sz="1400" dirty="0"/>
                        <a:t> in culturally different environments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Safety aspects of teleoperation </a:t>
                      </a:r>
                      <a:r>
                        <a:rPr lang="en-US" sz="1400" dirty="0"/>
                        <a:t>(impacts on road safety)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Requirements for </a:t>
                      </a:r>
                      <a:r>
                        <a:rPr lang="en-US" sz="1400" b="1" dirty="0"/>
                        <a:t>HD maps </a:t>
                      </a:r>
                      <a:r>
                        <a:rPr lang="en-US" sz="1400" dirty="0"/>
                        <a:t>and relation to road infrastructure specifics of respective countries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China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chemeClr val="accent1"/>
                          </a:solidFill>
                        </a:rPr>
                        <a:t>MoU signed </a:t>
                      </a:r>
                      <a:r>
                        <a:rPr lang="en-GB" sz="1400" b="0" dirty="0"/>
                        <a:t>with Beijing </a:t>
                      </a:r>
                      <a:r>
                        <a:rPr lang="en-GB" sz="1400" b="0" dirty="0" err="1"/>
                        <a:t>Jiaotong</a:t>
                      </a:r>
                      <a:r>
                        <a:rPr lang="en-GB" sz="1400" b="0" dirty="0"/>
                        <a:t> Technical University </a:t>
                      </a:r>
                      <a:br>
                        <a:rPr lang="en-GB" sz="1400" b="0" dirty="0"/>
                      </a:br>
                      <a:r>
                        <a:rPr lang="en-GB" sz="1400" b="0" dirty="0"/>
                        <a:t>July 2021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Strongly supported by Prof Georgios Giannopoulos, link with CATARC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Actions identified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Joint event on Automated Transport in Beijing in 2023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Business models for AV operation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Standardization/certification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77902"/>
                  </a:ext>
                </a:extLst>
              </a:tr>
              <a:tr h="1357896">
                <a:tc>
                  <a:txBody>
                    <a:bodyPr/>
                    <a:lstStyle/>
                    <a:p>
                      <a:r>
                        <a:rPr lang="en-US" b="1" dirty="0"/>
                        <a:t>Japan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MoU signed </a:t>
                      </a:r>
                      <a:r>
                        <a:rPr lang="en-US" sz="1400" dirty="0"/>
                        <a:t>in October 2021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Identification of topics: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AV driving behavior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Regulations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Public perception of shuttles services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Joint events (ITS WC, TRA, etc.)</a:t>
                      </a:r>
                    </a:p>
                    <a:p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Korea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Workshop with International Transport Federation on </a:t>
                      </a:r>
                      <a:br>
                        <a:rPr lang="en-GB" sz="1400" dirty="0"/>
                      </a:br>
                      <a:r>
                        <a:rPr lang="en-GB" sz="1400" b="1" dirty="0"/>
                        <a:t>Regulatory Framework </a:t>
                      </a:r>
                      <a:r>
                        <a:rPr lang="en-GB" sz="1400" dirty="0"/>
                        <a:t>for AV services | Feb 2022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Presentation to </a:t>
                      </a:r>
                      <a:r>
                        <a:rPr lang="en-US" sz="1400" dirty="0"/>
                        <a:t>Ministry of Land, Infrastructure and Transport (</a:t>
                      </a:r>
                      <a:r>
                        <a:rPr lang="en-GB" sz="1400" dirty="0"/>
                        <a:t>MOLIT), Korea Association Automotive Mobility Industry (KAAMI) and Vehicle Safety research (KATRI) | March 2022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Presentation to Korean Automotive Technology Institute &amp; </a:t>
                      </a:r>
                      <a:r>
                        <a:rPr lang="en-US" sz="1400" dirty="0"/>
                        <a:t>Korean Transport Institute Research Agency | Dec 2022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797844"/>
                  </a:ext>
                </a:extLst>
              </a:tr>
            </a:tbl>
          </a:graphicData>
        </a:graphic>
      </p:graphicFrame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900D7520-180F-4AFE-AA19-E7C9E88B5C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366" y="1293067"/>
            <a:ext cx="720000" cy="360000"/>
          </a:xfrm>
          <a:prstGeom prst="rect">
            <a:avLst/>
          </a:prstGeom>
        </p:spPr>
      </p:pic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E404328-F8B3-4B63-800C-D660DF607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480" y="2833040"/>
            <a:ext cx="720000" cy="480375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13A62889-1688-4517-8B54-2F5DE779F2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480" y="4951428"/>
            <a:ext cx="720000" cy="479813"/>
          </a:xfrm>
          <a:prstGeom prst="rect">
            <a:avLst/>
          </a:prstGeom>
        </p:spPr>
      </p:pic>
      <p:pic>
        <p:nvPicPr>
          <p:cNvPr id="35" name="Picture 34" descr="Chart, background pattern&#10;&#10;Description automatically generated">
            <a:extLst>
              <a:ext uri="{FF2B5EF4-FFF2-40B4-BE49-F238E27FC236}">
                <a16:creationId xmlns:a16="http://schemas.microsoft.com/office/drawing/2014/main" id="{B0860661-A618-4BDD-9B99-45CD8C0DC8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618" y="1293067"/>
            <a:ext cx="720000" cy="3942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A2241D5B-8595-4F42-5EF7-0AA0A82796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618" y="4951428"/>
            <a:ext cx="702104" cy="467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92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26B52-3486-43DF-8184-473526A1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83" y="360000"/>
            <a:ext cx="9490767" cy="1325563"/>
          </a:xfrm>
        </p:spPr>
        <p:txBody>
          <a:bodyPr/>
          <a:lstStyle/>
          <a:p>
            <a:r>
              <a:rPr lang="en-US" dirty="0"/>
              <a:t>Dissemination activities</a:t>
            </a:r>
            <a:endParaRPr lang="en-GB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D31191F-127F-7487-B8D0-6866F3AF21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3" y="2113435"/>
            <a:ext cx="3970304" cy="2532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A880A41-FA45-97E2-23E9-7E2171D5A2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46" y="2102996"/>
            <a:ext cx="727893" cy="727893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415A9CA9-D2FF-6E8B-702C-CBF053C5D1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598" y="2371416"/>
            <a:ext cx="1818498" cy="1814242"/>
          </a:xfrm>
          <a:prstGeom prst="rect">
            <a:avLst/>
          </a:prstGeom>
          <a:effectLst/>
        </p:spPr>
      </p:pic>
      <p:pic>
        <p:nvPicPr>
          <p:cNvPr id="8" name="Picture 4" descr="Apple's new podcast metadata rules ban episode numbers, threaten removal  [u: episode numbers permitted] | AppleInsider">
            <a:extLst>
              <a:ext uri="{FF2B5EF4-FFF2-40B4-BE49-F238E27FC236}">
                <a16:creationId xmlns:a16="http://schemas.microsoft.com/office/drawing/2014/main" id="{8A1F477C-FD40-B9A8-370C-8A30CC81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6864" y="2141155"/>
            <a:ext cx="473876" cy="4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potify Wrapped: An Unlikely Window into the Soul | Redbrick Music">
            <a:extLst>
              <a:ext uri="{FF2B5EF4-FFF2-40B4-BE49-F238E27FC236}">
                <a16:creationId xmlns:a16="http://schemas.microsoft.com/office/drawing/2014/main" id="{1770B8AF-A4B5-49DE-87D7-8E0921B09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3616" y="2141155"/>
            <a:ext cx="460522" cy="4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E1C031-453C-8BA2-820C-CF5F2EC915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250" y="2113435"/>
            <a:ext cx="4080121" cy="2552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2AFC18-BA64-6EE0-A776-888B52DE1E41}"/>
              </a:ext>
            </a:extLst>
          </p:cNvPr>
          <p:cNvSpPr txBox="1"/>
          <p:nvPr/>
        </p:nvSpPr>
        <p:spPr>
          <a:xfrm>
            <a:off x="6869250" y="1264397"/>
            <a:ext cx="3480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All-public articles</a:t>
            </a:r>
          </a:p>
          <a:p>
            <a:r>
              <a:rPr lang="en-US" dirty="0">
                <a:hlinkClick r:id="rId11"/>
              </a:rPr>
              <a:t>https://show-project.eu/insights/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4F0C0-6460-0A86-FF26-7B03914369B8}"/>
              </a:ext>
            </a:extLst>
          </p:cNvPr>
          <p:cNvSpPr txBox="1"/>
          <p:nvPr/>
        </p:nvSpPr>
        <p:spPr>
          <a:xfrm>
            <a:off x="4502881" y="1264397"/>
            <a:ext cx="1964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Podcast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1200 downloads*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E08265-6B00-EE0F-9587-51E4BA5FFF3B}"/>
              </a:ext>
            </a:extLst>
          </p:cNvPr>
          <p:cNvSpPr txBox="1"/>
          <p:nvPr/>
        </p:nvSpPr>
        <p:spPr>
          <a:xfrm>
            <a:off x="331183" y="1264396"/>
            <a:ext cx="3437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Demo videos on YouTube</a:t>
            </a:r>
          </a:p>
          <a:p>
            <a:r>
              <a:rPr lang="en-US" dirty="0"/>
              <a:t>3000 views*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05260-A52D-BC9A-5DE2-C4E359E77245}"/>
              </a:ext>
            </a:extLst>
          </p:cNvPr>
          <p:cNvSpPr txBox="1"/>
          <p:nvPr/>
        </p:nvSpPr>
        <p:spPr>
          <a:xfrm>
            <a:off x="0" y="6564432"/>
            <a:ext cx="1755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*Accessed in May 2023</a:t>
            </a:r>
            <a:endParaRPr lang="en-GB" sz="1200" i="1" dirty="0"/>
          </a:p>
        </p:txBody>
      </p:sp>
      <p:pic>
        <p:nvPicPr>
          <p:cNvPr id="19" name="Picture 18" descr="A group of people standing in front of a bus&#10;&#10;Description automatically generated">
            <a:extLst>
              <a:ext uri="{FF2B5EF4-FFF2-40B4-BE49-F238E27FC236}">
                <a16:creationId xmlns:a16="http://schemas.microsoft.com/office/drawing/2014/main" id="{14AE63B9-D32C-3DCE-674A-53A61A09F9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4362" y="3850018"/>
            <a:ext cx="4080121" cy="2714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0E9C8B-8400-1853-9926-2375C371CA42}"/>
              </a:ext>
            </a:extLst>
          </p:cNvPr>
          <p:cNvSpPr txBox="1"/>
          <p:nvPr/>
        </p:nvSpPr>
        <p:spPr>
          <a:xfrm>
            <a:off x="4399045" y="5759336"/>
            <a:ext cx="3250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/>
                </a:solidFill>
              </a:rPr>
              <a:t>V.I.P. events</a:t>
            </a:r>
          </a:p>
          <a:p>
            <a:pPr algn="r"/>
            <a:r>
              <a:rPr lang="en-US" dirty="0">
                <a:hlinkClick r:id="rId13"/>
              </a:rPr>
              <a:t>https://show-project.eu/news/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DA7C5B-B5F6-A1B0-11DB-18BA6F749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9" y="4185658"/>
            <a:ext cx="3520040" cy="2200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596F98-A917-2D2D-7599-469497D0677F}"/>
              </a:ext>
            </a:extLst>
          </p:cNvPr>
          <p:cNvSpPr txBox="1"/>
          <p:nvPr/>
        </p:nvSpPr>
        <p:spPr>
          <a:xfrm>
            <a:off x="4069817" y="4866233"/>
            <a:ext cx="2534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</a:rPr>
              <a:t>Ideathons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dirty="0"/>
              <a:t>With students &amp; citizens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7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E0A20-E157-468B-B9EE-DA303D81B1DE}"/>
              </a:ext>
            </a:extLst>
          </p:cNvPr>
          <p:cNvSpPr txBox="1"/>
          <p:nvPr/>
        </p:nvSpPr>
        <p:spPr>
          <a:xfrm>
            <a:off x="2527443" y="842482"/>
            <a:ext cx="681507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Dr Henriette Cornet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henriette.cornet@uitp.org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Thematic Area Leader Automated Mobility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UITP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– International Association of Public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https://www.uitp.org/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endParaRPr kumimoji="0" lang="en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BD0F1-96AE-409F-8009-25BF3FDCC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218" y="1253330"/>
            <a:ext cx="5962191" cy="5127591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GB" sz="2400" b="0" dirty="0"/>
              <a:t>Deployment of shared, connected and electrified automated vehicles to advance sustainable urban mobility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	Coordinated by UITP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	</a:t>
            </a:r>
            <a:r>
              <a:rPr lang="en-US" sz="2400" dirty="0"/>
              <a:t>70</a:t>
            </a:r>
            <a:r>
              <a:rPr lang="en-US" sz="2400" b="0" dirty="0"/>
              <a:t> partners from 13 EU-countries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0" dirty="0"/>
              <a:t>	January 2020 – December 2023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	30 Mio. EUR funding from European 	Commission (GA No. 876630)</a:t>
            </a:r>
            <a:endParaRPr lang="en-BE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DD1FA-57A9-41AB-87FE-24E70ECC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SHOW in a nutshell</a:t>
            </a:r>
            <a:endParaRPr lang="en-BE" sz="3600" dirty="0"/>
          </a:p>
        </p:txBody>
      </p:sp>
      <p:pic>
        <p:nvPicPr>
          <p:cNvPr id="9" name="Picture 22" descr="All search results for Partner icons at Vectorified.com">
            <a:extLst>
              <a:ext uri="{FF2B5EF4-FFF2-40B4-BE49-F238E27FC236}">
                <a16:creationId xmlns:a16="http://schemas.microsoft.com/office/drawing/2014/main" id="{4FA90406-07C9-45BB-86F9-5B751341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62" y="3751846"/>
            <a:ext cx="515777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Daily calendar outline">
            <a:extLst>
              <a:ext uri="{FF2B5EF4-FFF2-40B4-BE49-F238E27FC236}">
                <a16:creationId xmlns:a16="http://schemas.microsoft.com/office/drawing/2014/main" id="{2AE1855F-3BE0-4F6C-94DE-CBFD5D3FDB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989" y="4386087"/>
            <a:ext cx="535250" cy="535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4C7D-04DD-471A-B90E-BA8A93B37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256" y="0"/>
            <a:ext cx="5233744" cy="6868625"/>
          </a:xfrm>
          <a:prstGeom prst="rect">
            <a:avLst/>
          </a:prstGeom>
        </p:spPr>
      </p:pic>
      <p:pic>
        <p:nvPicPr>
          <p:cNvPr id="5" name="Graphic 4" descr="Euro with solid fill">
            <a:extLst>
              <a:ext uri="{FF2B5EF4-FFF2-40B4-BE49-F238E27FC236}">
                <a16:creationId xmlns:a16="http://schemas.microsoft.com/office/drawing/2014/main" id="{4120FA72-331C-440B-B3D0-D4BCC124B2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019" y="5323984"/>
            <a:ext cx="429190" cy="358304"/>
          </a:xfrm>
          <a:prstGeom prst="rect">
            <a:avLst/>
          </a:prstGeom>
        </p:spPr>
      </p:pic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FFABE2D3-6602-9698-7231-2639D415CF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675"/>
          <a:stretch/>
        </p:blipFill>
        <p:spPr>
          <a:xfrm>
            <a:off x="996065" y="2873277"/>
            <a:ext cx="503174" cy="5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D539E03-7DFB-8AB6-D8A6-9DFAE309E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762" y="1468027"/>
            <a:ext cx="5282476" cy="5197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838A4-D95F-4BAE-B59D-10E38BB5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59" y="206106"/>
            <a:ext cx="8947150" cy="1325563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3600" dirty="0"/>
              <a:t>Real-life services on open roads have started and will last until end of 2023</a:t>
            </a:r>
            <a:endParaRPr lang="en-BE" sz="3600" dirty="0"/>
          </a:p>
        </p:txBody>
      </p:sp>
      <p:pic>
        <p:nvPicPr>
          <p:cNvPr id="13" name="Picture 12" descr="A red bus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0EAA6A7-6681-49E5-6B09-157A64A74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054" y="3504932"/>
            <a:ext cx="2880000" cy="16577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D3D9F-610E-E21F-6730-7D0CD069D4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00" y="3031206"/>
            <a:ext cx="2880000" cy="1318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19ADE-2020-954D-0D74-638851F3D5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00" y="1498005"/>
            <a:ext cx="2880000" cy="1354651"/>
          </a:xfrm>
          <a:prstGeom prst="rect">
            <a:avLst/>
          </a:prstGeom>
        </p:spPr>
      </p:pic>
      <p:pic>
        <p:nvPicPr>
          <p:cNvPr id="21" name="Picture 20" descr="A picture containing building, road, car, outdoor&#10;&#10;Description automatically generated">
            <a:extLst>
              <a:ext uri="{FF2B5EF4-FFF2-40B4-BE49-F238E27FC236}">
                <a16:creationId xmlns:a16="http://schemas.microsoft.com/office/drawing/2014/main" id="{C016D770-97D2-0159-D1C0-A1C854DA24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87054" y="5249039"/>
            <a:ext cx="2880000" cy="146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A78BE-1015-95A5-0431-0E164D19D9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54" y="1498005"/>
            <a:ext cx="2880000" cy="192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0BD1B3-0986-EA6D-0415-89999DBF8EAC}"/>
              </a:ext>
            </a:extLst>
          </p:cNvPr>
          <p:cNvSpPr txBox="1"/>
          <p:nvPr/>
        </p:nvSpPr>
        <p:spPr>
          <a:xfrm>
            <a:off x="3249512" y="1430209"/>
            <a:ext cx="326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70 Automated Vehicles</a:t>
            </a:r>
          </a:p>
          <a:p>
            <a:r>
              <a:rPr lang="en-US" sz="2000" b="1" dirty="0" err="1">
                <a:solidFill>
                  <a:schemeClr val="accent2"/>
                </a:solidFill>
              </a:rPr>
              <a:t>Robotaxis</a:t>
            </a:r>
            <a:r>
              <a:rPr lang="en-US" sz="2000" b="1" dirty="0">
                <a:solidFill>
                  <a:schemeClr val="accent2"/>
                </a:solidFill>
              </a:rPr>
              <a:t>, buses &amp; shuttles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picture containing outdoor, road, bus, transport&#10;&#10;Description automatically generated">
            <a:extLst>
              <a:ext uri="{FF2B5EF4-FFF2-40B4-BE49-F238E27FC236}">
                <a16:creationId xmlns:a16="http://schemas.microsoft.com/office/drawing/2014/main" id="{897F2FDA-9FD5-FE6D-3A59-BEBF2559EF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1" y="4528673"/>
            <a:ext cx="2849048" cy="2136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7B313B-E964-EE11-B2B7-F89D14386888}"/>
              </a:ext>
            </a:extLst>
          </p:cNvPr>
          <p:cNvSpPr txBox="1"/>
          <p:nvPr/>
        </p:nvSpPr>
        <p:spPr>
          <a:xfrm rot="401579">
            <a:off x="6227909" y="704168"/>
            <a:ext cx="572656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</a:t>
            </a:r>
            <a:r>
              <a:rPr lang="en-US" sz="2800" b="1" dirty="0"/>
              <a:t>12 to 30 months </a:t>
            </a:r>
            <a:r>
              <a:rPr lang="en-US" sz="2400" dirty="0"/>
              <a:t>of operation – and beyond grant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Covering </a:t>
            </a:r>
            <a:r>
              <a:rPr lang="en-US" sz="2800" b="1" dirty="0"/>
              <a:t>real mobility needs </a:t>
            </a:r>
            <a:r>
              <a:rPr lang="en-US" sz="2400" dirty="0"/>
              <a:t>and travel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Residents, commuters, visitors, children, elderly,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On-demand &amp; shared </a:t>
            </a:r>
            <a:r>
              <a:rPr lang="en-US" sz="2400" dirty="0"/>
              <a:t>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5C6C-798F-1007-EB80-498373196E1F}"/>
              </a:ext>
            </a:extLst>
          </p:cNvPr>
          <p:cNvSpPr txBox="1"/>
          <p:nvPr/>
        </p:nvSpPr>
        <p:spPr>
          <a:xfrm rot="21221939">
            <a:off x="739961" y="4922080"/>
            <a:ext cx="57265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70+ AVs </a:t>
            </a:r>
            <a:r>
              <a:rPr lang="en-US" sz="2400" dirty="0"/>
              <a:t>multi-brands in </a:t>
            </a:r>
            <a:r>
              <a:rPr lang="en-US" sz="2400" b="1" dirty="0"/>
              <a:t>16+ </a:t>
            </a:r>
            <a:r>
              <a:rPr lang="en-US" sz="2400" dirty="0"/>
              <a:t>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50,000+ trips </a:t>
            </a:r>
            <a:r>
              <a:rPr lang="en-US" sz="2400" dirty="0"/>
              <a:t>| 1,200+ cargo deliveries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120,000 km</a:t>
            </a:r>
            <a:r>
              <a:rPr lang="en-US" sz="2400" dirty="0"/>
              <a:t> travelled</a:t>
            </a:r>
          </a:p>
        </p:txBody>
      </p:sp>
    </p:spTree>
    <p:extLst>
      <p:ext uri="{BB962C8B-B14F-4D97-AF65-F5344CB8AC3E}">
        <p14:creationId xmlns:p14="http://schemas.microsoft.com/office/powerpoint/2010/main" val="23427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DDAE3-A8F5-9079-9812-24348C8E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8" y="384335"/>
            <a:ext cx="8947150" cy="1325563"/>
          </a:xfrm>
        </p:spPr>
        <p:txBody>
          <a:bodyPr/>
          <a:lstStyle/>
          <a:p>
            <a:r>
              <a:rPr lang="en-US" dirty="0"/>
              <a:t>SHOW pilots cover a diversity of services and innovations for shared mobility</a:t>
            </a:r>
            <a:endParaRPr lang="en-GB" dirty="0"/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6F806A8F-7A96-6706-D5B3-3ECC43754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88" y="2441480"/>
            <a:ext cx="3674050" cy="2204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erson, person, group, people&#10;&#10;Description automatically generated">
            <a:extLst>
              <a:ext uri="{FF2B5EF4-FFF2-40B4-BE49-F238E27FC236}">
                <a16:creationId xmlns:a16="http://schemas.microsoft.com/office/drawing/2014/main" id="{2D019069-1783-212A-403B-A534BE675E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975" y="2441480"/>
            <a:ext cx="3674050" cy="2204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0D83B2-ABF9-99E6-786C-90F24410A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695" y="2441480"/>
            <a:ext cx="3674050" cy="2204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393AD4-13B3-F088-70D3-0177D337D7F0}"/>
              </a:ext>
            </a:extLst>
          </p:cNvPr>
          <p:cNvSpPr txBox="1"/>
          <p:nvPr/>
        </p:nvSpPr>
        <p:spPr>
          <a:xfrm>
            <a:off x="423388" y="4824411"/>
            <a:ext cx="3181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Brno, Czech Republic</a:t>
            </a:r>
          </a:p>
          <a:p>
            <a:r>
              <a:rPr lang="en-US" sz="2000" dirty="0"/>
              <a:t>Retrofitted </a:t>
            </a:r>
            <a:r>
              <a:rPr lang="en-US" sz="2000" dirty="0" err="1"/>
              <a:t>Grifo</a:t>
            </a:r>
            <a:r>
              <a:rPr lang="en-US" sz="2000" dirty="0"/>
              <a:t> shuttles</a:t>
            </a:r>
          </a:p>
          <a:p>
            <a:r>
              <a:rPr lang="en-US" sz="2000" dirty="0"/>
              <a:t>Feeder services</a:t>
            </a:r>
            <a:endParaRPr lang="en-GB" sz="2000" dirty="0"/>
          </a:p>
          <a:p>
            <a:r>
              <a:rPr lang="en-GB" sz="2000" dirty="0"/>
              <a:t>Harsh weather environment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AF413-ADE6-8921-F3A5-C3600386EDDD}"/>
              </a:ext>
            </a:extLst>
          </p:cNvPr>
          <p:cNvSpPr txBox="1"/>
          <p:nvPr/>
        </p:nvSpPr>
        <p:spPr>
          <a:xfrm>
            <a:off x="4258976" y="4824411"/>
            <a:ext cx="367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Karlsruhe, Germany</a:t>
            </a:r>
          </a:p>
          <a:p>
            <a:r>
              <a:rPr lang="en-US" sz="2000" dirty="0"/>
              <a:t>Retrofitted EasyMile shuttles</a:t>
            </a:r>
          </a:p>
          <a:p>
            <a:r>
              <a:rPr lang="en-US" sz="2000" dirty="0"/>
              <a:t>Driving </a:t>
            </a:r>
            <a:r>
              <a:rPr lang="en-US" sz="2000" dirty="0" err="1"/>
              <a:t>behaviour</a:t>
            </a:r>
            <a:r>
              <a:rPr lang="en-US" sz="2000" dirty="0"/>
              <a:t> + </a:t>
            </a:r>
          </a:p>
          <a:p>
            <a:r>
              <a:rPr lang="en-US" sz="2000" dirty="0"/>
              <a:t>Mix cargo/passenger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8C7F9-5B90-442A-B609-BE5456CA89A3}"/>
              </a:ext>
            </a:extLst>
          </p:cNvPr>
          <p:cNvSpPr txBox="1"/>
          <p:nvPr/>
        </p:nvSpPr>
        <p:spPr>
          <a:xfrm>
            <a:off x="8181695" y="4824411"/>
            <a:ext cx="1801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Crest, France</a:t>
            </a:r>
          </a:p>
          <a:p>
            <a:r>
              <a:rPr lang="en-US" sz="2000" dirty="0"/>
              <a:t>NAVYA shuttles</a:t>
            </a:r>
          </a:p>
          <a:p>
            <a:r>
              <a:rPr lang="en-US" sz="2000" dirty="0"/>
              <a:t>Rural services</a:t>
            </a:r>
          </a:p>
        </p:txBody>
      </p:sp>
    </p:spTree>
    <p:extLst>
      <p:ext uri="{BB962C8B-B14F-4D97-AF65-F5344CB8AC3E}">
        <p14:creationId xmlns:p14="http://schemas.microsoft.com/office/powerpoint/2010/main" val="4652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99DC4-A33D-BB1A-5159-06C73DFF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pilots cover a diversity of services and innovations for shared mobility</a:t>
            </a:r>
            <a:endParaRPr lang="en-GB" dirty="0"/>
          </a:p>
        </p:txBody>
      </p:sp>
      <p:pic>
        <p:nvPicPr>
          <p:cNvPr id="5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D78C9CE-E635-4B0C-BD95-A1075E844F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969" y="2008105"/>
            <a:ext cx="3240359" cy="3240359"/>
          </a:xfrm>
          <a:prstGeom prst="rect">
            <a:avLst/>
          </a:prstGeom>
        </p:spPr>
      </p:pic>
      <p:pic>
        <p:nvPicPr>
          <p:cNvPr id="6" name="Grafik 19">
            <a:extLst>
              <a:ext uri="{FF2B5EF4-FFF2-40B4-BE49-F238E27FC236}">
                <a16:creationId xmlns:a16="http://schemas.microsoft.com/office/drawing/2014/main" id="{ACA6F276-661E-43AD-9099-43CAA8158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952" y="4027663"/>
            <a:ext cx="1698302" cy="1698302"/>
          </a:xfrm>
          <a:prstGeom prst="rect">
            <a:avLst/>
          </a:prstGeom>
        </p:spPr>
      </p:pic>
      <p:pic>
        <p:nvPicPr>
          <p:cNvPr id="7" name="Grafik 21" descr="Ein Bild, das Text, Straße, draußen, grün enthält.&#10;&#10;Automatisch generierte Beschreibung">
            <a:extLst>
              <a:ext uri="{FF2B5EF4-FFF2-40B4-BE49-F238E27FC236}">
                <a16:creationId xmlns:a16="http://schemas.microsoft.com/office/drawing/2014/main" id="{DE37339E-2176-414B-8CA3-C8B68D4AB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634" y="1741964"/>
            <a:ext cx="2990127" cy="2367184"/>
          </a:xfrm>
          <a:prstGeom prst="rect">
            <a:avLst/>
          </a:prstGeom>
        </p:spPr>
      </p:pic>
      <p:pic>
        <p:nvPicPr>
          <p:cNvPr id="8" name="Picture 7" descr="Buse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2989774D-9C9A-C789-0662-5286966D7A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01" y="2539944"/>
            <a:ext cx="4514200" cy="2708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1F49D-55B8-29E2-2174-F07D4E687CAE}"/>
              </a:ext>
            </a:extLst>
          </p:cNvPr>
          <p:cNvSpPr txBox="1"/>
          <p:nvPr/>
        </p:nvSpPr>
        <p:spPr>
          <a:xfrm>
            <a:off x="874801" y="5482335"/>
            <a:ext cx="2811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Madrid, Spain</a:t>
            </a:r>
          </a:p>
          <a:p>
            <a:r>
              <a:rPr lang="en-US" sz="2000" dirty="0"/>
              <a:t>Retrofitted IRIZAR buses</a:t>
            </a:r>
          </a:p>
          <a:p>
            <a:r>
              <a:rPr lang="en-US" sz="2000" dirty="0"/>
              <a:t>Depot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FDBA2-AA21-8B5A-EA86-18A2069713A4}"/>
              </a:ext>
            </a:extLst>
          </p:cNvPr>
          <p:cNvSpPr txBox="1"/>
          <p:nvPr/>
        </p:nvSpPr>
        <p:spPr>
          <a:xfrm>
            <a:off x="6228970" y="5482336"/>
            <a:ext cx="374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Frankfurt, Germany</a:t>
            </a:r>
          </a:p>
          <a:p>
            <a:r>
              <a:rPr lang="en-US" sz="2000" dirty="0"/>
              <a:t>EasyMile shuttles fully integrated to public transit services</a:t>
            </a:r>
          </a:p>
        </p:txBody>
      </p:sp>
    </p:spTree>
    <p:extLst>
      <p:ext uri="{BB962C8B-B14F-4D97-AF65-F5344CB8AC3E}">
        <p14:creationId xmlns:p14="http://schemas.microsoft.com/office/powerpoint/2010/main" val="319537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DDAE3-A8F5-9079-9812-24348C8E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8" y="384335"/>
            <a:ext cx="8947150" cy="1325563"/>
          </a:xfrm>
        </p:spPr>
        <p:txBody>
          <a:bodyPr/>
          <a:lstStyle/>
          <a:p>
            <a:r>
              <a:rPr lang="en-US" dirty="0"/>
              <a:t>SHOW pilots cover a diversity of services and innovations for shared mobility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8C7F9-5B90-442A-B609-BE5456CA89A3}"/>
              </a:ext>
            </a:extLst>
          </p:cNvPr>
          <p:cNvSpPr txBox="1"/>
          <p:nvPr/>
        </p:nvSpPr>
        <p:spPr>
          <a:xfrm>
            <a:off x="7933027" y="4824411"/>
            <a:ext cx="39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Trikala, Greece</a:t>
            </a:r>
          </a:p>
          <a:p>
            <a:r>
              <a:rPr lang="en-US" sz="2000" dirty="0"/>
              <a:t>Retrofitted vans</a:t>
            </a:r>
          </a:p>
          <a:p>
            <a:r>
              <a:rPr lang="en-US" sz="2000" dirty="0"/>
              <a:t>On demand Automated Mobility as a complement of Public Transport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FE23CC-40FF-C37A-F835-38F1398494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88" y="2440550"/>
            <a:ext cx="3675600" cy="2205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avette autonome Navetty EasyMile EZ10 ArianeGroup-Pepper Box-Julien Hazemann">
            <a:extLst>
              <a:ext uri="{FF2B5EF4-FFF2-40B4-BE49-F238E27FC236}">
                <a16:creationId xmlns:a16="http://schemas.microsoft.com/office/drawing/2014/main" id="{84B4E002-EEB9-6418-A6F2-BADEB7B78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8207" y="2440550"/>
            <a:ext cx="3675600" cy="2205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EB2AB-508C-C599-34A3-37E35B2E87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24226" b="14832"/>
          <a:stretch/>
        </p:blipFill>
        <p:spPr>
          <a:xfrm>
            <a:off x="7933026" y="2440550"/>
            <a:ext cx="3920640" cy="2205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DE3F3-6EE4-8B63-66D5-A01D59E75802}"/>
              </a:ext>
            </a:extLst>
          </p:cNvPr>
          <p:cNvSpPr txBox="1"/>
          <p:nvPr/>
        </p:nvSpPr>
        <p:spPr>
          <a:xfrm>
            <a:off x="423388" y="4824410"/>
            <a:ext cx="3506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Graz, Austria</a:t>
            </a:r>
          </a:p>
          <a:p>
            <a:r>
              <a:rPr lang="en-US" sz="2000" dirty="0"/>
              <a:t>Retrofitted passenger car</a:t>
            </a:r>
          </a:p>
          <a:p>
            <a:r>
              <a:rPr lang="en-US" sz="2000" dirty="0" err="1"/>
              <a:t>Robotaxi</a:t>
            </a:r>
            <a:endParaRPr lang="en-US" sz="2000" dirty="0"/>
          </a:p>
          <a:p>
            <a:r>
              <a:rPr lang="en-US" sz="2000" dirty="0"/>
              <a:t>Curb management at bus terminal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D7DF4-D238-540B-B46D-DA7C2E73CFEF}"/>
              </a:ext>
            </a:extLst>
          </p:cNvPr>
          <p:cNvSpPr txBox="1"/>
          <p:nvPr/>
        </p:nvSpPr>
        <p:spPr>
          <a:xfrm>
            <a:off x="4123181" y="4873143"/>
            <a:ext cx="367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Les </a:t>
            </a:r>
            <a:r>
              <a:rPr lang="en-US" sz="2000" b="1" dirty="0" err="1">
                <a:solidFill>
                  <a:schemeClr val="accent1"/>
                </a:solidFill>
              </a:rPr>
              <a:t>Mureaux</a:t>
            </a:r>
            <a:r>
              <a:rPr lang="en-US" sz="2000" b="1" dirty="0">
                <a:solidFill>
                  <a:schemeClr val="accent1"/>
                </a:solidFill>
              </a:rPr>
              <a:t>, France</a:t>
            </a:r>
          </a:p>
          <a:p>
            <a:r>
              <a:rPr lang="en-US" sz="2000" dirty="0"/>
              <a:t>No safety operator on-board</a:t>
            </a:r>
          </a:p>
          <a:p>
            <a:r>
              <a:rPr lang="en-US" sz="2000" dirty="0"/>
              <a:t>One remote supervisor for 3 shuttles</a:t>
            </a:r>
          </a:p>
        </p:txBody>
      </p:sp>
    </p:spTree>
    <p:extLst>
      <p:ext uri="{BB962C8B-B14F-4D97-AF65-F5344CB8AC3E}">
        <p14:creationId xmlns:p14="http://schemas.microsoft.com/office/powerpoint/2010/main" val="190538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10FE8-0A00-8BCF-954A-60A24A77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28" y="150970"/>
            <a:ext cx="921945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SHOW building blocks paving the way for Automated Shared Mobility</a:t>
            </a:r>
            <a:endParaRPr lang="en-GB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32F372-8F08-5F07-F1D1-CB7D67B975A4}"/>
              </a:ext>
            </a:extLst>
          </p:cNvPr>
          <p:cNvSpPr/>
          <p:nvPr/>
        </p:nvSpPr>
        <p:spPr>
          <a:xfrm>
            <a:off x="147410" y="1866345"/>
            <a:ext cx="3888000" cy="2268000"/>
          </a:xfrm>
          <a:prstGeom prst="roundRect">
            <a:avLst>
              <a:gd name="adj" fmla="val 8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Technical development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1694B5-5B45-3E0A-945F-3B0C27959334}"/>
              </a:ext>
            </a:extLst>
          </p:cNvPr>
          <p:cNvSpPr/>
          <p:nvPr/>
        </p:nvSpPr>
        <p:spPr>
          <a:xfrm>
            <a:off x="4148174" y="1866345"/>
            <a:ext cx="3888000" cy="2270226"/>
          </a:xfrm>
          <a:prstGeom prst="roundRect">
            <a:avLst>
              <a:gd name="adj" fmla="val 6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Stakeholders’ engagement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768885-E968-07D5-DF74-EA45FF2A97C8}"/>
              </a:ext>
            </a:extLst>
          </p:cNvPr>
          <p:cNvSpPr/>
          <p:nvPr/>
        </p:nvSpPr>
        <p:spPr>
          <a:xfrm>
            <a:off x="8177966" y="1862745"/>
            <a:ext cx="3888000" cy="2271600"/>
          </a:xfrm>
          <a:prstGeom prst="roundRect">
            <a:avLst>
              <a:gd name="adj" fmla="val 7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Business models &amp; services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94B876-7F69-4485-FD14-7D2DBAE300BB}"/>
              </a:ext>
            </a:extLst>
          </p:cNvPr>
          <p:cNvSpPr/>
          <p:nvPr/>
        </p:nvSpPr>
        <p:spPr>
          <a:xfrm>
            <a:off x="147409" y="4266967"/>
            <a:ext cx="3887999" cy="2268000"/>
          </a:xfrm>
          <a:prstGeom prst="roundRect">
            <a:avLst>
              <a:gd name="adj" fmla="val 12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Impact assessment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38ECBA-10CB-F6B3-DDF1-C4096967EEF6}"/>
              </a:ext>
            </a:extLst>
          </p:cNvPr>
          <p:cNvSpPr/>
          <p:nvPr/>
        </p:nvSpPr>
        <p:spPr>
          <a:xfrm>
            <a:off x="4148173" y="4266967"/>
            <a:ext cx="3887999" cy="2268000"/>
          </a:xfrm>
          <a:prstGeom prst="roundRect">
            <a:avLst>
              <a:gd name="adj" fmla="val 9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Guidelines &amp; recommendations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01DE95-C0A3-31F5-DD0C-ECD7EB217868}"/>
              </a:ext>
            </a:extLst>
          </p:cNvPr>
          <p:cNvSpPr/>
          <p:nvPr/>
        </p:nvSpPr>
        <p:spPr>
          <a:xfrm>
            <a:off x="8177964" y="4266967"/>
            <a:ext cx="3888001" cy="2268000"/>
          </a:xfrm>
          <a:prstGeom prst="roundRect">
            <a:avLst>
              <a:gd name="adj" fmla="val 8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Trainings for PTO/PTA &amp; public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378E7A-ADC9-23BE-3939-3C8D816AD1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02" y="4786215"/>
            <a:ext cx="3353815" cy="1518209"/>
          </a:xfrm>
          <a:prstGeom prst="rect">
            <a:avLst/>
          </a:prstGeom>
        </p:spPr>
      </p:pic>
      <p:pic>
        <p:nvPicPr>
          <p:cNvPr id="19" name="Picture 18" descr="A group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733C2A66-8D5A-8B32-C64B-896C5DC7D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238" y="2380705"/>
            <a:ext cx="3264324" cy="1609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CC34E4-05E4-E860-2DDD-0D01AB1CD3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105" y="2380705"/>
            <a:ext cx="3331718" cy="16099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9E32EA-B2A0-3C1F-0360-EFE6270F6B5F}"/>
              </a:ext>
            </a:extLst>
          </p:cNvPr>
          <p:cNvSpPr txBox="1"/>
          <p:nvPr/>
        </p:nvSpPr>
        <p:spPr>
          <a:xfrm>
            <a:off x="8924439" y="6581001"/>
            <a:ext cx="32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Credits: SHOW partners, www.shutterstock.com</a:t>
            </a:r>
            <a:endParaRPr lang="en-GB" sz="1200" i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BA1082-0652-F4AF-0675-9C25DA8D68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030" y="4786215"/>
            <a:ext cx="2896452" cy="157251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49F17B7-E97D-FED7-D2F3-8EA7B0597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791" y="4852021"/>
            <a:ext cx="3199469" cy="145240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A14F16E-FC45-F569-C661-E8A28BBABE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02" y="2380704"/>
            <a:ext cx="3353815" cy="16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A67F1-A576-513F-1835-38E64C53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8287615" cy="432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Technical verification &amp; commissioning phase</a:t>
            </a:r>
            <a:r>
              <a:rPr lang="en-US" sz="2000" dirty="0"/>
              <a:t>, on individual technical aspects, including the typical vehicles commissioning and other standard processes required from the legislation perspective, among others. Focus on automated driving vehicle </a:t>
            </a:r>
            <a:r>
              <a:rPr lang="en-US" sz="2000" b="1" dirty="0"/>
              <a:t>Safety, Performance, Communications and Cybersecurity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Technical validation/commissioning on integrated service </a:t>
            </a:r>
            <a:r>
              <a:rPr lang="en-US" sz="2000" dirty="0"/>
              <a:t>level phase, Addresses </a:t>
            </a:r>
            <a:r>
              <a:rPr lang="en-US" sz="2000" b="1" dirty="0"/>
              <a:t>Safety, Performance and Quality of Service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A1132-9DCB-28F2-6436-DD175153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Pilots' validation &amp; commissioning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66F058-0493-972C-77E8-83A0E48C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670" y="1685563"/>
            <a:ext cx="1901250" cy="15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21EB6-0A76-4CD7-95D3-5D45247B533D}"/>
              </a:ext>
            </a:extLst>
          </p:cNvPr>
          <p:cNvSpPr txBox="1"/>
          <p:nvPr/>
        </p:nvSpPr>
        <p:spPr>
          <a:xfrm>
            <a:off x="874800" y="4709775"/>
            <a:ext cx="11154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instance: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Safety test scenario 5: Handover to driver when approaching end of ODD</a:t>
            </a:r>
          </a:p>
          <a:p>
            <a:pPr marL="285750" indent="-285750">
              <a:buFontTx/>
              <a:buChar char="-"/>
            </a:pPr>
            <a:r>
              <a:rPr lang="en-US" dirty="0"/>
              <a:t>Safety test scenario 6: Handover to driver due to emergency</a:t>
            </a:r>
          </a:p>
          <a:p>
            <a:pPr marL="285750" indent="-285750">
              <a:buFontTx/>
              <a:buChar char="-"/>
            </a:pPr>
            <a:r>
              <a:rPr lang="en-GB" dirty="0"/>
              <a:t>Risk assessment towards 17 cybersecurity threats, e.g., unauthorized access, code modification, jamming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7C21F-4A24-19BE-C93C-7342B63E2507}"/>
              </a:ext>
            </a:extLst>
          </p:cNvPr>
          <p:cNvSpPr txBox="1"/>
          <p:nvPr/>
        </p:nvSpPr>
        <p:spPr>
          <a:xfrm>
            <a:off x="5348375" y="6485430"/>
            <a:ext cx="6711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accent1"/>
                </a:solidFill>
              </a:rPr>
              <a:t>More information: </a:t>
            </a:r>
            <a:r>
              <a:rPr lang="en-US" sz="1200" i="1" dirty="0">
                <a:solidFill>
                  <a:schemeClr val="accent1"/>
                </a:solidFill>
                <a:hlinkClick r:id="rId4"/>
              </a:rPr>
              <a:t>https://show-project.eu/media/deliverables/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/>
              <a:t>D11.1 Technical validation protocol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77848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s, screenshot, graphic design, colorfulness&#10;&#10;Description automatically generated">
            <a:extLst>
              <a:ext uri="{FF2B5EF4-FFF2-40B4-BE49-F238E27FC236}">
                <a16:creationId xmlns:a16="http://schemas.microsoft.com/office/drawing/2014/main" id="{EC911A07-E64F-9CFB-1E1E-9218D8CF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886" y="5284710"/>
            <a:ext cx="725714" cy="1474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EA730D-8765-EB70-DDB6-6A02FF017AD5}"/>
              </a:ext>
            </a:extLst>
          </p:cNvPr>
          <p:cNvSpPr/>
          <p:nvPr/>
        </p:nvSpPr>
        <p:spPr>
          <a:xfrm>
            <a:off x="9419771" y="0"/>
            <a:ext cx="2772229" cy="2046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789DC7B0-3189-820E-351C-CFB840FC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0285" y="7090"/>
            <a:ext cx="9071429" cy="641378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4357A6-194D-331F-A4D1-35B8671A124B}"/>
              </a:ext>
            </a:extLst>
          </p:cNvPr>
          <p:cNvSpPr txBox="1"/>
          <p:nvPr/>
        </p:nvSpPr>
        <p:spPr>
          <a:xfrm>
            <a:off x="4789716" y="6303713"/>
            <a:ext cx="65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accent1"/>
                </a:solidFill>
              </a:rPr>
              <a:t>More information: </a:t>
            </a:r>
            <a:r>
              <a:rPr lang="en-US" sz="1200" i="1" dirty="0">
                <a:solidFill>
                  <a:schemeClr val="accent1"/>
                </a:solidFill>
                <a:hlinkClick r:id="rId4"/>
              </a:rPr>
              <a:t>https://show-project.eu/media/deliverables/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/>
              <a:t>D3.3 Recommendations for Adapting Regulatory and Operational Strategies for CCAV deployment at Local and Regional Level</a:t>
            </a:r>
            <a:endParaRPr lang="en-GB" sz="1200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958E8D-CC05-43D8-ADA9-D7BA38892B75}"/>
              </a:ext>
            </a:extLst>
          </p:cNvPr>
          <p:cNvSpPr/>
          <p:nvPr/>
        </p:nvSpPr>
        <p:spPr>
          <a:xfrm>
            <a:off x="7132320" y="1503680"/>
            <a:ext cx="1432560" cy="4616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B8D3C8-C4D7-3A55-8E17-9C843C1B03D8}"/>
              </a:ext>
            </a:extLst>
          </p:cNvPr>
          <p:cNvSpPr/>
          <p:nvPr/>
        </p:nvSpPr>
        <p:spPr>
          <a:xfrm>
            <a:off x="8700226" y="5098814"/>
            <a:ext cx="1931488" cy="60094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1B7687-2315-5674-393F-D32043801366}"/>
              </a:ext>
            </a:extLst>
          </p:cNvPr>
          <p:cNvSpPr/>
          <p:nvPr/>
        </p:nvSpPr>
        <p:spPr>
          <a:xfrm>
            <a:off x="6969760" y="4637148"/>
            <a:ext cx="1595120" cy="4616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HOW 1">
      <a:dk1>
        <a:srgbClr val="000000"/>
      </a:dk1>
      <a:lt1>
        <a:srgbClr val="FFFFFF"/>
      </a:lt1>
      <a:dk2>
        <a:srgbClr val="51595E"/>
      </a:dk2>
      <a:lt2>
        <a:srgbClr val="E7E6E6"/>
      </a:lt2>
      <a:accent1>
        <a:srgbClr val="410099"/>
      </a:accent1>
      <a:accent2>
        <a:srgbClr val="50B848"/>
      </a:accent2>
      <a:accent3>
        <a:srgbClr val="F4EB00"/>
      </a:accent3>
      <a:accent4>
        <a:srgbClr val="6D63AC"/>
      </a:accent4>
      <a:accent5>
        <a:srgbClr val="7BC975"/>
      </a:accent5>
      <a:accent6>
        <a:srgbClr val="F9F366"/>
      </a:accent6>
      <a:hlink>
        <a:srgbClr val="410099"/>
      </a:hlink>
      <a:folHlink>
        <a:srgbClr val="6D63A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T 002-20 Show presentation template" id="{487913B5-AB3D-1B4C-8DCF-4A2BEDB78B65}" vid="{CE068A93-6838-664A-BC95-A09B5F4978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50F03A19-7CA9-4461-97F9-B90637D5E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6E8723-A6E3-447E-BD87-693476F219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0BC26-B2A7-4B05-AF64-287FB3867142}">
  <ds:schemaRefs>
    <ds:schemaRef ds:uri="http://purl.org/dc/elements/1.1/"/>
    <ds:schemaRef ds:uri="4b4a1c0d-4a69-4996-a84a-fc699b9f49de"/>
    <ds:schemaRef ds:uri="acccb6d4-dbe5-46d2-b4d3-5733603d8cc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85ec44e-1bab-4c0b-9df0-6ba128686fc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1007</Words>
  <Application>Microsoft Office PowerPoint</Application>
  <PresentationFormat>Widescreen</PresentationFormat>
  <Paragraphs>151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</vt:lpstr>
      <vt:lpstr>Calibri</vt:lpstr>
      <vt:lpstr>Century Gothic</vt:lpstr>
      <vt:lpstr>Courier New</vt:lpstr>
      <vt:lpstr>Franklin Gothic Book</vt:lpstr>
      <vt:lpstr>Franklin Gothic Medium</vt:lpstr>
      <vt:lpstr>Helvetica</vt:lpstr>
      <vt:lpstr>Office Theme</vt:lpstr>
      <vt:lpstr>Large-scale demonstration of  AVs for shared mobility</vt:lpstr>
      <vt:lpstr>SHOW in a nutshell</vt:lpstr>
      <vt:lpstr>Real-life services on open roads have started and will last until end of 2023</vt:lpstr>
      <vt:lpstr>SHOW pilots cover a diversity of services and innovations for shared mobility</vt:lpstr>
      <vt:lpstr>SHOW pilots cover a diversity of services and innovations for shared mobility</vt:lpstr>
      <vt:lpstr>SHOW pilots cover a diversity of services and innovations for shared mobility</vt:lpstr>
      <vt:lpstr>SHOW building blocks paving the way for Automated Shared Mobility</vt:lpstr>
      <vt:lpstr>Pilots' validation &amp; commissioning</vt:lpstr>
      <vt:lpstr>PowerPoint Presentation</vt:lpstr>
      <vt:lpstr>Lessons Learned, impacts &amp; transferability</vt:lpstr>
      <vt:lpstr>International collaborations in SHOW</vt:lpstr>
      <vt:lpstr>Dissemination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GRVA-16-32</dc:title>
  <dc:creator>Henriette Cornet</dc:creator>
  <cp:lastModifiedBy>Laura Mueller</cp:lastModifiedBy>
  <cp:revision>52</cp:revision>
  <dcterms:created xsi:type="dcterms:W3CDTF">2020-11-20T17:29:00Z</dcterms:created>
  <dcterms:modified xsi:type="dcterms:W3CDTF">2023-05-22T07:48:32Z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0x010100373AD1B595F96E44BA2718EFC6F7686C</vt:lpwstr>
  </property>
  <property fmtid="{D5CDD505-2E9C-101B-9397-08002B2CF9AE}" pid="4" name="MediaServiceImageTags">
    <vt:lpwstr/>
  </property>
  <property fmtid="{D5CDD505-2E9C-101B-9397-08002B2CF9AE}" pid="5" name="Office_x0020_of_x0020_Origin">
    <vt:lpwstr/>
  </property>
  <property fmtid="{D5CDD505-2E9C-101B-9397-08002B2CF9AE}" pid="6" name="gba66df640194346a5267c50f24d4797">
    <vt:lpwstr/>
  </property>
  <property fmtid="{D5CDD505-2E9C-101B-9397-08002B2CF9AE}" pid="7" name="Office of Origin">
    <vt:lpwstr/>
  </property>
</Properties>
</file>