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3"/>
  </p:sldMasterIdLst>
  <p:notesMasterIdLst>
    <p:notesMasterId r:id="rId9"/>
  </p:notesMasterIdLst>
  <p:handoutMasterIdLst>
    <p:handoutMasterId r:id="rId10"/>
  </p:handoutMasterIdLst>
  <p:sldIdLst>
    <p:sldId id="259" r:id="rId4"/>
    <p:sldId id="330" r:id="rId5"/>
    <p:sldId id="331" r:id="rId6"/>
    <p:sldId id="329" r:id="rId7"/>
    <p:sldId id="327" r:id="rId8"/>
  </p:sldIdLst>
  <p:sldSz cx="12192000" cy="6858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</p:embeddedFontLst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F568F9-8249-4806-846C-DABD0C4B0316}" v="5" dt="2023-05-19T14:07:52.3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 autoAdjust="0"/>
  </p:normalViewPr>
  <p:slideViewPr>
    <p:cSldViewPr>
      <p:cViewPr varScale="1">
        <p:scale>
          <a:sx n="82" d="100"/>
          <a:sy n="82" d="100"/>
        </p:scale>
        <p:origin x="643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05" d="100"/>
          <a:sy n="105" d="100"/>
        </p:scale>
        <p:origin x="-343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font" Target="fonts/font3.fntdata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font" Target="fonts/font2.fntdata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font" Target="fonts/font1.fntdata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handoutMaster" Target="handoutMasters/handoutMaster1.xml"/><Relationship Id="rId19" Type="http://schemas.microsoft.com/office/2016/11/relationships/changesInfo" Target="changesInfos/changesInfo1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a Mueller" userId="b8b87b2b-eda4-44e0-9f77-97a24730064b" providerId="ADAL" clId="{21F568F9-8249-4806-846C-DABD0C4B0316}"/>
    <pc:docChg chg="custSel modSld">
      <pc:chgData name="Laura Mueller" userId="b8b87b2b-eda4-44e0-9f77-97a24730064b" providerId="ADAL" clId="{21F568F9-8249-4806-846C-DABD0C4B0316}" dt="2023-05-19T14:07:52.345" v="64" actId="20577"/>
      <pc:docMkLst>
        <pc:docMk/>
      </pc:docMkLst>
      <pc:sldChg chg="addSp modSp mod">
        <pc:chgData name="Laura Mueller" userId="b8b87b2b-eda4-44e0-9f77-97a24730064b" providerId="ADAL" clId="{21F568F9-8249-4806-846C-DABD0C4B0316}" dt="2023-05-19T14:07:52.345" v="64" actId="20577"/>
        <pc:sldMkLst>
          <pc:docMk/>
          <pc:sldMk cId="252912759" sldId="259"/>
        </pc:sldMkLst>
        <pc:spChg chg="mod">
          <ac:chgData name="Laura Mueller" userId="b8b87b2b-eda4-44e0-9f77-97a24730064b" providerId="ADAL" clId="{21F568F9-8249-4806-846C-DABD0C4B0316}" dt="2023-05-19T14:07:52.345" v="64" actId="20577"/>
          <ac:spMkLst>
            <pc:docMk/>
            <pc:sldMk cId="252912759" sldId="259"/>
            <ac:spMk id="3" creationId="{79B88279-06D9-4C08-B2D1-086E289DE1B8}"/>
          </ac:spMkLst>
        </pc:spChg>
        <pc:spChg chg="add mod">
          <ac:chgData name="Laura Mueller" userId="b8b87b2b-eda4-44e0-9f77-97a24730064b" providerId="ADAL" clId="{21F568F9-8249-4806-846C-DABD0C4B0316}" dt="2023-05-19T14:03:37.176" v="62" actId="13926"/>
          <ac:spMkLst>
            <pc:docMk/>
            <pc:sldMk cId="252912759" sldId="259"/>
            <ac:spMk id="4" creationId="{9EBF03CE-B650-603F-862E-E37F342BC911}"/>
          </ac:spMkLst>
        </pc:spChg>
        <pc:spChg chg="add mod">
          <ac:chgData name="Laura Mueller" userId="b8b87b2b-eda4-44e0-9f77-97a24730064b" providerId="ADAL" clId="{21F568F9-8249-4806-846C-DABD0C4B0316}" dt="2023-05-19T13:51:14.415" v="58" actId="115"/>
          <ac:spMkLst>
            <pc:docMk/>
            <pc:sldMk cId="252912759" sldId="259"/>
            <ac:spMk id="5" creationId="{99E440FD-E615-F862-236B-8FD84370CFBD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4C7C05-C9CB-4301-A79E-E2CC40B99804}" type="datetimeFigureOut">
              <a:rPr lang="nb-NO" smtClean="0"/>
              <a:t>19.05.2023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F2760B-67CF-47F2-BD90-301CB636EA0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631456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3E9CDE-871D-4736-90AA-6B38E3E683C1}" type="datetimeFigureOut">
              <a:rPr lang="nb-NO" smtClean="0"/>
              <a:t>19.05.2023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0A8F8-DE54-4687-87A5-A2C4E405A82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60234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m/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tel 3"/>
          <p:cNvSpPr>
            <a:spLocks noGrp="1"/>
          </p:cNvSpPr>
          <p:nvPr>
            <p:ph type="ctrTitle"/>
          </p:nvPr>
        </p:nvSpPr>
        <p:spPr>
          <a:xfrm>
            <a:off x="1991544" y="2348880"/>
            <a:ext cx="9784761" cy="1656184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b-NO" sz="3600"/>
              <a:t>Klikk for å redigere tittelstil</a:t>
            </a:r>
            <a:endParaRPr lang="nb-NO" sz="3600" dirty="0"/>
          </a:p>
        </p:txBody>
      </p:sp>
      <p:sp>
        <p:nvSpPr>
          <p:cNvPr id="17" name="Undertittel 4"/>
          <p:cNvSpPr>
            <a:spLocks noGrp="1"/>
          </p:cNvSpPr>
          <p:nvPr>
            <p:ph type="subTitle" idx="1"/>
          </p:nvPr>
        </p:nvSpPr>
        <p:spPr>
          <a:xfrm>
            <a:off x="1991544" y="4293096"/>
            <a:ext cx="9774403" cy="1080120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</a:lstStyle>
          <a:p>
            <a:r>
              <a:rPr lang="nb-NO" sz="2400"/>
              <a:t>Klikk for å redigere undertittelstil i malen</a:t>
            </a:r>
            <a:endParaRPr lang="nb-NO" sz="2400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16D61F0E-55E0-4E34-A77A-8F6865FC15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3161" y="2262860"/>
            <a:ext cx="1277390" cy="127739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9D2C3FED-9A7B-49CE-8B7A-C9C51D9EDAC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96971" y="265408"/>
            <a:ext cx="1159669" cy="8627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dekk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/>
          <p:cNvSpPr>
            <a:spLocks noGrp="1"/>
          </p:cNvSpPr>
          <p:nvPr>
            <p:ph type="pic" sz="quarter" idx="19"/>
          </p:nvPr>
        </p:nvSpPr>
        <p:spPr>
          <a:xfrm>
            <a:off x="0" y="0"/>
            <a:ext cx="12192000" cy="6858000"/>
          </a:xfrm>
        </p:spPr>
        <p:txBody>
          <a:bodyPr tIns="1619676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4880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/>
          </p:nvPr>
        </p:nvSpPr>
        <p:spPr>
          <a:xfrm>
            <a:off x="1700374" y="699473"/>
            <a:ext cx="7590375" cy="35471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ED9300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2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94078" y="6160824"/>
            <a:ext cx="346297" cy="15189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DE8D9C2-5F05-44EF-B7C1-1B71CE36FE82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dato 3"/>
          <p:cNvSpPr>
            <a:spLocks noGrp="1"/>
          </p:cNvSpPr>
          <p:nvPr>
            <p:ph type="dt" sz="half" idx="2"/>
          </p:nvPr>
        </p:nvSpPr>
        <p:spPr>
          <a:xfrm>
            <a:off x="345268" y="6385408"/>
            <a:ext cx="1367763" cy="172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spc="80" baseline="0">
                <a:solidFill>
                  <a:schemeClr val="bg1"/>
                </a:solidFill>
              </a:defRPr>
            </a:lvl1pPr>
          </a:lstStyle>
          <a:p>
            <a:fld id="{91C1BDA6-6FC7-4031-B0EE-715EEFBF688C}" type="datetime1">
              <a:rPr lang="nb-NO" smtClean="0"/>
              <a:t>19.05.2023</a:t>
            </a:fld>
            <a:endParaRPr lang="nb-NO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2102829" y="6374165"/>
            <a:ext cx="9663117" cy="17216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Bunntekst</a:t>
            </a:r>
          </a:p>
        </p:txBody>
      </p:sp>
    </p:spTree>
    <p:extLst>
      <p:ext uri="{BB962C8B-B14F-4D97-AF65-F5344CB8AC3E}">
        <p14:creationId xmlns:p14="http://schemas.microsoft.com/office/powerpoint/2010/main" val="15024034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/>
          </p:nvPr>
        </p:nvSpPr>
        <p:spPr>
          <a:xfrm>
            <a:off x="1700374" y="699473"/>
            <a:ext cx="7590375" cy="35471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ED9300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2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94078" y="6160824"/>
            <a:ext cx="346297" cy="15189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DE8D9C2-5F05-44EF-B7C1-1B71CE36FE82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dato 3"/>
          <p:cNvSpPr>
            <a:spLocks noGrp="1"/>
          </p:cNvSpPr>
          <p:nvPr>
            <p:ph type="dt" sz="half" idx="2"/>
          </p:nvPr>
        </p:nvSpPr>
        <p:spPr>
          <a:xfrm>
            <a:off x="345268" y="6385408"/>
            <a:ext cx="1367763" cy="172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spc="80" baseline="0">
                <a:solidFill>
                  <a:schemeClr val="bg1"/>
                </a:solidFill>
              </a:defRPr>
            </a:lvl1pPr>
          </a:lstStyle>
          <a:p>
            <a:fld id="{91C1BDA6-6FC7-4031-B0EE-715EEFBF688C}" type="datetime1">
              <a:rPr lang="nb-NO" smtClean="0"/>
              <a:t>19.05.2023</a:t>
            </a:fld>
            <a:endParaRPr lang="nb-NO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2102829" y="6374165"/>
            <a:ext cx="9663117" cy="17216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Bunntekst</a:t>
            </a:r>
          </a:p>
        </p:txBody>
      </p:sp>
    </p:spTree>
    <p:extLst>
      <p:ext uri="{BB962C8B-B14F-4D97-AF65-F5344CB8AC3E}">
        <p14:creationId xmlns:p14="http://schemas.microsoft.com/office/powerpoint/2010/main" val="25663129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/>
          </p:nvPr>
        </p:nvSpPr>
        <p:spPr>
          <a:xfrm>
            <a:off x="1700374" y="699473"/>
            <a:ext cx="7590375" cy="35471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ED9300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2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94078" y="6160824"/>
            <a:ext cx="346297" cy="15189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DE8D9C2-5F05-44EF-B7C1-1B71CE36FE82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dato 3"/>
          <p:cNvSpPr>
            <a:spLocks noGrp="1"/>
          </p:cNvSpPr>
          <p:nvPr>
            <p:ph type="dt" sz="half" idx="2"/>
          </p:nvPr>
        </p:nvSpPr>
        <p:spPr>
          <a:xfrm>
            <a:off x="345268" y="6385408"/>
            <a:ext cx="1367763" cy="172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spc="80" baseline="0">
                <a:solidFill>
                  <a:schemeClr val="bg1"/>
                </a:solidFill>
              </a:defRPr>
            </a:lvl1pPr>
          </a:lstStyle>
          <a:p>
            <a:fld id="{91C1BDA6-6FC7-4031-B0EE-715EEFBF688C}" type="datetime1">
              <a:rPr lang="nb-NO" smtClean="0"/>
              <a:t>19.05.2023</a:t>
            </a:fld>
            <a:endParaRPr lang="nb-NO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2102829" y="6374165"/>
            <a:ext cx="9663117" cy="17216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Bunntekst</a:t>
            </a:r>
          </a:p>
        </p:txBody>
      </p:sp>
    </p:spTree>
    <p:extLst>
      <p:ext uri="{BB962C8B-B14F-4D97-AF65-F5344CB8AC3E}">
        <p14:creationId xmlns:p14="http://schemas.microsoft.com/office/powerpoint/2010/main" val="2982424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m/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ssholder for bilde 14"/>
          <p:cNvSpPr>
            <a:spLocks noGrp="1"/>
          </p:cNvSpPr>
          <p:nvPr>
            <p:ph type="pic" sz="quarter" idx="12" hasCustomPrompt="1"/>
          </p:nvPr>
        </p:nvSpPr>
        <p:spPr>
          <a:xfrm>
            <a:off x="330693" y="1931391"/>
            <a:ext cx="11526575" cy="4601872"/>
          </a:xfrm>
          <a:noFill/>
        </p:spPr>
        <p:txBody>
          <a:bodyPr tIns="1644764"/>
          <a:lstStyle>
            <a:lvl1pPr algn="ctr">
              <a:buNone/>
              <a:defRPr baseline="0"/>
            </a:lvl1pPr>
          </a:lstStyle>
          <a:p>
            <a:r>
              <a:rPr lang="nb-NO" dirty="0"/>
              <a:t>Sett inn bilde</a:t>
            </a:r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919537" y="1265297"/>
            <a:ext cx="9937732" cy="502024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919537" y="924717"/>
            <a:ext cx="9937731" cy="33950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ED9300"/>
                </a:solidFill>
              </a:defRPr>
            </a:lvl1pPr>
            <a:lvl2pPr marL="4570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EC3166-6758-48A4-B49C-F9932EA75A8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06AC2BF-D24A-4EB7-9901-6BA93FB1C43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436F438-CDE3-402C-9EA0-62FD69DE0E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3161" y="332656"/>
            <a:ext cx="1277390" cy="127739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619EC531-CE93-44DD-B86A-703E6614838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04512" y="265408"/>
            <a:ext cx="1159669" cy="86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613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29439" y="891258"/>
            <a:ext cx="11528513" cy="5634086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Bef>
                <a:spcPts val="0"/>
              </a:spcBef>
              <a:defRPr/>
            </a:lvl2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8C802B-AE49-47BB-AF14-1B113F366F0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06AC2BF-D24A-4EB7-9901-6BA93FB1C43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0D002B-773B-415D-A15F-838EC0659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439" y="260648"/>
            <a:ext cx="10591098" cy="469132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0996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#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33407" y="1280230"/>
            <a:ext cx="11511064" cy="5245114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Bef>
                <a:spcPts val="0"/>
              </a:spcBef>
              <a:defRPr/>
            </a:lvl2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8C802B-AE49-47BB-AF14-1B113F366F0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06AC2BF-D24A-4EB7-9901-6BA93FB1C43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2077159C-DBF6-442C-A3C5-41944505A8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048" y="633332"/>
            <a:ext cx="11510423" cy="469132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nb-NO" dirty="0"/>
              <a:t>Klikk </a:t>
            </a:r>
            <a:r>
              <a:rPr lang="nb-NO" dirty="0" err="1"/>
              <a:t>forå</a:t>
            </a:r>
            <a:r>
              <a:rPr lang="nb-NO" dirty="0"/>
              <a:t> redigere tittelstil</a:t>
            </a:r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26815A86-A95A-4C74-A68C-4F9E42D1C9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4048" y="273332"/>
            <a:ext cx="10730504" cy="35471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ED9300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0756681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ssholder for innhold 2"/>
          <p:cNvSpPr>
            <a:spLocks noGrp="1"/>
          </p:cNvSpPr>
          <p:nvPr>
            <p:ph idx="1"/>
          </p:nvPr>
        </p:nvSpPr>
        <p:spPr>
          <a:xfrm>
            <a:off x="334048" y="886576"/>
            <a:ext cx="4353152" cy="563876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20" name="Plassholder for bilde 3"/>
          <p:cNvSpPr>
            <a:spLocks noGrp="1"/>
          </p:cNvSpPr>
          <p:nvPr>
            <p:ph type="pic" sz="quarter" idx="19"/>
          </p:nvPr>
        </p:nvSpPr>
        <p:spPr>
          <a:xfrm>
            <a:off x="5021248" y="886576"/>
            <a:ext cx="6826352" cy="5638768"/>
          </a:xfrm>
        </p:spPr>
        <p:txBody>
          <a:bodyPr tIns="1619676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88EBAF-9C54-44D6-A577-E1A0E57E2078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506AC2BF-D24A-4EB7-9901-6BA93FB1C43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D5541F6-4938-4A31-A761-6CF43C786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info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innhold 2"/>
          <p:cNvSpPr>
            <a:spLocks noGrp="1"/>
          </p:cNvSpPr>
          <p:nvPr>
            <p:ph idx="1"/>
          </p:nvPr>
        </p:nvSpPr>
        <p:spPr>
          <a:xfrm>
            <a:off x="334047" y="872853"/>
            <a:ext cx="6830847" cy="5652491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6B3CE8-555C-44D7-85B6-B6DA83CF5DF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06AC2BF-D24A-4EB7-9901-6BA93FB1C43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Plassholder for tekst 14">
            <a:extLst>
              <a:ext uri="{FF2B5EF4-FFF2-40B4-BE49-F238E27FC236}">
                <a16:creationId xmlns:a16="http://schemas.microsoft.com/office/drawing/2014/main" id="{C3E599A1-5146-41A3-BE13-34958A32D1A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03301" y="1256029"/>
            <a:ext cx="4341170" cy="533528"/>
          </a:xfrm>
          <a:solidFill>
            <a:srgbClr val="C8CACB"/>
          </a:solidFill>
        </p:spPr>
        <p:txBody>
          <a:bodyPr wrap="square" lIns="197936" tIns="172744" rIns="197936" bIns="172744">
            <a:spAutoFit/>
          </a:bodyPr>
          <a:lstStyle>
            <a:lvl1pPr marL="0" indent="0"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5" name="Plassholder for tekst 10">
            <a:extLst>
              <a:ext uri="{FF2B5EF4-FFF2-40B4-BE49-F238E27FC236}">
                <a16:creationId xmlns:a16="http://schemas.microsoft.com/office/drawing/2014/main" id="{71278FDF-39F6-4061-8656-BEA3464244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594589" y="1004090"/>
            <a:ext cx="4249882" cy="251942"/>
          </a:xfrm>
          <a:solidFill>
            <a:srgbClr val="ED9300"/>
          </a:solidFill>
        </p:spPr>
        <p:txBody>
          <a:bodyPr wrap="square" lIns="101217" tIns="50608" rIns="75913" bIns="50608" anchor="ctr">
            <a:noAutofit/>
          </a:bodyPr>
          <a:lstStyle>
            <a:lvl1pPr marL="0" indent="0" algn="r">
              <a:buNone/>
              <a:defRPr sz="10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Forklaringstekst</a:t>
            </a:r>
          </a:p>
        </p:txBody>
      </p:sp>
      <p:sp>
        <p:nvSpPr>
          <p:cNvPr id="18" name="Plassholder for tekst 10">
            <a:extLst>
              <a:ext uri="{FF2B5EF4-FFF2-40B4-BE49-F238E27FC236}">
                <a16:creationId xmlns:a16="http://schemas.microsoft.com/office/drawing/2014/main" id="{3142A14B-945D-464F-952A-9E10473F818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03301" y="1011196"/>
            <a:ext cx="813473" cy="240704"/>
          </a:xfrm>
          <a:solidFill>
            <a:srgbClr val="58B02C"/>
          </a:solidFill>
        </p:spPr>
        <p:txBody>
          <a:bodyPr wrap="square" lIns="75913" tIns="50608" rIns="101217" bIns="50608" anchor="ctr">
            <a:spAutoFit/>
          </a:bodyPr>
          <a:lstStyle>
            <a:lvl1pPr marL="0" indent="0">
              <a:buNone/>
              <a:defRPr sz="9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Infotittel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3875BC3-0E29-49E5-9AD9-11B42FC59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282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tat, navn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23158" y="908720"/>
            <a:ext cx="7013043" cy="1944216"/>
          </a:xfrm>
        </p:spPr>
        <p:txBody>
          <a:bodyPr wrap="square">
            <a:noAutofit/>
          </a:bodyPr>
          <a:lstStyle>
            <a:lvl1pPr>
              <a:defRPr sz="36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4" name="Plassholder for tekst 7"/>
          <p:cNvSpPr>
            <a:spLocks noGrp="1"/>
          </p:cNvSpPr>
          <p:nvPr>
            <p:ph type="body" sz="quarter" idx="17" hasCustomPrompt="1"/>
          </p:nvPr>
        </p:nvSpPr>
        <p:spPr>
          <a:xfrm>
            <a:off x="334048" y="3140968"/>
            <a:ext cx="6990526" cy="642744"/>
          </a:xfrm>
        </p:spPr>
        <p:txBody>
          <a:bodyPr>
            <a:normAutofit/>
          </a:bodyPr>
          <a:lstStyle>
            <a:lvl1pPr marL="0" indent="0" algn="r">
              <a:buNone/>
              <a:defRPr sz="1700">
                <a:solidFill>
                  <a:srgbClr val="ED9300"/>
                </a:solidFill>
              </a:defRPr>
            </a:lvl1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20" name="Plassholder for bilde 3"/>
          <p:cNvSpPr>
            <a:spLocks noGrp="1"/>
          </p:cNvSpPr>
          <p:nvPr>
            <p:ph type="pic" sz="quarter" idx="19"/>
          </p:nvPr>
        </p:nvSpPr>
        <p:spPr>
          <a:xfrm>
            <a:off x="7670249" y="908720"/>
            <a:ext cx="4187703" cy="4608512"/>
          </a:xfrm>
        </p:spPr>
        <p:txBody>
          <a:bodyPr tIns="1619676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F856A7-7EEC-4642-9A86-F29893BDB938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506AC2BF-D24A-4EB7-9901-6BA93FB1C4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978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ssholder for bilde 3"/>
          <p:cNvSpPr>
            <a:spLocks noGrp="1"/>
          </p:cNvSpPr>
          <p:nvPr>
            <p:ph type="pic" sz="quarter" idx="19"/>
          </p:nvPr>
        </p:nvSpPr>
        <p:spPr>
          <a:xfrm>
            <a:off x="334048" y="879631"/>
            <a:ext cx="11510423" cy="5646386"/>
          </a:xfrm>
        </p:spPr>
        <p:txBody>
          <a:bodyPr tIns="1619676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C1F6929-0DBD-4A27-B027-FC2A21E6776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506AC2BF-D24A-4EB7-9901-6BA93FB1C43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22DAE62-E13E-456F-BD91-A461A076C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dekkende bilde med mar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/>
          <p:cNvSpPr>
            <a:spLocks noGrp="1"/>
          </p:cNvSpPr>
          <p:nvPr>
            <p:ph type="pic" sz="quarter" idx="19"/>
          </p:nvPr>
        </p:nvSpPr>
        <p:spPr>
          <a:xfrm>
            <a:off x="334048" y="332655"/>
            <a:ext cx="11510423" cy="6192689"/>
          </a:xfrm>
        </p:spPr>
        <p:txBody>
          <a:bodyPr tIns="1619676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56F6A84-C71A-4C0B-AAFE-6E0BC1827EB3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506AC2BF-D24A-4EB7-9901-6BA93FB1C43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6CD917-89A0-43DB-91C1-0A143B66AA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844471" y="6669360"/>
            <a:ext cx="346297" cy="1886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506AC2BF-D24A-4EB7-9901-6BA93FB1C43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334048" y="237393"/>
            <a:ext cx="10585175" cy="46913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335360" y="872853"/>
            <a:ext cx="11509109" cy="565249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9E33350B-583B-4B63-9AF5-1975100476EC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1092321" y="236262"/>
            <a:ext cx="764319" cy="5686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3" r:id="rId2"/>
    <p:sldLayoutId id="2147483671" r:id="rId3"/>
    <p:sldLayoutId id="2147483673" r:id="rId4"/>
    <p:sldLayoutId id="2147483665" r:id="rId5"/>
    <p:sldLayoutId id="2147483666" r:id="rId6"/>
    <p:sldLayoutId id="2147483668" r:id="rId7"/>
    <p:sldLayoutId id="2147483669" r:id="rId8"/>
    <p:sldLayoutId id="2147483670" r:id="rId9"/>
    <p:sldLayoutId id="2147483672" r:id="rId10"/>
    <p:sldLayoutId id="2147483674" r:id="rId11"/>
    <p:sldLayoutId id="2147483676" r:id="rId12"/>
    <p:sldLayoutId id="2147483677" r:id="rId13"/>
  </p:sldLayoutIdLst>
  <p:hf sldNum="0" hdr="0" ftr="0"/>
  <p:txStyles>
    <p:titleStyle>
      <a:lvl1pPr algn="l" defTabSz="914035" rtl="0" eaLnBrk="1" latinLnBrk="0" hangingPunct="1">
        <a:spcBef>
          <a:spcPct val="0"/>
        </a:spcBef>
        <a:buNone/>
        <a:defRPr sz="2600" kern="120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302394" indent="-302394" algn="l" defTabSz="914035" rtl="0" eaLnBrk="1" latinLnBrk="0" hangingPunct="1">
        <a:spcBef>
          <a:spcPts val="432"/>
        </a:spcBef>
        <a:buClr>
          <a:srgbClr val="ED9300"/>
        </a:buClr>
        <a:buFont typeface="Arial" pitchFamily="34" charset="0"/>
        <a:buChar char="●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569076" indent="-251065" algn="l" defTabSz="914035" rtl="0" eaLnBrk="1" latinLnBrk="0" hangingPunct="1">
        <a:spcBef>
          <a:spcPts val="0"/>
        </a:spcBef>
        <a:buFont typeface="Arial" pitchFamily="34" charset="0"/>
        <a:buChar char="–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694052" indent="-191925" algn="l" defTabSz="914035" rtl="0" eaLnBrk="1" latinLnBrk="0" hangingPunct="1">
        <a:spcBef>
          <a:spcPts val="432"/>
        </a:spcBef>
        <a:buFont typeface="Arial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945116" indent="-251065" algn="l" defTabSz="914035" rtl="0" eaLnBrk="1" latinLnBrk="0" hangingPunct="1">
        <a:spcBef>
          <a:spcPts val="432"/>
        </a:spcBef>
        <a:buFont typeface="Arial" pitchFamily="34" charset="0"/>
        <a:buChar char="–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1197294" indent="-252181" algn="l" defTabSz="914035" rtl="0" eaLnBrk="1" latinLnBrk="0" hangingPunct="1">
        <a:spcBef>
          <a:spcPts val="432"/>
        </a:spcBef>
        <a:buFont typeface="Arial" pitchFamily="34" charset="0"/>
        <a:buChar char="»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3594" indent="-228507" algn="l" defTabSz="91403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612" indent="-228507" algn="l" defTabSz="91403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628" indent="-228507" algn="l" defTabSz="91403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646" indent="-228507" algn="l" defTabSz="91403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03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18" algn="l" defTabSz="91403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35" algn="l" defTabSz="91403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52" algn="l" defTabSz="91403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69" algn="l" defTabSz="91403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86" algn="l" defTabSz="91403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03" algn="l" defTabSz="91403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20" algn="l" defTabSz="91403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138" algn="l" defTabSz="91403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hyperlink" Target="https://www.nsia.no/Road/Published-reports/2022-03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C83EE-46B6-4C51-B0E7-66FB1A7732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5520" y="2492896"/>
            <a:ext cx="9784761" cy="2376264"/>
          </a:xfrm>
        </p:spPr>
        <p:txBody>
          <a:bodyPr>
            <a:normAutofit fontScale="90000"/>
          </a:bodyPr>
          <a:lstStyle/>
          <a:p>
            <a:r>
              <a:rPr lang="en-GB" sz="4400" b="1" dirty="0"/>
              <a:t>Vehicle stability systems and tyre explosion</a:t>
            </a:r>
            <a:br>
              <a:rPr lang="en-GB" dirty="0"/>
            </a:br>
            <a:br>
              <a:rPr lang="en-GB" dirty="0"/>
            </a:br>
            <a:r>
              <a:rPr lang="en-GB" sz="2200" dirty="0"/>
              <a:t>Safety recommendation from</a:t>
            </a:r>
            <a:br>
              <a:rPr lang="en-GB" dirty="0"/>
            </a:br>
            <a:r>
              <a:rPr lang="en-US" sz="2700" b="1" dirty="0"/>
              <a:t>Norwegian Safety Investigation Authority (NSIA) </a:t>
            </a:r>
            <a:br>
              <a:rPr lang="en-GB" dirty="0"/>
            </a:br>
            <a:br>
              <a:rPr lang="nb-NO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B88279-06D9-4C08-B2D1-086E289DE1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59496" y="5949280"/>
            <a:ext cx="10560496" cy="1080120"/>
          </a:xfrm>
        </p:spPr>
        <p:txBody>
          <a:bodyPr/>
          <a:lstStyle/>
          <a:p>
            <a:r>
              <a:rPr lang="en-US" sz="2000" dirty="0"/>
              <a:t>By Norwegian Public </a:t>
            </a:r>
            <a:r>
              <a:rPr lang="en-US" sz="2000"/>
              <a:t>Road Administration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BF03CE-B650-603F-862E-E37F342BC911}"/>
              </a:ext>
            </a:extLst>
          </p:cNvPr>
          <p:cNvSpPr txBox="1"/>
          <p:nvPr/>
        </p:nvSpPr>
        <p:spPr>
          <a:xfrm>
            <a:off x="7608168" y="116632"/>
            <a:ext cx="28552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u="sng" dirty="0"/>
              <a:t>Informal document</a:t>
            </a:r>
            <a:r>
              <a:rPr lang="en-US" sz="1600" dirty="0"/>
              <a:t> </a:t>
            </a:r>
            <a:r>
              <a:rPr lang="en-US" sz="1600" b="1" dirty="0"/>
              <a:t>GRVA-16-25</a:t>
            </a:r>
            <a:br>
              <a:rPr lang="en-US" sz="1600" b="1" dirty="0"/>
            </a:br>
            <a:r>
              <a:rPr lang="en-US" sz="1600" dirty="0"/>
              <a:t>16</a:t>
            </a:r>
            <a:r>
              <a:rPr lang="en-US" sz="1600" baseline="30000" dirty="0"/>
              <a:t>th</a:t>
            </a:r>
            <a:r>
              <a:rPr lang="en-US" sz="1600" dirty="0"/>
              <a:t> GRVA, 22-26 May 2023</a:t>
            </a:r>
          </a:p>
          <a:p>
            <a:r>
              <a:rPr lang="en-US" sz="1600" dirty="0"/>
              <a:t>Provisional agenda item 11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E440FD-E615-F862-236B-8FD84370CFBD}"/>
              </a:ext>
            </a:extLst>
          </p:cNvPr>
          <p:cNvSpPr txBox="1"/>
          <p:nvPr/>
        </p:nvSpPr>
        <p:spPr>
          <a:xfrm>
            <a:off x="131861" y="132250"/>
            <a:ext cx="22032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Submitted by the expert</a:t>
            </a:r>
          </a:p>
          <a:p>
            <a:r>
              <a:rPr lang="en-US" sz="1600" dirty="0"/>
              <a:t>from Norway</a:t>
            </a:r>
          </a:p>
        </p:txBody>
      </p:sp>
    </p:spTree>
    <p:extLst>
      <p:ext uri="{BB962C8B-B14F-4D97-AF65-F5344CB8AC3E}">
        <p14:creationId xmlns:p14="http://schemas.microsoft.com/office/powerpoint/2010/main" val="252912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dato 4" hidden="1">
            <a:extLst>
              <a:ext uri="{FF2B5EF4-FFF2-40B4-BE49-F238E27FC236}">
                <a16:creationId xmlns:a16="http://schemas.microsoft.com/office/drawing/2014/main" id="{5F01AD02-8E45-432F-9ACB-29832F0062F5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1782951" y="6385408"/>
            <a:ext cx="1025822" cy="172125"/>
          </a:xfrm>
          <a:prstGeom prst="rect">
            <a:avLst/>
          </a:prstGeom>
        </p:spPr>
        <p:txBody>
          <a:bodyPr/>
          <a:lstStyle/>
          <a:p>
            <a:pPr>
              <a:spcAft>
                <a:spcPts val="600"/>
              </a:spcAft>
            </a:pPr>
            <a:r>
              <a:rPr lang="nb-NO" dirty="0"/>
              <a:t>18.03.2022</a:t>
            </a:r>
            <a:endParaRPr lang="nb-NO"/>
          </a:p>
        </p:txBody>
      </p:sp>
      <p:pic>
        <p:nvPicPr>
          <p:cNvPr id="21" name="Bilde 20">
            <a:extLst>
              <a:ext uri="{FF2B5EF4-FFF2-40B4-BE49-F238E27FC236}">
                <a16:creationId xmlns:a16="http://schemas.microsoft.com/office/drawing/2014/main" id="{7770099A-175D-DA3C-AD2D-79C70F9966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170" y="1052736"/>
            <a:ext cx="4577317" cy="4680520"/>
          </a:xfrm>
          <a:prstGeom prst="rect">
            <a:avLst/>
          </a:prstGeom>
        </p:spPr>
      </p:pic>
      <p:pic>
        <p:nvPicPr>
          <p:cNvPr id="22" name="Bilde 21">
            <a:extLst>
              <a:ext uri="{FF2B5EF4-FFF2-40B4-BE49-F238E27FC236}">
                <a16:creationId xmlns:a16="http://schemas.microsoft.com/office/drawing/2014/main" id="{D76280B6-58ED-5696-B8B3-F21467A435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440" y="1056548"/>
            <a:ext cx="2752725" cy="676275"/>
          </a:xfrm>
          <a:prstGeom prst="rect">
            <a:avLst/>
          </a:prstGeom>
        </p:spPr>
      </p:pic>
      <p:sp>
        <p:nvSpPr>
          <p:cNvPr id="23" name="TekstSylinder 22">
            <a:extLst>
              <a:ext uri="{FF2B5EF4-FFF2-40B4-BE49-F238E27FC236}">
                <a16:creationId xmlns:a16="http://schemas.microsoft.com/office/drawing/2014/main" id="{27D9C538-1CFA-3592-9842-F4388AEF419B}"/>
              </a:ext>
            </a:extLst>
          </p:cNvPr>
          <p:cNvSpPr txBox="1"/>
          <p:nvPr/>
        </p:nvSpPr>
        <p:spPr>
          <a:xfrm>
            <a:off x="5695524" y="1379088"/>
            <a:ext cx="5688632" cy="111011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pPr defTabSz="914035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nb-NO" sz="2200" dirty="0">
                <a:latin typeface="Calibri" panose="020F0502020204030204" pitchFamily="34" charset="0"/>
                <a:ea typeface="+mj-ea"/>
                <a:cs typeface="+mj-cs"/>
                <a:hlinkClick r:id="rId4"/>
              </a:rPr>
              <a:t>Report </a:t>
            </a:r>
            <a:r>
              <a:rPr lang="nb-NO" sz="2200" dirty="0" err="1">
                <a:latin typeface="Calibri" panose="020F0502020204030204" pitchFamily="34" charset="0"/>
                <a:ea typeface="+mj-ea"/>
                <a:cs typeface="+mj-cs"/>
                <a:hlinkClick r:id="rId4"/>
              </a:rPr>
              <a:t>on</a:t>
            </a:r>
            <a:r>
              <a:rPr lang="nb-NO" sz="2200" dirty="0">
                <a:latin typeface="Calibri" panose="020F0502020204030204" pitchFamily="34" charset="0"/>
                <a:ea typeface="+mj-ea"/>
                <a:cs typeface="+mj-cs"/>
                <a:hlinkClick r:id="rId4"/>
              </a:rPr>
              <a:t> run-</a:t>
            </a:r>
            <a:r>
              <a:rPr lang="nb-NO" sz="2200" dirty="0" err="1">
                <a:latin typeface="Calibri" panose="020F0502020204030204" pitchFamily="34" charset="0"/>
                <a:ea typeface="+mj-ea"/>
                <a:cs typeface="+mj-cs"/>
                <a:hlinkClick r:id="rId4"/>
              </a:rPr>
              <a:t>off</a:t>
            </a:r>
            <a:r>
              <a:rPr lang="nb-NO" sz="2200" dirty="0">
                <a:latin typeface="Calibri" panose="020F0502020204030204" pitchFamily="34" charset="0"/>
                <a:ea typeface="+mj-ea"/>
                <a:cs typeface="+mj-cs"/>
                <a:hlinkClick r:id="rId4"/>
              </a:rPr>
              <a:t>-</a:t>
            </a:r>
            <a:r>
              <a:rPr lang="nb-NO" sz="2200" dirty="0" err="1">
                <a:latin typeface="Calibri" panose="020F0502020204030204" pitchFamily="34" charset="0"/>
                <a:ea typeface="+mj-ea"/>
                <a:cs typeface="+mj-cs"/>
                <a:hlinkClick r:id="rId4"/>
              </a:rPr>
              <a:t>the-road</a:t>
            </a:r>
            <a:r>
              <a:rPr lang="nb-NO" sz="2200" dirty="0">
                <a:latin typeface="Calibri" panose="020F0502020204030204" pitchFamily="34" charset="0"/>
                <a:ea typeface="+mj-ea"/>
                <a:cs typeface="+mj-cs"/>
                <a:hlinkClick r:id="rId4"/>
              </a:rPr>
              <a:t> </a:t>
            </a:r>
            <a:r>
              <a:rPr lang="nb-NO" sz="2200" dirty="0" err="1">
                <a:latin typeface="Calibri" panose="020F0502020204030204" pitchFamily="34" charset="0"/>
                <a:ea typeface="+mj-ea"/>
                <a:cs typeface="+mj-cs"/>
                <a:hlinkClick r:id="rId4"/>
              </a:rPr>
              <a:t>accident</a:t>
            </a:r>
            <a:r>
              <a:rPr lang="nb-NO" sz="2200" dirty="0">
                <a:latin typeface="Calibri" panose="020F0502020204030204" pitchFamily="34" charset="0"/>
                <a:ea typeface="+mj-ea"/>
                <a:cs typeface="+mj-cs"/>
                <a:hlinkClick r:id="rId4"/>
              </a:rPr>
              <a:t> </a:t>
            </a:r>
            <a:r>
              <a:rPr lang="nb-NO" sz="2200" dirty="0" err="1">
                <a:latin typeface="Calibri" panose="020F0502020204030204" pitchFamily="34" charset="0"/>
                <a:ea typeface="+mj-ea"/>
                <a:cs typeface="+mj-cs"/>
                <a:hlinkClick r:id="rId4"/>
              </a:rPr>
              <a:t>on</a:t>
            </a:r>
            <a:r>
              <a:rPr lang="nb-NO" sz="2200" dirty="0">
                <a:latin typeface="Calibri" panose="020F0502020204030204" pitchFamily="34" charset="0"/>
                <a:ea typeface="+mj-ea"/>
                <a:cs typeface="+mj-cs"/>
                <a:hlinkClick r:id="rId4"/>
              </a:rPr>
              <a:t> </a:t>
            </a:r>
            <a:r>
              <a:rPr lang="nb-NO" sz="2200" dirty="0" err="1">
                <a:latin typeface="Calibri" panose="020F0502020204030204" pitchFamily="34" charset="0"/>
                <a:ea typeface="+mj-ea"/>
                <a:cs typeface="+mj-cs"/>
                <a:hlinkClick r:id="rId4"/>
              </a:rPr>
              <a:t>the</a:t>
            </a:r>
            <a:r>
              <a:rPr lang="nb-NO" sz="2200" dirty="0">
                <a:latin typeface="Calibri" panose="020F0502020204030204" pitchFamily="34" charset="0"/>
                <a:ea typeface="+mj-ea"/>
                <a:cs typeface="+mj-cs"/>
                <a:hlinkClick r:id="rId4"/>
              </a:rPr>
              <a:t> RV 159 </a:t>
            </a:r>
            <a:r>
              <a:rPr lang="nb-NO" sz="2200" dirty="0" err="1">
                <a:latin typeface="Calibri" panose="020F0502020204030204" pitchFamily="34" charset="0"/>
                <a:ea typeface="+mj-ea"/>
                <a:cs typeface="+mj-cs"/>
                <a:hlinkClick r:id="rId4"/>
              </a:rPr>
              <a:t>road</a:t>
            </a:r>
            <a:r>
              <a:rPr lang="nb-NO" sz="2200" dirty="0">
                <a:latin typeface="Calibri" panose="020F0502020204030204" pitchFamily="34" charset="0"/>
                <a:ea typeface="+mj-ea"/>
                <a:cs typeface="+mj-cs"/>
                <a:hlinkClick r:id="rId4"/>
              </a:rPr>
              <a:t> in Lørenskog </a:t>
            </a:r>
            <a:r>
              <a:rPr lang="nb-NO" sz="2200" dirty="0" err="1">
                <a:latin typeface="Calibri" panose="020F0502020204030204" pitchFamily="34" charset="0"/>
                <a:ea typeface="+mj-ea"/>
                <a:cs typeface="+mj-cs"/>
                <a:hlinkClick r:id="rId4"/>
              </a:rPr>
              <a:t>on</a:t>
            </a:r>
            <a:r>
              <a:rPr lang="nb-NO" sz="2200" dirty="0">
                <a:latin typeface="Calibri" panose="020F0502020204030204" pitchFamily="34" charset="0"/>
                <a:ea typeface="+mj-ea"/>
                <a:cs typeface="+mj-cs"/>
                <a:hlinkClick r:id="rId4"/>
              </a:rPr>
              <a:t> 14 May 2021 | </a:t>
            </a:r>
            <a:r>
              <a:rPr lang="nb-NO" sz="2200" dirty="0" err="1">
                <a:latin typeface="Calibri" panose="020F0502020204030204" pitchFamily="34" charset="0"/>
                <a:ea typeface="+mj-ea"/>
                <a:cs typeface="+mj-cs"/>
                <a:hlinkClick r:id="rId4"/>
              </a:rPr>
              <a:t>nsia</a:t>
            </a:r>
            <a:endParaRPr lang="nb-NO" sz="2200" dirty="0">
              <a:latin typeface="Calibri" panose="020F0502020204030204" pitchFamily="34" charset="0"/>
              <a:ea typeface="+mj-ea"/>
              <a:cs typeface="+mj-cs"/>
            </a:endParaRPr>
          </a:p>
        </p:txBody>
      </p:sp>
      <p:sp>
        <p:nvSpPr>
          <p:cNvPr id="24" name="TekstSylinder 23">
            <a:extLst>
              <a:ext uri="{FF2B5EF4-FFF2-40B4-BE49-F238E27FC236}">
                <a16:creationId xmlns:a16="http://schemas.microsoft.com/office/drawing/2014/main" id="{4D9750D6-024B-3DF4-F4C2-89AF0B94B0A2}"/>
              </a:ext>
            </a:extLst>
          </p:cNvPr>
          <p:cNvSpPr txBox="1"/>
          <p:nvPr/>
        </p:nvSpPr>
        <p:spPr>
          <a:xfrm>
            <a:off x="5579339" y="1009756"/>
            <a:ext cx="2577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Link to report summary: </a:t>
            </a:r>
          </a:p>
        </p:txBody>
      </p:sp>
      <p:pic>
        <p:nvPicPr>
          <p:cNvPr id="25" name="Bilde 24">
            <a:extLst>
              <a:ext uri="{FF2B5EF4-FFF2-40B4-BE49-F238E27FC236}">
                <a16:creationId xmlns:a16="http://schemas.microsoft.com/office/drawing/2014/main" id="{539541F3-5071-CC80-3736-55343D3C7B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9339" y="2204864"/>
            <a:ext cx="6078116" cy="3737475"/>
          </a:xfrm>
          <a:prstGeom prst="rect">
            <a:avLst/>
          </a:prstGeom>
        </p:spPr>
      </p:pic>
      <p:cxnSp>
        <p:nvCxnSpPr>
          <p:cNvPr id="27" name="Rett pilkobling 26">
            <a:extLst>
              <a:ext uri="{FF2B5EF4-FFF2-40B4-BE49-F238E27FC236}">
                <a16:creationId xmlns:a16="http://schemas.microsoft.com/office/drawing/2014/main" id="{05D45A5B-B854-9EBC-A2E0-6E7D59C1FFA2}"/>
              </a:ext>
            </a:extLst>
          </p:cNvPr>
          <p:cNvCxnSpPr>
            <a:cxnSpLocks/>
            <a:stCxn id="29" idx="3"/>
          </p:cNvCxnSpPr>
          <p:nvPr/>
        </p:nvCxnSpPr>
        <p:spPr>
          <a:xfrm>
            <a:off x="7557179" y="5188550"/>
            <a:ext cx="1707173" cy="184666"/>
          </a:xfrm>
          <a:prstGeom prst="straightConnector1">
            <a:avLst/>
          </a:prstGeom>
          <a:ln w="476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kstSylinder 28">
            <a:extLst>
              <a:ext uri="{FF2B5EF4-FFF2-40B4-BE49-F238E27FC236}">
                <a16:creationId xmlns:a16="http://schemas.microsoft.com/office/drawing/2014/main" id="{24C6E6AA-0E6D-6CC5-9A90-BA908FB74E2A}"/>
              </a:ext>
            </a:extLst>
          </p:cNvPr>
          <p:cNvSpPr txBox="1"/>
          <p:nvPr/>
        </p:nvSpPr>
        <p:spPr>
          <a:xfrm>
            <a:off x="6078697" y="5003884"/>
            <a:ext cx="1478482" cy="36933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Exploded tyre</a:t>
            </a:r>
          </a:p>
        </p:txBody>
      </p:sp>
    </p:spTree>
    <p:extLst>
      <p:ext uri="{BB962C8B-B14F-4D97-AF65-F5344CB8AC3E}">
        <p14:creationId xmlns:p14="http://schemas.microsoft.com/office/powerpoint/2010/main" val="1227993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774E175D-A1F7-9F0A-7CDB-CFD947BA03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456" y="1124744"/>
            <a:ext cx="9222945" cy="4496185"/>
          </a:xfrm>
          <a:prstGeom prst="rect">
            <a:avLst/>
          </a:prstGeom>
          <a:noFill/>
        </p:spPr>
      </p:pic>
      <p:sp>
        <p:nvSpPr>
          <p:cNvPr id="9" name="Plassholder for dato 4" hidden="1">
            <a:extLst>
              <a:ext uri="{FF2B5EF4-FFF2-40B4-BE49-F238E27FC236}">
                <a16:creationId xmlns:a16="http://schemas.microsoft.com/office/drawing/2014/main" id="{5F01AD02-8E45-432F-9ACB-29832F0062F5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1782951" y="6385408"/>
            <a:ext cx="1025822" cy="172125"/>
          </a:xfrm>
          <a:prstGeom prst="rect">
            <a:avLst/>
          </a:prstGeom>
        </p:spPr>
        <p:txBody>
          <a:bodyPr/>
          <a:lstStyle/>
          <a:p>
            <a:pPr>
              <a:spcAft>
                <a:spcPts val="600"/>
              </a:spcAft>
            </a:pPr>
            <a:r>
              <a:rPr lang="nb-NO" dirty="0"/>
              <a:t>18.03.2022</a:t>
            </a:r>
            <a:endParaRPr lang="nb-NO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2C87850C-57FA-11C9-46AF-96215AC21201}"/>
              </a:ext>
            </a:extLst>
          </p:cNvPr>
          <p:cNvSpPr/>
          <p:nvPr/>
        </p:nvSpPr>
        <p:spPr>
          <a:xfrm>
            <a:off x="5350017" y="4437112"/>
            <a:ext cx="5072384" cy="302189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CA505B3-CBF3-3E68-1ED5-037397FA0B23}"/>
              </a:ext>
            </a:extLst>
          </p:cNvPr>
          <p:cNvSpPr/>
          <p:nvPr/>
        </p:nvSpPr>
        <p:spPr>
          <a:xfrm>
            <a:off x="1274220" y="4869160"/>
            <a:ext cx="8566196" cy="302189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B83DDAF0-5A6C-FCC5-13BD-33C8BF80B9ED}"/>
              </a:ext>
            </a:extLst>
          </p:cNvPr>
          <p:cNvSpPr/>
          <p:nvPr/>
        </p:nvSpPr>
        <p:spPr>
          <a:xfrm>
            <a:off x="1271464" y="5245044"/>
            <a:ext cx="1152128" cy="302189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2262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dato 4">
            <a:extLst>
              <a:ext uri="{FF2B5EF4-FFF2-40B4-BE49-F238E27FC236}">
                <a16:creationId xmlns:a16="http://schemas.microsoft.com/office/drawing/2014/main" id="{5F01AD02-8E45-432F-9ACB-29832F0062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2951" y="6385408"/>
            <a:ext cx="1025822" cy="172125"/>
          </a:xfrm>
        </p:spPr>
        <p:txBody>
          <a:bodyPr/>
          <a:lstStyle/>
          <a:p>
            <a:r>
              <a:rPr lang="nb-NO" dirty="0"/>
              <a:t>18.03.2022</a:t>
            </a:r>
          </a:p>
        </p:txBody>
      </p:sp>
      <p:sp>
        <p:nvSpPr>
          <p:cNvPr id="14" name="Tittel 13">
            <a:extLst>
              <a:ext uri="{FF2B5EF4-FFF2-40B4-BE49-F238E27FC236}">
                <a16:creationId xmlns:a16="http://schemas.microsoft.com/office/drawing/2014/main" id="{A3C3F7B1-2692-AB29-FC3E-793E77BD1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1464" y="836712"/>
            <a:ext cx="8928992" cy="5145663"/>
          </a:xfrm>
        </p:spPr>
        <p:txBody>
          <a:bodyPr>
            <a:normAutofit/>
          </a:bodyPr>
          <a:lstStyle/>
          <a:p>
            <a:r>
              <a:rPr lang="en-GB" dirty="0"/>
              <a:t>Can vehicle stability be supported by emergency systems after a tire explosion?</a:t>
            </a:r>
            <a:br>
              <a:rPr lang="en-GB" dirty="0"/>
            </a:br>
            <a:br>
              <a:rPr lang="en-GB" dirty="0"/>
            </a:br>
            <a:r>
              <a:rPr lang="en-GB" dirty="0"/>
              <a:t>Is ESC or ESF active after a tire explosion?</a:t>
            </a:r>
            <a:br>
              <a:rPr lang="en-GB" dirty="0"/>
            </a:br>
            <a:r>
              <a:rPr lang="en-GB" dirty="0"/>
              <a:t>From Reg. 79: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pic>
        <p:nvPicPr>
          <p:cNvPr id="17" name="Bilde 16">
            <a:extLst>
              <a:ext uri="{FF2B5EF4-FFF2-40B4-BE49-F238E27FC236}">
                <a16:creationId xmlns:a16="http://schemas.microsoft.com/office/drawing/2014/main" id="{C0802146-EF15-D110-8F79-6035BE058D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448" y="3159556"/>
            <a:ext cx="7674086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267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dato 4">
            <a:extLst>
              <a:ext uri="{FF2B5EF4-FFF2-40B4-BE49-F238E27FC236}">
                <a16:creationId xmlns:a16="http://schemas.microsoft.com/office/drawing/2014/main" id="{5F01AD02-8E45-432F-9ACB-29832F0062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2951" y="6385408"/>
            <a:ext cx="1025822" cy="172125"/>
          </a:xfrm>
        </p:spPr>
        <p:txBody>
          <a:bodyPr/>
          <a:lstStyle/>
          <a:p>
            <a:r>
              <a:rPr lang="nb-NO" dirty="0"/>
              <a:t>18.03.2022</a:t>
            </a:r>
          </a:p>
        </p:txBody>
      </p:sp>
      <p:sp>
        <p:nvSpPr>
          <p:cNvPr id="14" name="Tittel 13">
            <a:extLst>
              <a:ext uri="{FF2B5EF4-FFF2-40B4-BE49-F238E27FC236}">
                <a16:creationId xmlns:a16="http://schemas.microsoft.com/office/drawing/2014/main" id="{A3C3F7B1-2692-AB29-FC3E-793E77BD1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440" y="980729"/>
            <a:ext cx="8742927" cy="4968552"/>
          </a:xfrm>
        </p:spPr>
        <p:txBody>
          <a:bodyPr>
            <a:normAutofit fontScale="90000"/>
          </a:bodyPr>
          <a:lstStyle/>
          <a:p>
            <a:r>
              <a:rPr lang="en-GB" sz="2900" dirty="0"/>
              <a:t>Can vehicle stability be supported by emergency systems after a tire explosion?</a:t>
            </a:r>
            <a:br>
              <a:rPr lang="en-GB" sz="2900" dirty="0"/>
            </a:br>
            <a:br>
              <a:rPr lang="en-GB" sz="2900" dirty="0"/>
            </a:br>
            <a:r>
              <a:rPr lang="en-GB" sz="2900" dirty="0"/>
              <a:t>Could MRM or EM support vehicle stability after  a tire explosion?</a:t>
            </a:r>
            <a:br>
              <a:rPr lang="en-GB" sz="2900" dirty="0"/>
            </a:br>
            <a:br>
              <a:rPr lang="en-GB" sz="2900" dirty="0"/>
            </a:br>
            <a:r>
              <a:rPr lang="en-GB" sz="2900" dirty="0"/>
              <a:t>From Reg. 157</a:t>
            </a:r>
            <a:br>
              <a:rPr lang="en-GB" sz="2900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pic>
        <p:nvPicPr>
          <p:cNvPr id="21" name="Bilde 20">
            <a:extLst>
              <a:ext uri="{FF2B5EF4-FFF2-40B4-BE49-F238E27FC236}">
                <a16:creationId xmlns:a16="http://schemas.microsoft.com/office/drawing/2014/main" id="{8E24E8D1-00F7-C224-931F-C101AE2CEC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955" y="3861048"/>
            <a:ext cx="8441909" cy="2016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818039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SVV">
      <a:dk1>
        <a:sysClr val="windowText" lastClr="000000"/>
      </a:dk1>
      <a:lt1>
        <a:sysClr val="window" lastClr="FFFFFF"/>
      </a:lt1>
      <a:dk2>
        <a:srgbClr val="ED9300"/>
      </a:dk2>
      <a:lt2>
        <a:srgbClr val="E1E1E1"/>
      </a:lt2>
      <a:accent1>
        <a:srgbClr val="ED9300"/>
      </a:accent1>
      <a:accent2>
        <a:srgbClr val="3F505A"/>
      </a:accent2>
      <a:accent3>
        <a:srgbClr val="DADADA"/>
      </a:accent3>
      <a:accent4>
        <a:srgbClr val="58B02C"/>
      </a:accent4>
      <a:accent5>
        <a:srgbClr val="75450B"/>
      </a:accent5>
      <a:accent6>
        <a:srgbClr val="1F282D"/>
      </a:accent6>
      <a:hlink>
        <a:srgbClr val="0000FF"/>
      </a:hlink>
      <a:folHlink>
        <a:srgbClr val="800080"/>
      </a:folHlink>
    </a:clrScheme>
    <a:fontScheme name="Svv Calibri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Vegvesen orange">
      <a:srgbClr val="FF9600"/>
    </a:custClr>
    <a:custClr name="Vegvesen blue">
      <a:srgbClr val="008EC2"/>
    </a:custClr>
    <a:custClr name="Vegvesen green">
      <a:srgbClr val="5DB82E"/>
    </a:custClr>
  </a:custClrLst>
  <a:extLst>
    <a:ext uri="{05A4C25C-085E-4340-85A3-A5531E510DB2}">
      <thm15:themeFamily xmlns:thm15="http://schemas.microsoft.com/office/thememl/2012/main" name="Svv_powerpoint ENGELSK 16-9" id="{0E57297D-590B-4EB7-A7D9-20AD29FE98B0}" vid="{6005BA97-DACA-4A7B-ADBD-70CA1122B4EB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B8422D08C252547BB1CFA7F78E2CB83" ma:contentTypeVersion="17" ma:contentTypeDescription="Create a new document." ma:contentTypeScope="" ma:versionID="3dda9090b5883dd13a17919601bc9337">
  <xsd:schema xmlns:xsd="http://www.w3.org/2001/XMLSchema" xmlns:xs="http://www.w3.org/2001/XMLSchema" xmlns:p="http://schemas.microsoft.com/office/2006/metadata/properties" xmlns:ns2="4b4a1c0d-4a69-4996-a84a-fc699b9f49de" xmlns:ns3="acccb6d4-dbe5-46d2-b4d3-5733603d8cc6" xmlns:ns4="985ec44e-1bab-4c0b-9df0-6ba128686fc9" targetNamespace="http://schemas.microsoft.com/office/2006/metadata/properties" ma:root="true" ma:fieldsID="ded5af2ee258f7c0b7926b0cd9be3d49" ns2:_="" ns3:_="" ns4:_="">
    <xsd:import namespace="4b4a1c0d-4a69-4996-a84a-fc699b9f49de"/>
    <xsd:import namespace="acccb6d4-dbe5-46d2-b4d3-5733603d8cc6"/>
    <xsd:import namespace="985ec44e-1bab-4c0b-9df0-6ba128686fc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4a1c0d-4a69-4996-a84a-fc699b9f49d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ccb6d4-dbe5-46d2-b4d3-5733603d8c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8175662-8596-484a-92c7-351d01561e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ec44e-1bab-4c0b-9df0-6ba128686fc9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02cb41a6-c265-4598-b948-df01c7e084ec}" ma:internalName="TaxCatchAll" ma:showField="CatchAllData" ma:web="4b4a1c0d-4a69-4996-a84a-fc699b9f49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31FD9B2-51AC-4607-892B-49DE89F8542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A39BC93-405E-4DB7-8D34-A6B9EFB5F9A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b4a1c0d-4a69-4996-a84a-fc699b9f49de"/>
    <ds:schemaRef ds:uri="acccb6d4-dbe5-46d2-b4d3-5733603d8cc6"/>
    <ds:schemaRef ds:uri="985ec44e-1bab-4c0b-9df0-6ba128686fc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Svv_powerpoint ENGELSK 16-9</Template>
  <TotalTime>1826</TotalTime>
  <Words>150</Words>
  <Application>Microsoft Office PowerPoint</Application>
  <PresentationFormat>Widescreen</PresentationFormat>
  <Paragraphs>15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Calibri</vt:lpstr>
      <vt:lpstr>Arial</vt:lpstr>
      <vt:lpstr>blank</vt:lpstr>
      <vt:lpstr>Vehicle stability systems and tyre explosion  Safety recommendation from Norwegian Safety Investigation Authority (NSIA)   </vt:lpstr>
      <vt:lpstr>PowerPoint Presentation</vt:lpstr>
      <vt:lpstr>PowerPoint Presentation</vt:lpstr>
      <vt:lpstr>Can vehicle stability be supported by emergency systems after a tire explosion?  Is ESC or ESF active after a tire explosion? From Reg. 79:      </vt:lpstr>
      <vt:lpstr>Can vehicle stability be supported by emergency systems after a tire explosion?  Could MRM or EM support vehicle stability after  a tire explosion?  From Reg. 157      </vt:lpstr>
    </vt:vector>
  </TitlesOfParts>
  <Company>Statens vegvesen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GRVA-16-25</dc:title>
  <dc:creator>Mundal Stein-Helge</dc:creator>
  <cp:lastModifiedBy>Laura Mueller</cp:lastModifiedBy>
  <cp:revision>46</cp:revision>
  <dcterms:created xsi:type="dcterms:W3CDTF">2021-01-18T19:36:28Z</dcterms:created>
  <dcterms:modified xsi:type="dcterms:W3CDTF">2023-05-19T14:08:19Z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5fbf486-f09d-4a86-8810-b4add863c98a_Enabled">
    <vt:lpwstr>true</vt:lpwstr>
  </property>
  <property fmtid="{D5CDD505-2E9C-101B-9397-08002B2CF9AE}" pid="3" name="MSIP_Label_e5fbf486-f09d-4a86-8810-b4add863c98a_SetDate">
    <vt:lpwstr>2021-04-25T09:37:34Z</vt:lpwstr>
  </property>
  <property fmtid="{D5CDD505-2E9C-101B-9397-08002B2CF9AE}" pid="4" name="MSIP_Label_e5fbf486-f09d-4a86-8810-b4add863c98a_Method">
    <vt:lpwstr>Privileged</vt:lpwstr>
  </property>
  <property fmtid="{D5CDD505-2E9C-101B-9397-08002B2CF9AE}" pid="5" name="MSIP_Label_e5fbf486-f09d-4a86-8810-b4add863c98a_Name">
    <vt:lpwstr>Public</vt:lpwstr>
  </property>
  <property fmtid="{D5CDD505-2E9C-101B-9397-08002B2CF9AE}" pid="6" name="MSIP_Label_e5fbf486-f09d-4a86-8810-b4add863c98a_SiteId">
    <vt:lpwstr>38856954-ed55-49f7-8bdd-738ffbbfd390</vt:lpwstr>
  </property>
  <property fmtid="{D5CDD505-2E9C-101B-9397-08002B2CF9AE}" pid="7" name="MSIP_Label_e5fbf486-f09d-4a86-8810-b4add863c98a_ActionId">
    <vt:lpwstr/>
  </property>
  <property fmtid="{D5CDD505-2E9C-101B-9397-08002B2CF9AE}" pid="8" name="MSIP_Label_e5fbf486-f09d-4a86-8810-b4add863c98a_ContentBits">
    <vt:lpwstr>0</vt:lpwstr>
  </property>
</Properties>
</file>