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75" r:id="rId6"/>
    <p:sldId id="289" r:id="rId7"/>
    <p:sldId id="288" r:id="rId8"/>
    <p:sldId id="291" r:id="rId9"/>
    <p:sldId id="283" r:id="rId10"/>
    <p:sldId id="284" r:id="rId11"/>
    <p:sldId id="28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1DBC76-4080-2A3D-822A-E66EE5064DD4}" name="Francois Cuenot" initials="FC" userId="S::francois.cuenot@un.org::9928dff3-8fa4-42b5-9d6e-cd4dcb8928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5214"/>
    <a:srgbClr val="EA8516"/>
    <a:srgbClr val="CCE6FD"/>
    <a:srgbClr val="60B3F5"/>
    <a:srgbClr val="4E9EE5"/>
    <a:srgbClr val="4389C8"/>
    <a:srgbClr val="595959"/>
    <a:srgbClr val="074C84"/>
    <a:srgbClr val="B2DCD8"/>
    <a:srgbClr val="75B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99B99-0795-4B2D-8952-E9009ECB1DDA}" v="1" dt="2023-05-19T07:17:35.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009" autoAdjust="0"/>
  </p:normalViewPr>
  <p:slideViewPr>
    <p:cSldViewPr snapToGrid="0" showGuides="1">
      <p:cViewPr varScale="1">
        <p:scale>
          <a:sx n="100" d="100"/>
          <a:sy n="100" d="100"/>
        </p:scale>
        <p:origin x="9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23099-D0AB-4227-8ACE-495009AD265B}" type="datetimeFigureOut">
              <a:rPr lang="en-GB" smtClean="0"/>
              <a:t>23/05/2023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A6348-C0C6-4EF6-9661-AB1F1C180AAF}" type="slidenum">
              <a:rPr lang="en-GB" smtClean="0"/>
              <a:t>‹#›</a:t>
            </a:fld>
            <a:endParaRPr lang="en-GB"/>
          </a:p>
        </p:txBody>
      </p:sp>
    </p:spTree>
    <p:extLst>
      <p:ext uri="{BB962C8B-B14F-4D97-AF65-F5344CB8AC3E}">
        <p14:creationId xmlns:p14="http://schemas.microsoft.com/office/powerpoint/2010/main" val="368956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2</a:t>
            </a:fld>
            <a:endParaRPr lang="en-GB"/>
          </a:p>
        </p:txBody>
      </p:sp>
    </p:spTree>
    <p:extLst>
      <p:ext uri="{BB962C8B-B14F-4D97-AF65-F5344CB8AC3E}">
        <p14:creationId xmlns:p14="http://schemas.microsoft.com/office/powerpoint/2010/main" val="178467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7</a:t>
            </a:fld>
            <a:endParaRPr lang="en-GB"/>
          </a:p>
        </p:txBody>
      </p:sp>
    </p:spTree>
    <p:extLst>
      <p:ext uri="{BB962C8B-B14F-4D97-AF65-F5344CB8AC3E}">
        <p14:creationId xmlns:p14="http://schemas.microsoft.com/office/powerpoint/2010/main" val="135560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72F9-254E-4527-8A5A-BC4A8589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DD7AA-223E-4438-BF10-BFD2B04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DEDBC-94C0-4621-8E86-E04224A55457}"/>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5" name="Footer Placeholder 4">
            <a:extLst>
              <a:ext uri="{FF2B5EF4-FFF2-40B4-BE49-F238E27FC236}">
                <a16:creationId xmlns:a16="http://schemas.microsoft.com/office/drawing/2014/main" id="{D9324762-9DC1-429B-9071-AC50268B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632AF-F230-4510-8127-1EC76B6906FC}"/>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19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E588-DBA2-40FF-9918-EC1ABBF9C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5038-A4B7-41E6-B15A-221F28402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2AB3B-9672-40E7-8F5A-4EC97680FB49}"/>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5" name="Footer Placeholder 4">
            <a:extLst>
              <a:ext uri="{FF2B5EF4-FFF2-40B4-BE49-F238E27FC236}">
                <a16:creationId xmlns:a16="http://schemas.microsoft.com/office/drawing/2014/main" id="{5974C5AF-8FA7-42FD-A9D8-BF8CA2CE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ADCD6-BDE1-422F-AF9D-6048E5B016A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94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7471F-0F8D-4DA9-8784-9E61C8415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E458C0-66A4-4560-9FF8-BDDBB4A90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8940-130A-4279-8170-3A910F566707}"/>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5" name="Footer Placeholder 4">
            <a:extLst>
              <a:ext uri="{FF2B5EF4-FFF2-40B4-BE49-F238E27FC236}">
                <a16:creationId xmlns:a16="http://schemas.microsoft.com/office/drawing/2014/main" id="{75509EF1-EE62-4BC4-96C9-F21B4AA9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AAED0-B513-4EFC-9E92-E5C1017C093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9268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A676-9B0D-47B4-AAA9-9D94ADA6F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897BC-8C22-47E7-A937-800B3718D4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B9E07-D9FD-41E8-958E-D82B7A6C78D5}"/>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5" name="Footer Placeholder 4">
            <a:extLst>
              <a:ext uri="{FF2B5EF4-FFF2-40B4-BE49-F238E27FC236}">
                <a16:creationId xmlns:a16="http://schemas.microsoft.com/office/drawing/2014/main" id="{1AB55A85-C93B-4390-9553-7E0096C50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120D-27BC-43DC-883B-9742126CBA8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4074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B41D-6EBF-4B11-9506-9DF05E9EA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F6722-202F-4C9C-B5E3-D64B3EE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2EFD8A-6710-43F2-B4B5-AAA125421E85}"/>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5" name="Footer Placeholder 4">
            <a:extLst>
              <a:ext uri="{FF2B5EF4-FFF2-40B4-BE49-F238E27FC236}">
                <a16:creationId xmlns:a16="http://schemas.microsoft.com/office/drawing/2014/main" id="{B0CE5800-6840-4EBE-9E51-6A4A4445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8E03-0413-4D9C-B5D0-E47820DC29D4}"/>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14900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9909-FEC9-4D30-B681-53A6D7071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E3121-AC23-478B-8436-73C5A262A8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2ACCB-B490-4A32-991B-9C4BAAABD6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A5211-9435-4A33-82AB-5773E37DA168}"/>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6" name="Footer Placeholder 5">
            <a:extLst>
              <a:ext uri="{FF2B5EF4-FFF2-40B4-BE49-F238E27FC236}">
                <a16:creationId xmlns:a16="http://schemas.microsoft.com/office/drawing/2014/main" id="{53F42E3E-9D5F-4001-B198-5D8BA32F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6D70A-1BC2-49C4-83C9-DFA47978695A}"/>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11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C813-C83F-4359-B93B-45BBE325B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88E3A-BAAA-47B2-AD17-11B64BE5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713CE0-3CF7-4417-9888-8F03F0574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6B742-1C6D-4C43-9B66-0BF3526E9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A2E07A-3E3B-4C15-B3F6-211B8CAA6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CF602-1E56-49FC-B200-DB942405EF87}"/>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8" name="Footer Placeholder 7">
            <a:extLst>
              <a:ext uri="{FF2B5EF4-FFF2-40B4-BE49-F238E27FC236}">
                <a16:creationId xmlns:a16="http://schemas.microsoft.com/office/drawing/2014/main" id="{A5DC3092-6AA4-4130-BB36-EE548A78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D3A93-FAD1-4E7C-AC89-E8D7DE1BBB1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860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4F15-C967-4F25-A5D2-F85503D3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9EFC3-CD75-49B8-A4B1-8AEF9A845BB0}"/>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4" name="Footer Placeholder 3">
            <a:extLst>
              <a:ext uri="{FF2B5EF4-FFF2-40B4-BE49-F238E27FC236}">
                <a16:creationId xmlns:a16="http://schemas.microsoft.com/office/drawing/2014/main" id="{C6A1AEC7-AF55-4112-A2C8-F48EB3B0B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CBC90-2ABE-402C-ACFF-84DF4F451AF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7808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73783-005A-4583-B283-C31762AB7E6D}"/>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3" name="Footer Placeholder 2">
            <a:extLst>
              <a:ext uri="{FF2B5EF4-FFF2-40B4-BE49-F238E27FC236}">
                <a16:creationId xmlns:a16="http://schemas.microsoft.com/office/drawing/2014/main" id="{67FA077B-6445-4656-BB61-638E6E26A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22E1-8242-4B1E-B2F7-3DF85914C15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008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42A-EC83-403D-A1AD-81251D20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1A0711-1A0D-4890-8B2F-87C6E7174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E2141-F115-49F0-9A81-5282819E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3A0CF-AF3A-4D11-A8FF-DC559EDCD2E2}"/>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6" name="Footer Placeholder 5">
            <a:extLst>
              <a:ext uri="{FF2B5EF4-FFF2-40B4-BE49-F238E27FC236}">
                <a16:creationId xmlns:a16="http://schemas.microsoft.com/office/drawing/2014/main" id="{E7570B8A-5C82-48A3-9DA2-912C42189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18541-8B31-4B56-A390-83B31AAFD5E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3668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FED7-C7F9-45DF-87E2-7D9747B2E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6C56A-49BF-4A72-9D96-5F7C60664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EACD0-BEEA-422C-9085-4C30D771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9B6E80-89DF-4C28-B824-6AED5B49DDF3}"/>
              </a:ext>
            </a:extLst>
          </p:cNvPr>
          <p:cNvSpPr>
            <a:spLocks noGrp="1"/>
          </p:cNvSpPr>
          <p:nvPr>
            <p:ph type="dt" sz="half" idx="10"/>
          </p:nvPr>
        </p:nvSpPr>
        <p:spPr/>
        <p:txBody>
          <a:bodyPr/>
          <a:lstStyle/>
          <a:p>
            <a:fld id="{105D5000-DC31-4129-B81A-C1C9E9F0B764}" type="datetimeFigureOut">
              <a:rPr lang="en-US" smtClean="0"/>
              <a:t>5/23/2023</a:t>
            </a:fld>
            <a:endParaRPr lang="en-US"/>
          </a:p>
        </p:txBody>
      </p:sp>
      <p:sp>
        <p:nvSpPr>
          <p:cNvPr id="6" name="Footer Placeholder 5">
            <a:extLst>
              <a:ext uri="{FF2B5EF4-FFF2-40B4-BE49-F238E27FC236}">
                <a16:creationId xmlns:a16="http://schemas.microsoft.com/office/drawing/2014/main" id="{2B85D408-9FD6-4D8A-8B7C-20E559566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4C9-36BE-498E-AB21-1680CB2C127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8780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7486E-ABB4-4586-84E5-DB98B4FEA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8945A-D010-429F-918C-DD75A14D0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02D49-AA57-4AEE-BC17-2BB32DAF8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5000-DC31-4129-B81A-C1C9E9F0B764}" type="datetimeFigureOut">
              <a:rPr lang="en-US" smtClean="0"/>
              <a:t>5/23/2023</a:t>
            </a:fld>
            <a:endParaRPr lang="en-US"/>
          </a:p>
        </p:txBody>
      </p:sp>
      <p:sp>
        <p:nvSpPr>
          <p:cNvPr id="5" name="Footer Placeholder 4">
            <a:extLst>
              <a:ext uri="{FF2B5EF4-FFF2-40B4-BE49-F238E27FC236}">
                <a16:creationId xmlns:a16="http://schemas.microsoft.com/office/drawing/2014/main" id="{AC859B97-9596-4BC1-BD60-C8A809078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79608-17F4-4C01-B4F4-6EE5B3CE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315C-77BC-49F6-86CA-06F2BE8CA9F0}" type="slidenum">
              <a:rPr lang="en-US" smtClean="0"/>
              <a:t>‹#›</a:t>
            </a:fld>
            <a:endParaRPr lang="en-US"/>
          </a:p>
        </p:txBody>
      </p:sp>
    </p:spTree>
    <p:extLst>
      <p:ext uri="{BB962C8B-B14F-4D97-AF65-F5344CB8AC3E}">
        <p14:creationId xmlns:p14="http://schemas.microsoft.com/office/powerpoint/2010/main" val="231110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7922FD7-529F-94A0-E572-BCF864059F9E}"/>
              </a:ext>
            </a:extLst>
          </p:cNvPr>
          <p:cNvSpPr txBox="1">
            <a:spLocks/>
          </p:cNvSpPr>
          <p:nvPr/>
        </p:nvSpPr>
        <p:spPr>
          <a:xfrm>
            <a:off x="5433771" y="1545016"/>
            <a:ext cx="7169289" cy="902312"/>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0" spc="50" dirty="0">
                <a:latin typeface="Arial Black" panose="020B0A04020102020204" pitchFamily="34" charset="0"/>
              </a:rPr>
              <a:t>Development of the </a:t>
            </a:r>
          </a:p>
          <a:p>
            <a:pPr algn="l"/>
            <a:r>
              <a:rPr lang="en-US" sz="16000" spc="50" dirty="0">
                <a:latin typeface="Arial Black" panose="020B0A04020102020204" pitchFamily="34" charset="0"/>
              </a:rPr>
              <a:t>ITC Strategy on reducing greenhouse</a:t>
            </a:r>
          </a:p>
          <a:p>
            <a:pPr algn="l"/>
            <a:r>
              <a:rPr lang="en-US" sz="16000" spc="50" dirty="0">
                <a:latin typeface="Arial Black" panose="020B0A04020102020204" pitchFamily="34" charset="0"/>
              </a:rPr>
              <a:t>gas emissions </a:t>
            </a:r>
          </a:p>
          <a:p>
            <a:pPr algn="l"/>
            <a:r>
              <a:rPr lang="en-US" sz="16000" spc="50" dirty="0">
                <a:latin typeface="Arial Black" panose="020B0A04020102020204" pitchFamily="34" charset="0"/>
              </a:rPr>
              <a:t>in inland transport</a:t>
            </a:r>
          </a:p>
          <a:p>
            <a:pPr algn="l">
              <a:spcBef>
                <a:spcPts val="300"/>
              </a:spcBef>
              <a:spcAft>
                <a:spcPts val="600"/>
              </a:spcAft>
            </a:pPr>
            <a:endParaRPr lang="en-US" sz="9600" spc="50" dirty="0">
              <a:solidFill>
                <a:srgbClr val="3E8EDE"/>
              </a:solidFill>
              <a:latin typeface="Arial" panose="020B0604020202020204" pitchFamily="34" charset="0"/>
              <a:cs typeface="Arial" panose="020B0604020202020204" pitchFamily="34" charset="0"/>
            </a:endParaRPr>
          </a:p>
        </p:txBody>
      </p:sp>
      <p:sp>
        <p:nvSpPr>
          <p:cNvPr id="4" name="Subtitle 5">
            <a:extLst>
              <a:ext uri="{FF2B5EF4-FFF2-40B4-BE49-F238E27FC236}">
                <a16:creationId xmlns:a16="http://schemas.microsoft.com/office/drawing/2014/main" id="{F9EABE14-9C7B-FA2C-928A-BA0F2CDAF943}"/>
              </a:ext>
            </a:extLst>
          </p:cNvPr>
          <p:cNvSpPr txBox="1">
            <a:spLocks/>
          </p:cNvSpPr>
          <p:nvPr/>
        </p:nvSpPr>
        <p:spPr>
          <a:xfrm>
            <a:off x="5298888" y="5290605"/>
            <a:ext cx="4760003" cy="15509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buNone/>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ts val="2000"/>
              </a:lnSpc>
              <a:spcBef>
                <a:spcPts val="0"/>
              </a:spcBef>
              <a:buNone/>
            </a:pPr>
            <a:r>
              <a:rPr lang="en-US" sz="1800" b="1" dirty="0">
                <a:solidFill>
                  <a:srgbClr val="4389C8"/>
                </a:solidFill>
                <a:latin typeface="Arial" panose="020B0604020202020204" pitchFamily="34" charset="0"/>
              </a:rPr>
              <a:t>[</a:t>
            </a:r>
            <a:r>
              <a:rPr lang="en-US" sz="1800" b="1" dirty="0">
                <a:solidFill>
                  <a:srgbClr val="4389C8"/>
                </a:solidFill>
                <a:highlight>
                  <a:srgbClr val="FFFF00"/>
                </a:highlight>
                <a:latin typeface="Arial" panose="020B0604020202020204" pitchFamily="34" charset="0"/>
              </a:rPr>
              <a:t>Name of presenter</a:t>
            </a:r>
            <a:r>
              <a:rPr lang="en-US" sz="1800" b="1" dirty="0">
                <a:solidFill>
                  <a:srgbClr val="4389C8"/>
                </a:solidFill>
                <a:latin typeface="Arial" panose="020B0604020202020204" pitchFamily="34" charset="0"/>
              </a:rPr>
              <a:t>]</a:t>
            </a:r>
          </a:p>
          <a:p>
            <a:pPr marL="0" indent="0">
              <a:lnSpc>
                <a:spcPts val="2000"/>
              </a:lnSpc>
              <a:spcBef>
                <a:spcPts val="0"/>
              </a:spcBef>
              <a:buNone/>
            </a:pPr>
            <a:endParaRPr lang="en-US" sz="1800" b="1" dirty="0">
              <a:solidFill>
                <a:srgbClr val="4389C8"/>
              </a:solidFill>
              <a:latin typeface="Arial" panose="020B0604020202020204" pitchFamily="34" charset="0"/>
            </a:endParaRPr>
          </a:p>
          <a:p>
            <a:pPr marL="0" indent="0">
              <a:lnSpc>
                <a:spcPts val="2000"/>
              </a:lnSpc>
              <a:spcBef>
                <a:spcPts val="0"/>
              </a:spcBef>
              <a:buNone/>
            </a:pPr>
            <a:r>
              <a:rPr lang="en-US" sz="1800" b="1" dirty="0">
                <a:solidFill>
                  <a:srgbClr val="4389C8"/>
                </a:solidFill>
                <a:latin typeface="Arial" panose="020B0604020202020204" pitchFamily="34" charset="0"/>
              </a:rPr>
              <a:t>UNECE, Sustainable Transport Division</a:t>
            </a:r>
          </a:p>
        </p:txBody>
      </p:sp>
      <p:grpSp>
        <p:nvGrpSpPr>
          <p:cNvPr id="5" name="Group 4">
            <a:extLst>
              <a:ext uri="{FF2B5EF4-FFF2-40B4-BE49-F238E27FC236}">
                <a16:creationId xmlns:a16="http://schemas.microsoft.com/office/drawing/2014/main" id="{79BA0836-A10B-F807-BFD6-439D9A4B8098}"/>
              </a:ext>
            </a:extLst>
          </p:cNvPr>
          <p:cNvGrpSpPr/>
          <p:nvPr/>
        </p:nvGrpSpPr>
        <p:grpSpPr>
          <a:xfrm>
            <a:off x="-1068" y="-8413"/>
            <a:ext cx="5178016" cy="6866413"/>
            <a:chOff x="-1068" y="-8413"/>
            <a:chExt cx="5178016" cy="6866413"/>
          </a:xfrm>
        </p:grpSpPr>
        <p:pic>
          <p:nvPicPr>
            <p:cNvPr id="7" name="Picture 6" descr="A close up of a logo&#10;&#10;Description automatically generated">
              <a:extLst>
                <a:ext uri="{FF2B5EF4-FFF2-40B4-BE49-F238E27FC236}">
                  <a16:creationId xmlns:a16="http://schemas.microsoft.com/office/drawing/2014/main" id="{85AA4708-C721-B72E-7FED-29E52F525606}"/>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10" name="Picture 9" descr="A close up of a logo&#10;&#10;Description automatically generated">
              <a:extLst>
                <a:ext uri="{FF2B5EF4-FFF2-40B4-BE49-F238E27FC236}">
                  <a16:creationId xmlns:a16="http://schemas.microsoft.com/office/drawing/2014/main" id="{91B0D3EE-1764-90FA-88B2-81070689858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11" name="Picture 10">
              <a:extLst>
                <a:ext uri="{FF2B5EF4-FFF2-40B4-BE49-F238E27FC236}">
                  <a16:creationId xmlns:a16="http://schemas.microsoft.com/office/drawing/2014/main" id="{68E2900B-068E-8C42-84C3-7C6EB5480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12" name="Group 11">
              <a:extLst>
                <a:ext uri="{FF2B5EF4-FFF2-40B4-BE49-F238E27FC236}">
                  <a16:creationId xmlns:a16="http://schemas.microsoft.com/office/drawing/2014/main" id="{E692931C-4535-24E9-DB9D-0E9FF0AA7204}"/>
                </a:ext>
              </a:extLst>
            </p:cNvPr>
            <p:cNvGrpSpPr/>
            <p:nvPr/>
          </p:nvGrpSpPr>
          <p:grpSpPr>
            <a:xfrm>
              <a:off x="-1068" y="4587337"/>
              <a:ext cx="5176948" cy="869533"/>
              <a:chOff x="-1068" y="4587337"/>
              <a:chExt cx="4571999" cy="869533"/>
            </a:xfrm>
          </p:grpSpPr>
          <p:grpSp>
            <p:nvGrpSpPr>
              <p:cNvPr id="58" name="Group 57">
                <a:extLst>
                  <a:ext uri="{FF2B5EF4-FFF2-40B4-BE49-F238E27FC236}">
                    <a16:creationId xmlns:a16="http://schemas.microsoft.com/office/drawing/2014/main" id="{46C0B489-1C18-B6A9-40B5-80A6637DB5E5}"/>
                  </a:ext>
                </a:extLst>
              </p:cNvPr>
              <p:cNvGrpSpPr/>
              <p:nvPr/>
            </p:nvGrpSpPr>
            <p:grpSpPr>
              <a:xfrm flipV="1">
                <a:off x="-1068" y="5359240"/>
                <a:ext cx="4571999" cy="97630"/>
                <a:chOff x="0" y="1472508"/>
                <a:chExt cx="9601200" cy="257953"/>
              </a:xfrm>
            </p:grpSpPr>
            <p:sp>
              <p:nvSpPr>
                <p:cNvPr id="115" name="Rectangle 114">
                  <a:extLst>
                    <a:ext uri="{FF2B5EF4-FFF2-40B4-BE49-F238E27FC236}">
                      <a16:creationId xmlns:a16="http://schemas.microsoft.com/office/drawing/2014/main" id="{54CD6BC2-7F2F-9DCB-BB2F-9B2EBF72BA49}"/>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6" name="Group 115">
                  <a:extLst>
                    <a:ext uri="{FF2B5EF4-FFF2-40B4-BE49-F238E27FC236}">
                      <a16:creationId xmlns:a16="http://schemas.microsoft.com/office/drawing/2014/main" id="{316C3BF1-D89C-B0C0-1E10-96A8B41FE7DB}"/>
                    </a:ext>
                  </a:extLst>
                </p:cNvPr>
                <p:cNvGrpSpPr/>
                <p:nvPr/>
              </p:nvGrpSpPr>
              <p:grpSpPr>
                <a:xfrm>
                  <a:off x="0" y="1533803"/>
                  <a:ext cx="9601200" cy="142344"/>
                  <a:chOff x="-10048" y="1395274"/>
                  <a:chExt cx="9611247" cy="142344"/>
                </a:xfrm>
              </p:grpSpPr>
              <p:sp>
                <p:nvSpPr>
                  <p:cNvPr id="117" name="Rectangle 116">
                    <a:extLst>
                      <a:ext uri="{FF2B5EF4-FFF2-40B4-BE49-F238E27FC236}">
                        <a16:creationId xmlns:a16="http://schemas.microsoft.com/office/drawing/2014/main" id="{8CA8B4B0-93BE-8218-160F-B5C2DB27C0D7}"/>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7792961-E532-EC80-B156-1BE364BA9E0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96B1F7A-E320-1F22-1146-D9E0F831F390}"/>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2CD3CCD-3805-5F2B-3729-7F5EF4A79A33}"/>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75B7B21-0C0A-EBB7-A1F3-B2D01DA5B277}"/>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F84673B-3CE4-6DB5-8F7A-78BBF778379E}"/>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A930703-DF07-DCC8-BD11-E546AAA23F78}"/>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42031F1-C611-D35C-1C20-B74098258FB5}"/>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1B8BF91A-5FEB-DDD8-0246-B5DE0FE85E6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0E2FF07D-85BC-D303-2552-59D9E7F4A900}"/>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1A9196BA-D02B-7865-41CB-AB7E067ACB56}"/>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3A6BC8D-8C33-9B61-0B1A-8C54911B7465}"/>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4609EE8-6D6C-18F9-DCA3-1170F3723F8C}"/>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E2DA69DC-A466-CDC8-C438-646FC4FF368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7AF557C-EA0F-4FF3-F831-7E76A086F16E}"/>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38AD9B3-5CFD-0F32-A696-16554A0D7DA2}"/>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9BC32348-3F4E-0693-84FF-A36993E8A6A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3550EA17-58B7-C258-D538-7594AACAE295}"/>
                  </a:ext>
                </a:extLst>
              </p:cNvPr>
              <p:cNvGrpSpPr/>
              <p:nvPr/>
            </p:nvGrpSpPr>
            <p:grpSpPr>
              <a:xfrm flipV="1">
                <a:off x="-1068" y="4587337"/>
                <a:ext cx="4571999" cy="97630"/>
                <a:chOff x="0" y="1472506"/>
                <a:chExt cx="9601200" cy="257953"/>
              </a:xfrm>
            </p:grpSpPr>
            <p:sp>
              <p:nvSpPr>
                <p:cNvPr id="60" name="Rectangle 59">
                  <a:extLst>
                    <a:ext uri="{FF2B5EF4-FFF2-40B4-BE49-F238E27FC236}">
                      <a16:creationId xmlns:a16="http://schemas.microsoft.com/office/drawing/2014/main" id="{1068BF6E-E26D-4C31-81CE-5C9D0F3592A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6" name="Group 95">
                  <a:extLst>
                    <a:ext uri="{FF2B5EF4-FFF2-40B4-BE49-F238E27FC236}">
                      <a16:creationId xmlns:a16="http://schemas.microsoft.com/office/drawing/2014/main" id="{19D1E369-52D7-B4F2-C0B4-9B5E7D31FE6F}"/>
                    </a:ext>
                  </a:extLst>
                </p:cNvPr>
                <p:cNvGrpSpPr/>
                <p:nvPr/>
              </p:nvGrpSpPr>
              <p:grpSpPr>
                <a:xfrm>
                  <a:off x="0" y="1533803"/>
                  <a:ext cx="9601200" cy="142344"/>
                  <a:chOff x="-10048" y="1395274"/>
                  <a:chExt cx="9611247" cy="142344"/>
                </a:xfrm>
              </p:grpSpPr>
              <p:sp>
                <p:nvSpPr>
                  <p:cNvPr id="97" name="Rectangle 96">
                    <a:extLst>
                      <a:ext uri="{FF2B5EF4-FFF2-40B4-BE49-F238E27FC236}">
                        <a16:creationId xmlns:a16="http://schemas.microsoft.com/office/drawing/2014/main" id="{CCA33F8E-627D-5514-D890-406AC878EC3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5017BA6-E1A0-0242-8B8D-AAEA81F7AB30}"/>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3BDD75-93AF-AB5F-BD86-676B026C91B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2E40E07-4F70-3574-0604-6B46B84AA8CC}"/>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CA99018-26C5-F55B-2667-FC3C1A93E57B}"/>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4E8D642-4FFA-B032-A691-DBFC3E5CE4B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44F87B3-7F13-3EAC-B7C7-E5E600565A4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DDBEE36-A29C-1AA2-4794-96EC10C669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5CA70CF-56C5-0C4E-4F1D-C0E81F2D2A4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3942658-44BA-0EE4-8A08-AE593634FFC3}"/>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83C2487-BEE1-F9B6-9CA6-7212FF98B3AF}"/>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93F092F-1AB5-E327-0EE4-ABEA2DE07B8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5FF5617-6668-BD40-FB67-B2CB111161FB}"/>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39DC257-B69B-9502-2221-8F2C39B896F7}"/>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880D679E-353B-4F5E-1418-F44CE6438483}"/>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9C8290E-E064-0E44-CCD4-B54AAF665488}"/>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71F396B2-68CD-7DB0-C997-D26C463E15E9}"/>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3" name="Picture 12">
              <a:extLst>
                <a:ext uri="{FF2B5EF4-FFF2-40B4-BE49-F238E27FC236}">
                  <a16:creationId xmlns:a16="http://schemas.microsoft.com/office/drawing/2014/main" id="{6D30C5BF-98A2-702A-531E-2DC095FF74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49" name="TextBox 48">
              <a:extLst>
                <a:ext uri="{FF2B5EF4-FFF2-40B4-BE49-F238E27FC236}">
                  <a16:creationId xmlns:a16="http://schemas.microsoft.com/office/drawing/2014/main" id="{54C56F4E-05E1-BFD5-9981-F3E270593008}"/>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sp>
          <p:nvSpPr>
            <p:cNvPr id="56" name="TextBox 55">
              <a:extLst>
                <a:ext uri="{FF2B5EF4-FFF2-40B4-BE49-F238E27FC236}">
                  <a16:creationId xmlns:a16="http://schemas.microsoft.com/office/drawing/2014/main" id="{BDC32655-BD13-E676-52C4-7DEA22914191}"/>
                </a:ext>
              </a:extLst>
            </p:cNvPr>
            <p:cNvSpPr txBox="1"/>
            <p:nvPr/>
          </p:nvSpPr>
          <p:spPr>
            <a:xfrm>
              <a:off x="336408" y="4789498"/>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grpSp>
      <p:sp>
        <p:nvSpPr>
          <p:cNvPr id="6" name="TextBox 5">
            <a:extLst>
              <a:ext uri="{FF2B5EF4-FFF2-40B4-BE49-F238E27FC236}">
                <a16:creationId xmlns:a16="http://schemas.microsoft.com/office/drawing/2014/main" id="{EDC6E6E2-63A0-1E04-9DCC-6129BD700221}"/>
              </a:ext>
            </a:extLst>
          </p:cNvPr>
          <p:cNvSpPr txBox="1"/>
          <p:nvPr/>
        </p:nvSpPr>
        <p:spPr>
          <a:xfrm>
            <a:off x="6096000" y="276522"/>
            <a:ext cx="6300786" cy="923330"/>
          </a:xfrm>
          <a:prstGeom prst="rect">
            <a:avLst/>
          </a:prstGeom>
          <a:noFill/>
        </p:spPr>
        <p:txBody>
          <a:bodyPr wrap="square">
            <a:spAutoFit/>
          </a:bodyPr>
          <a:lstStyle/>
          <a:p>
            <a:r>
              <a:rPr lang="en-GB" dirty="0"/>
              <a:t>Informal document GRSP-73-61</a:t>
            </a:r>
          </a:p>
          <a:p>
            <a:r>
              <a:rPr lang="en-GB" dirty="0"/>
              <a:t>(73 </a:t>
            </a:r>
            <a:r>
              <a:rPr lang="en-GB" dirty="0" err="1"/>
              <a:t>rd</a:t>
            </a:r>
            <a:r>
              <a:rPr lang="en-GB" dirty="0"/>
              <a:t> GRSP, 15 – 19 May 2023</a:t>
            </a:r>
          </a:p>
          <a:p>
            <a:r>
              <a:rPr lang="en-GB" dirty="0"/>
              <a:t>agenda item 23)</a:t>
            </a:r>
          </a:p>
        </p:txBody>
      </p:sp>
    </p:spTree>
    <p:extLst>
      <p:ext uri="{BB962C8B-B14F-4D97-AF65-F5344CB8AC3E}">
        <p14:creationId xmlns:p14="http://schemas.microsoft.com/office/powerpoint/2010/main" val="261529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8" y="1825625"/>
            <a:ext cx="10732908" cy="4530726"/>
          </a:xfrm>
          <a:noFill/>
        </p:spPr>
        <p:txBody>
          <a:bodyPr>
            <a:normAutofit fontScale="77500" lnSpcReduction="20000"/>
          </a:bodyPr>
          <a:lstStyle/>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b="1" dirty="0">
                <a:solidFill>
                  <a:srgbClr val="0070C0"/>
                </a:solidFill>
                <a:latin typeface="Arial" panose="020B0604020202020204" pitchFamily="34" charset="0"/>
                <a:cs typeface="Arial" panose="020B0604020202020204" pitchFamily="34" charset="0"/>
              </a:rPr>
              <a:t>Decisions of ITC at its 85</a:t>
            </a:r>
            <a:r>
              <a:rPr lang="en-US" sz="2400" b="1" baseline="30000" dirty="0">
                <a:solidFill>
                  <a:srgbClr val="0070C0"/>
                </a:solidFill>
                <a:latin typeface="Arial" panose="020B0604020202020204" pitchFamily="34" charset="0"/>
                <a:cs typeface="Arial" panose="020B0604020202020204" pitchFamily="34" charset="0"/>
              </a:rPr>
              <a:t>th</a:t>
            </a:r>
            <a:r>
              <a:rPr lang="en-US" sz="2400" b="1" dirty="0">
                <a:solidFill>
                  <a:srgbClr val="0070C0"/>
                </a:solidFill>
                <a:latin typeface="Arial" panose="020B0604020202020204" pitchFamily="34" charset="0"/>
                <a:cs typeface="Arial" panose="020B0604020202020204" pitchFamily="34" charset="0"/>
              </a:rPr>
              <a:t> annual session </a:t>
            </a:r>
            <a:r>
              <a:rPr lang="en-US" sz="2400" dirty="0">
                <a:latin typeface="Arial" panose="020B0604020202020204" pitchFamily="34" charset="0"/>
                <a:cs typeface="Arial" panose="020B0604020202020204" pitchFamily="34" charset="0"/>
              </a:rPr>
              <a:t>(Geneva, 21-24 February 2023, </a:t>
            </a:r>
          </a:p>
          <a:p>
            <a:pPr marL="115888" indent="0">
              <a:buClr>
                <a:srgbClr val="3E8EDE"/>
              </a:buClr>
              <a:buNone/>
            </a:pPr>
            <a:r>
              <a:rPr lang="en-US" sz="2400" i="1" dirty="0">
                <a:latin typeface="Arial" panose="020B0604020202020204" pitchFamily="34" charset="0"/>
                <a:cs typeface="Arial" panose="020B0604020202020204" pitchFamily="34" charset="0"/>
              </a:rPr>
              <a:t>see report ECE/TRANS/328, para. 60</a:t>
            </a:r>
            <a:r>
              <a:rPr lang="en-US" sz="2400" dirty="0">
                <a:latin typeface="Arial" panose="020B0604020202020204" pitchFamily="34" charset="0"/>
                <a:cs typeface="Arial" panose="020B0604020202020204" pitchFamily="34" charset="0"/>
              </a:rPr>
              <a:t>):</a:t>
            </a:r>
          </a:p>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dirty="0">
                <a:latin typeface="Arial" panose="020B0604020202020204" pitchFamily="34" charset="0"/>
                <a:cs typeface="Arial" panose="020B0604020202020204" pitchFamily="34" charset="0"/>
              </a:rPr>
              <a:t>On the basis of ECE/TRANS/2023/21, the Committee</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in close cooperation with the Committee’s Bureau and relevant subsidiary bodies, </a:t>
            </a:r>
            <a:r>
              <a:rPr lang="en-US" sz="2400" b="1" dirty="0">
                <a:latin typeface="Arial" panose="020B0604020202020204" pitchFamily="34" charset="0"/>
                <a:cs typeface="Arial" panose="020B0604020202020204" pitchFamily="34" charset="0"/>
              </a:rPr>
              <a:t>to develop an ambitious strategy document </a:t>
            </a:r>
            <a:r>
              <a:rPr lang="en-US" sz="2400" dirty="0">
                <a:latin typeface="Arial" panose="020B0604020202020204" pitchFamily="34" charset="0"/>
                <a:cs typeface="Arial" panose="020B0604020202020204" pitchFamily="34" charset="0"/>
              </a:rPr>
              <a:t>for reducing Green House Gas (GHG) emissions in inland transport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based on international United Nations legal instruments under the Committee’s purview with priority actions for The Inland Transport Committee (ITC) and all its relevant subsidiary bodies, supported by a strong action plan with milestones, for consideration and possible adoption by the Committee at its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plenary session (2024);</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to </a:t>
            </a:r>
            <a:r>
              <a:rPr lang="en-US" sz="2400" b="1" dirty="0">
                <a:latin typeface="Arial" panose="020B0604020202020204" pitchFamily="34" charset="0"/>
                <a:cs typeface="Arial" panose="020B0604020202020204" pitchFamily="34" charset="0"/>
              </a:rPr>
              <a:t>report biennially </a:t>
            </a:r>
            <a:r>
              <a:rPr lang="en-US" sz="2400" dirty="0">
                <a:latin typeface="Arial" panose="020B0604020202020204" pitchFamily="34" charset="0"/>
                <a:cs typeface="Arial" panose="020B0604020202020204" pitchFamily="34" charset="0"/>
              </a:rPr>
              <a:t>through </a:t>
            </a:r>
            <a:r>
              <a:rPr lang="en-US" sz="2400" b="1" dirty="0">
                <a:latin typeface="Arial" panose="020B0604020202020204" pitchFamily="34" charset="0"/>
                <a:cs typeface="Arial" panose="020B0604020202020204" pitchFamily="34" charset="0"/>
              </a:rPr>
              <a:t>in-depth reports to the Committee on climate change and inland transport</a:t>
            </a:r>
            <a:r>
              <a:rPr lang="en-US" sz="2400" dirty="0">
                <a:latin typeface="Arial" panose="020B0604020202020204" pitchFamily="34" charset="0"/>
                <a:cs typeface="Arial" panose="020B0604020202020204" pitchFamily="34" charset="0"/>
              </a:rPr>
              <a:t>, starting at the Committee’s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session in 2024.</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Mandate</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2</a:t>
            </a:fld>
            <a:endParaRPr lang="en-US" dirty="0"/>
          </a:p>
        </p:txBody>
      </p:sp>
    </p:spTree>
    <p:extLst>
      <p:ext uri="{BB962C8B-B14F-4D97-AF65-F5344CB8AC3E}">
        <p14:creationId xmlns:p14="http://schemas.microsoft.com/office/powerpoint/2010/main" val="278508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8" y="1825625"/>
            <a:ext cx="10732908" cy="4530726"/>
          </a:xfrm>
          <a:noFill/>
        </p:spPr>
        <p:txBody>
          <a:bodyPr>
            <a:normAutofit fontScale="70000" lnSpcReduction="20000"/>
          </a:bodyPr>
          <a:lstStyle/>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500" b="1" dirty="0">
                <a:solidFill>
                  <a:srgbClr val="0070C0"/>
                </a:solidFill>
                <a:latin typeface="Arial" panose="020B0604020202020204" pitchFamily="34" charset="0"/>
                <a:cs typeface="Arial" panose="020B0604020202020204" pitchFamily="34" charset="0"/>
              </a:rPr>
              <a:t>(Continued) Decisions of ITC at its 85th annual session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see Report ECE/TRANS/328, para. 60</a:t>
            </a:r>
            <a:r>
              <a:rPr lang="en-US" sz="2400" dirty="0">
                <a:latin typeface="Arial" panose="020B0604020202020204" pitchFamily="34" charset="0"/>
                <a:cs typeface="Arial" panose="020B0604020202020204" pitchFamily="34" charset="0"/>
              </a:rPr>
              <a:t>):</a:t>
            </a:r>
          </a:p>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dirty="0">
                <a:latin typeface="Arial" panose="020B0604020202020204" pitchFamily="34" charset="0"/>
                <a:cs typeface="Arial" panose="020B0604020202020204" pitchFamily="34" charset="0"/>
              </a:rPr>
              <a:t>On the basis of ECE/TRANS/2023/21, the Committee also</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its relevant subsidiary bodies and treaty bodies to </a:t>
            </a:r>
            <a:r>
              <a:rPr lang="en-US" sz="2400" b="1" dirty="0">
                <a:latin typeface="Arial" panose="020B0604020202020204" pitchFamily="34" charset="0"/>
                <a:cs typeface="Arial" panose="020B0604020202020204" pitchFamily="34" charset="0"/>
              </a:rPr>
              <a:t>accord priority to timely amendments to the UN inland transport legal instruments </a:t>
            </a:r>
            <a:r>
              <a:rPr lang="en-US" sz="2400" dirty="0">
                <a:latin typeface="Arial" panose="020B0604020202020204" pitchFamily="34" charset="0"/>
                <a:cs typeface="Arial" panose="020B0604020202020204" pitchFamily="34" charset="0"/>
              </a:rPr>
              <a:t>under the Committee’s purview to support safe and efficient achievement of the targets, commitments and solutions on climate change;</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its relevant subsidiary bodies to </a:t>
            </a:r>
            <a:r>
              <a:rPr lang="en-US" sz="2400" b="1" dirty="0">
                <a:latin typeface="Arial" panose="020B0604020202020204" pitchFamily="34" charset="0"/>
                <a:cs typeface="Arial" panose="020B0604020202020204" pitchFamily="34" charset="0"/>
              </a:rPr>
              <a:t>continue efforts towards harmonization of performance requirements and intelligent transport systems related legal instruments directly contributing to reduction of GHG emissions </a:t>
            </a:r>
            <a:r>
              <a:rPr lang="en-US" sz="2400" dirty="0">
                <a:latin typeface="Arial" panose="020B0604020202020204" pitchFamily="34" charset="0"/>
                <a:cs typeface="Arial" panose="020B0604020202020204" pitchFamily="34" charset="0"/>
              </a:rPr>
              <a:t>through improvement of fuel/energy use efficiency; efficient use of transport networks; shift form private cars to public transport when available; flexible load and storage resources for the power grid (electric cars) and automation.</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Mandate</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3</a:t>
            </a:fld>
            <a:endParaRPr lang="en-US" dirty="0"/>
          </a:p>
        </p:txBody>
      </p:sp>
    </p:spTree>
    <p:extLst>
      <p:ext uri="{BB962C8B-B14F-4D97-AF65-F5344CB8AC3E}">
        <p14:creationId xmlns:p14="http://schemas.microsoft.com/office/powerpoint/2010/main" val="69155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45040" y="1825625"/>
            <a:ext cx="10815079" cy="4711858"/>
          </a:xfrm>
          <a:noFill/>
        </p:spPr>
        <p:txBody>
          <a:bodyPr>
            <a:normAutofit fontScale="70000" lnSpcReduction="20000"/>
          </a:bodyPr>
          <a:lstStyle/>
          <a:p>
            <a:pPr marL="115888" indent="0">
              <a:lnSpc>
                <a:spcPct val="120000"/>
              </a:lnSpc>
              <a:buClr>
                <a:srgbClr val="3E8EDE"/>
              </a:buClr>
              <a:buNone/>
            </a:pPr>
            <a:r>
              <a:rPr lang="en-US" sz="2700" b="1" dirty="0">
                <a:solidFill>
                  <a:srgbClr val="0070C0"/>
                </a:solidFill>
                <a:latin typeface="Arial" panose="020B0604020202020204" pitchFamily="34" charset="0"/>
                <a:cs typeface="Arial" panose="020B0604020202020204" pitchFamily="34" charset="0"/>
              </a:rPr>
              <a:t>High-level policy segment at the 85th ITC session: Actions of the inland transport sector to join the global fight against climate change</a:t>
            </a:r>
          </a:p>
          <a:p>
            <a:pPr marL="458788" indent="-342900">
              <a:lnSpc>
                <a:spcPct val="120000"/>
              </a:lnSpc>
              <a:buClr>
                <a:srgbClr val="3E8EDE"/>
              </a:buClr>
              <a:buFont typeface="Wingdings" panose="05000000000000000000" pitchFamily="2" charset="2"/>
              <a:buChar char="§"/>
            </a:pPr>
            <a:r>
              <a:rPr lang="en-US" sz="2400" b="1" dirty="0">
                <a:latin typeface="Arial" panose="020B0604020202020204" pitchFamily="34" charset="0"/>
                <a:cs typeface="Arial" panose="020B0604020202020204" pitchFamily="34" charset="0"/>
              </a:rPr>
              <a:t>Ministerial Declaration</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“Harnessing the full potential of inland transport solutions in the global fight against climate change”</a:t>
            </a:r>
            <a:r>
              <a:rPr lang="en-US" sz="2400" dirty="0">
                <a:latin typeface="Arial" panose="020B0604020202020204" pitchFamily="34" charset="0"/>
                <a:cs typeface="Arial" panose="020B0604020202020204" pitchFamily="34" charset="0"/>
              </a:rPr>
              <a:t>, para. 17 requests the secretariat, in close cooperation with the Bureau of the Committee and relevant subsidiary bodies, </a:t>
            </a:r>
            <a:r>
              <a:rPr lang="en-US" sz="2400" b="1" dirty="0">
                <a:latin typeface="Arial" panose="020B0604020202020204" pitchFamily="34" charset="0"/>
                <a:cs typeface="Arial" panose="020B0604020202020204" pitchFamily="34" charset="0"/>
              </a:rPr>
              <a:t>to develop a strategy document on</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reducing greenhouse gas emissions in inland transport, </a:t>
            </a:r>
            <a:r>
              <a:rPr lang="en-US" sz="2400" dirty="0">
                <a:latin typeface="Arial" panose="020B0604020202020204" pitchFamily="34" charset="0"/>
                <a:cs typeface="Arial" panose="020B0604020202020204" pitchFamily="34" charset="0"/>
              </a:rPr>
              <a:t>on the basis of international United Nations legal instruments under the Committee’s purview, containing priority actions for Committee and all its relevant subsidiary bodies, for consideration by the Committee at its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plenary session (2024)</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Endorsement of Ministerial Declaration by ECE and non-ECE member States </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Committee noted the Ministerial Declaration and expressed its support for the Declaration’s call for leveraging the Committee’s unique assets for the achievement of the climate targets of the 2030 Agenda and the Sustainable Development Goals (</a:t>
            </a:r>
            <a:r>
              <a:rPr lang="en-US" sz="2400" i="1" dirty="0">
                <a:latin typeface="Arial" panose="020B0604020202020204" pitchFamily="34" charset="0"/>
                <a:cs typeface="Arial" panose="020B0604020202020204" pitchFamily="34" charset="0"/>
              </a:rPr>
              <a:t>ECE/TRANS/328, para. 12</a:t>
            </a:r>
            <a:r>
              <a:rPr lang="en-US" sz="2400" dirty="0">
                <a:latin typeface="Arial" panose="020B0604020202020204" pitchFamily="34" charset="0"/>
                <a:cs typeface="Arial" panose="020B0604020202020204" pitchFamily="34" charset="0"/>
              </a:rPr>
              <a:t>).</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Committee further requested the secretariat to align its work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to the Ministerial Declaration and accord priority to its implementation (</a:t>
            </a:r>
            <a:r>
              <a:rPr lang="en-US" sz="2400" i="1" dirty="0">
                <a:latin typeface="Arial" panose="020B0604020202020204" pitchFamily="34" charset="0"/>
                <a:cs typeface="Arial" panose="020B0604020202020204" pitchFamily="34" charset="0"/>
              </a:rPr>
              <a:t>ECE/TRANS/328, para. 60(h)</a:t>
            </a:r>
            <a:r>
              <a:rPr lang="en-US" sz="2400" dirty="0">
                <a:latin typeface="Arial" panose="020B0604020202020204" pitchFamily="34" charset="0"/>
                <a:cs typeface="Arial" panose="020B0604020202020204" pitchFamily="34" charset="0"/>
              </a:rPr>
              <a:t>).</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Additional background</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4</a:t>
            </a:fld>
            <a:endParaRPr lang="en-US" dirty="0"/>
          </a:p>
        </p:txBody>
      </p:sp>
    </p:spTree>
    <p:extLst>
      <p:ext uri="{BB962C8B-B14F-4D97-AF65-F5344CB8AC3E}">
        <p14:creationId xmlns:p14="http://schemas.microsoft.com/office/powerpoint/2010/main" val="46540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Draft Strategy outline</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5</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Inland transport and climate</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 vision and mission on climate action</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Strategic objectives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ITC-administered instruments to assist in mitigating climate change</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 Climate Action Plan with milestones – ITC to help deliver on climate goals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List of priorities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Resource mobilization for the delivery of the strategy</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Strategic partnerships for the delivery of this Strategy</a:t>
            </a:r>
            <a:endParaRPr lang="en-US" sz="2000" dirty="0">
              <a:latin typeface="Arial" panose="020B0604020202020204" pitchFamily="34" charset="0"/>
              <a:cs typeface="Arial" panose="020B0604020202020204" pitchFamily="34" charset="0"/>
            </a:endParaRPr>
          </a:p>
          <a:p>
            <a:pPr marL="919163" lvl="1" indent="-346075">
              <a:buClr>
                <a:srgbClr val="3E8EDE"/>
              </a:buClr>
              <a:buFont typeface="Wingdings" panose="05000000000000000000" pitchFamily="2" charset="2"/>
              <a:buChar char="§"/>
            </a:pP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04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Proposed timeline</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6</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lnSpcReduction="10000"/>
          </a:bodyPr>
          <a:lstStyle/>
          <a:p>
            <a:pPr marL="0" indent="0">
              <a:buNone/>
            </a:pPr>
            <a:endParaRPr lang="en-US" sz="2400" dirty="0">
              <a:latin typeface="Arial" panose="020B0604020202020204" pitchFamily="34" charset="0"/>
              <a:cs typeface="Arial" panose="020B0604020202020204" pitchFamily="34"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April 2023: Zero draft outline agreed by Divisional Task Force for the ITC Decisions on Climate Change</a:t>
            </a:r>
            <a:endParaRPr lang="en-GB" sz="1800" dirty="0">
              <a:solidFill>
                <a:srgbClr val="000000"/>
              </a:solidFill>
              <a:latin typeface="Times New Roman" panose="02020603050405020304" pitchFamily="18"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2023: Joint letter by ITC Chair and Division Director to Chairs of the Working Parties and Administrative Committees</a:t>
            </a: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Asking for inputs and feedback on the outline </a:t>
            </a:r>
            <a:r>
              <a:rPr lang="en-US" sz="2000" b="1" dirty="0">
                <a:latin typeface="Arial" panose="020B0604020202020204" pitchFamily="34" charset="0"/>
                <a:cs typeface="Arial" panose="020B0604020202020204" pitchFamily="34" charset="0"/>
              </a:rPr>
              <a:t>by 29 September 2023</a:t>
            </a:r>
          </a:p>
          <a:p>
            <a:pPr marL="919163" lvl="1" indent="-346075">
              <a:lnSpc>
                <a:spcPct val="100000"/>
              </a:lnSpc>
              <a:buClr>
                <a:srgbClr val="3E8EDE"/>
              </a:buClr>
              <a:buFont typeface="Wingdings" panose="05000000000000000000" pitchFamily="2" charset="2"/>
              <a:buChar char="§"/>
            </a:pPr>
            <a:r>
              <a:rPr lang="en-US" sz="2000" i="1" dirty="0">
                <a:latin typeface="Arial" panose="020B0604020202020204" pitchFamily="34" charset="0"/>
                <a:cs typeface="Arial" panose="020B0604020202020204" pitchFamily="34" charset="0"/>
              </a:rPr>
              <a:t>If</a:t>
            </a:r>
            <a:r>
              <a:rPr lang="en-US" sz="2000" dirty="0">
                <a:latin typeface="Arial" panose="020B0604020202020204" pitchFamily="34" charset="0"/>
                <a:cs typeface="Arial" panose="020B0604020202020204" pitchFamily="34" charset="0"/>
              </a:rPr>
              <a:t> requested to fit WP meeting cycle, inputs can be provided </a:t>
            </a:r>
            <a:r>
              <a:rPr lang="en-US" sz="2000" b="1" dirty="0">
                <a:latin typeface="Arial" panose="020B0604020202020204" pitchFamily="34" charset="0"/>
                <a:cs typeface="Arial" panose="020B0604020202020204" pitchFamily="34" charset="0"/>
              </a:rPr>
              <a:t>by 5 January 2024 latest</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 December 2023: Presentation of draft outline to Working Parties</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 June 2023: Submission of zero draft outline, timeline, and relevant inputs from ECE/TRANS/2023/21 to the ITC Bureau</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June 2023: Feedback from the ITC Bureau at the June session</a:t>
            </a:r>
          </a:p>
        </p:txBody>
      </p:sp>
    </p:spTree>
    <p:extLst>
      <p:ext uri="{BB962C8B-B14F-4D97-AF65-F5344CB8AC3E}">
        <p14:creationId xmlns:p14="http://schemas.microsoft.com/office/powerpoint/2010/main" val="34165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Proposed timeline (cont.)</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7</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a:bodyPr>
          <a:lstStyle/>
          <a:p>
            <a:pPr marL="446088" indent="-354013">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October 2023: Submission of pre-zero draft to the ITC Bureau</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November 2023: Feedback from the ITC Bureau at its November session</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Proposed consultations with member States</a:t>
            </a:r>
          </a:p>
          <a:p>
            <a:pPr marL="903288" lvl="1" indent="-354013">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December 2023 / early January 2024: Two tracks of ECE and non-ECE member States</a:t>
            </a:r>
          </a:p>
          <a:p>
            <a:pPr marL="903288" lvl="1" indent="-354013">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September – December 2023: Possible parallel track with the involvement of key stakeholders / partners / potential partners (e.g., UNFCCC)</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Mid-January 2024: Submission of a consolidated document with the draft Strategy and Action Plan</a:t>
            </a:r>
          </a:p>
        </p:txBody>
      </p:sp>
    </p:spTree>
    <p:extLst>
      <p:ext uri="{BB962C8B-B14F-4D97-AF65-F5344CB8AC3E}">
        <p14:creationId xmlns:p14="http://schemas.microsoft.com/office/powerpoint/2010/main" val="210648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Support from ITC’s subsidiary bodies</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8</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279312" y="1841056"/>
            <a:ext cx="11633375"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Thank you in advance for providing your inputs, as requested:</a:t>
            </a:r>
          </a:p>
          <a:p>
            <a:pPr marL="115888" indent="0">
              <a:lnSpc>
                <a:spcPct val="100000"/>
              </a:lnSpc>
              <a:buClr>
                <a:srgbClr val="3E8EDE"/>
              </a:buClr>
              <a:buNone/>
            </a:pPr>
            <a:endParaRPr lang="en-US" sz="500"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for the development of the </a:t>
            </a:r>
            <a:r>
              <a:rPr lang="en-US" sz="2000" b="1" dirty="0">
                <a:latin typeface="Arial" panose="020B0604020202020204" pitchFamily="34" charset="0"/>
                <a:cs typeface="Arial" panose="020B0604020202020204" pitchFamily="34" charset="0"/>
              </a:rPr>
              <a:t>climate change mitigation strategy </a:t>
            </a:r>
            <a:r>
              <a:rPr lang="en-US" sz="2000" dirty="0">
                <a:latin typeface="Arial" panose="020B0604020202020204" pitchFamily="34" charset="0"/>
                <a:cs typeface="Arial" panose="020B0604020202020204" pitchFamily="34" charset="0"/>
              </a:rPr>
              <a:t>for consideration and possible adoption by ITC at its 86th plenary session</a:t>
            </a:r>
          </a:p>
          <a:p>
            <a:pPr marL="573088" lvl="1" indent="0">
              <a:lnSpc>
                <a:spcPct val="100000"/>
              </a:lnSpc>
              <a:buClr>
                <a:srgbClr val="3E8EDE"/>
              </a:buClr>
              <a:buNone/>
            </a:pPr>
            <a:r>
              <a:rPr lang="en-US" sz="2000"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by 29 September 2023 </a:t>
            </a:r>
          </a:p>
          <a:p>
            <a:pPr marL="573088" lvl="1" indent="0">
              <a:lnSpc>
                <a:spcPct val="100000"/>
              </a:lnSpc>
              <a:buClr>
                <a:srgbClr val="3E8EDE"/>
              </a:buClr>
              <a:buNone/>
            </a:pP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(if requested to meet the Working Party cycle, </a:t>
            </a:r>
            <a:r>
              <a:rPr lang="en-US" sz="2000" i="1" dirty="0">
                <a:latin typeface="Arial" panose="020B0604020202020204" pitchFamily="34" charset="0"/>
                <a:cs typeface="Arial" panose="020B0604020202020204" pitchFamily="34" charset="0"/>
              </a:rPr>
              <a:t>by 5 January 2024</a:t>
            </a:r>
            <a:r>
              <a:rPr lang="en-US" sz="2000" dirty="0">
                <a:latin typeface="Arial" panose="020B0604020202020204" pitchFamily="34" charset="0"/>
                <a:cs typeface="Arial" panose="020B0604020202020204" pitchFamily="34" charset="0"/>
              </a:rPr>
              <a:t>).</a:t>
            </a:r>
          </a:p>
          <a:p>
            <a:pPr marL="919163" lvl="1" indent="-346075">
              <a:lnSpc>
                <a:spcPct val="100000"/>
              </a:lnSpc>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for the </a:t>
            </a:r>
            <a:r>
              <a:rPr lang="en-US" sz="2000" b="1" dirty="0">
                <a:latin typeface="Arial" panose="020B0604020202020204" pitchFamily="34" charset="0"/>
                <a:cs typeface="Arial" panose="020B0604020202020204" pitchFamily="34" charset="0"/>
              </a:rPr>
              <a:t>biennial report on climate change and inland transport </a:t>
            </a:r>
            <a:r>
              <a:rPr lang="en-US" sz="2000" dirty="0">
                <a:latin typeface="Arial" panose="020B0604020202020204" pitchFamily="34" charset="0"/>
                <a:cs typeface="Arial" panose="020B0604020202020204" pitchFamily="34" charset="0"/>
              </a:rPr>
              <a:t>to the Committee at its 86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session</a:t>
            </a:r>
          </a:p>
          <a:p>
            <a:pPr marL="573088" lvl="1" indent="0">
              <a:lnSpc>
                <a:spcPct val="100000"/>
              </a:lnSpc>
              <a:buClr>
                <a:srgbClr val="3E8EDE"/>
              </a:buClr>
              <a:buNone/>
            </a:pPr>
            <a:r>
              <a:rPr lang="en-US" sz="2000" b="1" i="1" dirty="0">
                <a:latin typeface="Arial" panose="020B0604020202020204" pitchFamily="34" charset="0"/>
                <a:cs typeface="Arial" panose="020B0604020202020204" pitchFamily="34" charset="0"/>
                <a:sym typeface="Wingdings" panose="05000000000000000000" pitchFamily="2" charset="2"/>
              </a:rPr>
              <a:t>	by 29 September 2023.</a:t>
            </a:r>
            <a:endParaRPr lang="en-US" sz="2000" b="1" i="1"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64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0E9603D1-54B1-4D82-B068-3F93126F3742}"/>
              </a:ext>
            </a:extLst>
          </p:cNvPr>
          <p:cNvSpPr txBox="1">
            <a:spLocks/>
          </p:cNvSpPr>
          <p:nvPr/>
        </p:nvSpPr>
        <p:spPr>
          <a:xfrm>
            <a:off x="5825594" y="4766799"/>
            <a:ext cx="5760640" cy="5982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pc="50" dirty="0">
                <a:latin typeface="Arial Black" panose="020B0A04020102020204" pitchFamily="34" charset="0"/>
              </a:rPr>
              <a:t>Thank you!</a:t>
            </a:r>
          </a:p>
        </p:txBody>
      </p:sp>
      <p:grpSp>
        <p:nvGrpSpPr>
          <p:cNvPr id="50" name="Group 49">
            <a:extLst>
              <a:ext uri="{FF2B5EF4-FFF2-40B4-BE49-F238E27FC236}">
                <a16:creationId xmlns:a16="http://schemas.microsoft.com/office/drawing/2014/main" id="{C9AE675E-7554-410C-8CB5-458AA9FD3EC3}"/>
              </a:ext>
            </a:extLst>
          </p:cNvPr>
          <p:cNvGrpSpPr/>
          <p:nvPr/>
        </p:nvGrpSpPr>
        <p:grpSpPr>
          <a:xfrm>
            <a:off x="-1068" y="-8413"/>
            <a:ext cx="5178016" cy="6866413"/>
            <a:chOff x="-1068" y="-8413"/>
            <a:chExt cx="5178016" cy="6866413"/>
          </a:xfrm>
        </p:grpSpPr>
        <p:pic>
          <p:nvPicPr>
            <p:cNvPr id="51" name="Picture 50" descr="A close up of a logo&#10;&#10;Description automatically generated">
              <a:extLst>
                <a:ext uri="{FF2B5EF4-FFF2-40B4-BE49-F238E27FC236}">
                  <a16:creationId xmlns:a16="http://schemas.microsoft.com/office/drawing/2014/main" id="{DD24245D-C959-4FC5-B3C1-E2CAAB2F202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52" name="Picture 51" descr="A close up of a logo&#10;&#10;Description automatically generated">
              <a:extLst>
                <a:ext uri="{FF2B5EF4-FFF2-40B4-BE49-F238E27FC236}">
                  <a16:creationId xmlns:a16="http://schemas.microsoft.com/office/drawing/2014/main" id="{29AA2955-95E9-4D99-A6CF-EBF8B8878E6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53" name="Picture 52">
              <a:extLst>
                <a:ext uri="{FF2B5EF4-FFF2-40B4-BE49-F238E27FC236}">
                  <a16:creationId xmlns:a16="http://schemas.microsoft.com/office/drawing/2014/main" id="{6863A9EC-48C4-4D9D-87D6-5DCF214EA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54" name="Group 53">
              <a:extLst>
                <a:ext uri="{FF2B5EF4-FFF2-40B4-BE49-F238E27FC236}">
                  <a16:creationId xmlns:a16="http://schemas.microsoft.com/office/drawing/2014/main" id="{DD26F1EF-EEFF-46E2-8C7E-50241C7BAB8A}"/>
                </a:ext>
              </a:extLst>
            </p:cNvPr>
            <p:cNvGrpSpPr/>
            <p:nvPr/>
          </p:nvGrpSpPr>
          <p:grpSpPr>
            <a:xfrm>
              <a:off x="-1068" y="4587337"/>
              <a:ext cx="5176948" cy="869533"/>
              <a:chOff x="-1068" y="4587337"/>
              <a:chExt cx="4571999" cy="869533"/>
            </a:xfrm>
          </p:grpSpPr>
          <p:grpSp>
            <p:nvGrpSpPr>
              <p:cNvPr id="60" name="Group 59">
                <a:extLst>
                  <a:ext uri="{FF2B5EF4-FFF2-40B4-BE49-F238E27FC236}">
                    <a16:creationId xmlns:a16="http://schemas.microsoft.com/office/drawing/2014/main" id="{9604FA65-D9EB-4AA2-BE9D-1154984C4452}"/>
                  </a:ext>
                </a:extLst>
              </p:cNvPr>
              <p:cNvGrpSpPr/>
              <p:nvPr/>
            </p:nvGrpSpPr>
            <p:grpSpPr>
              <a:xfrm flipV="1">
                <a:off x="-1068" y="5359240"/>
                <a:ext cx="4571999" cy="97630"/>
                <a:chOff x="0" y="1472508"/>
                <a:chExt cx="9601200" cy="257953"/>
              </a:xfrm>
            </p:grpSpPr>
            <p:sp>
              <p:nvSpPr>
                <p:cNvPr id="81" name="Rectangle 80">
                  <a:extLst>
                    <a:ext uri="{FF2B5EF4-FFF2-40B4-BE49-F238E27FC236}">
                      <a16:creationId xmlns:a16="http://schemas.microsoft.com/office/drawing/2014/main" id="{EF974F6E-0B04-4C39-873C-5DD918FF544C}"/>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2" name="Group 81">
                  <a:extLst>
                    <a:ext uri="{FF2B5EF4-FFF2-40B4-BE49-F238E27FC236}">
                      <a16:creationId xmlns:a16="http://schemas.microsoft.com/office/drawing/2014/main" id="{8230F2D8-7019-4907-BC3F-EA48A18A729A}"/>
                    </a:ext>
                  </a:extLst>
                </p:cNvPr>
                <p:cNvGrpSpPr/>
                <p:nvPr/>
              </p:nvGrpSpPr>
              <p:grpSpPr>
                <a:xfrm>
                  <a:off x="0" y="1533803"/>
                  <a:ext cx="9601200" cy="142344"/>
                  <a:chOff x="-10048" y="1395274"/>
                  <a:chExt cx="9611247" cy="142344"/>
                </a:xfrm>
              </p:grpSpPr>
              <p:sp>
                <p:nvSpPr>
                  <p:cNvPr id="83" name="Rectangle 82">
                    <a:extLst>
                      <a:ext uri="{FF2B5EF4-FFF2-40B4-BE49-F238E27FC236}">
                        <a16:creationId xmlns:a16="http://schemas.microsoft.com/office/drawing/2014/main" id="{13FDEDA2-BAD5-4C78-BCBB-7706B40D5DC1}"/>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3A29052-0EDB-40F6-ADE0-A10FE37637F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6F13C1C-7E93-4F11-A520-D4A6B4E58A23}"/>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44D5ACF-BAD3-430F-8F87-0C888ECD274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1C68D68-7E90-4299-87B6-35D9375D7C02}"/>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922826C-06CA-4298-80C8-D6762DD2B73C}"/>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3206C5C-C6C3-4646-BD06-C3B8C2518CC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E244FE1-3E33-4F78-AD88-A9D44D74916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1B317B7-67BB-4B99-A457-38BE9EBBAC6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1AD68BC-AC9C-491E-A00E-0DA84CA2CEB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2396EFD-5734-4DA7-BCAA-1D53DD9492C7}"/>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D72E86F-F719-4540-AAAD-1E7BA71FB81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7DAEA99-C6E4-4764-BCB1-77716562AF64}"/>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B015A30-3074-46D7-9EA3-0DC462270A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8252790-EE7D-411E-B15B-848A36C7E0F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64F7C6A-1F2B-4F5F-A2F9-CF476B2451D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09C75EE-48A5-4383-89C3-EE08C7DB4E6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2707ADDF-54E2-4E44-B77F-543547188945}"/>
                  </a:ext>
                </a:extLst>
              </p:cNvPr>
              <p:cNvGrpSpPr/>
              <p:nvPr/>
            </p:nvGrpSpPr>
            <p:grpSpPr>
              <a:xfrm flipV="1">
                <a:off x="-1068" y="4587337"/>
                <a:ext cx="4571999" cy="97630"/>
                <a:chOff x="0" y="1472506"/>
                <a:chExt cx="9601200" cy="257953"/>
              </a:xfrm>
            </p:grpSpPr>
            <p:sp>
              <p:nvSpPr>
                <p:cNvPr id="62" name="Rectangle 61">
                  <a:extLst>
                    <a:ext uri="{FF2B5EF4-FFF2-40B4-BE49-F238E27FC236}">
                      <a16:creationId xmlns:a16="http://schemas.microsoft.com/office/drawing/2014/main" id="{AC0E7966-3A06-4FA6-9690-CA158AA33BED}"/>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3" name="Group 62">
                  <a:extLst>
                    <a:ext uri="{FF2B5EF4-FFF2-40B4-BE49-F238E27FC236}">
                      <a16:creationId xmlns:a16="http://schemas.microsoft.com/office/drawing/2014/main" id="{1539DFD5-86B4-47F7-8083-3AB0EDF9A77D}"/>
                    </a:ext>
                  </a:extLst>
                </p:cNvPr>
                <p:cNvGrpSpPr/>
                <p:nvPr/>
              </p:nvGrpSpPr>
              <p:grpSpPr>
                <a:xfrm>
                  <a:off x="0" y="1533803"/>
                  <a:ext cx="9601200" cy="142344"/>
                  <a:chOff x="-10048" y="1395274"/>
                  <a:chExt cx="9611247" cy="142344"/>
                </a:xfrm>
              </p:grpSpPr>
              <p:sp>
                <p:nvSpPr>
                  <p:cNvPr id="64" name="Rectangle 63">
                    <a:extLst>
                      <a:ext uri="{FF2B5EF4-FFF2-40B4-BE49-F238E27FC236}">
                        <a16:creationId xmlns:a16="http://schemas.microsoft.com/office/drawing/2014/main" id="{930804F5-1F1D-42F8-98EA-C5EF327D1CC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AC4DF03-CF93-4685-B5DD-5C3D2C371079}"/>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322D28F-B3DB-4E86-84B2-C2C400049AD2}"/>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A76D3D3-83D1-4FB6-91B6-AD5A9636F51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189444F-8457-43BF-BAED-231AD4D0828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2E3CB90-13FC-4647-BE41-8235B1C2F204}"/>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BF9B6FC-C5B4-4A0F-A473-71D1A17B7F45}"/>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3FD6521-58F8-4436-BB8B-F7312B67745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4E91B2-EBC6-4571-A6A3-A557096286FC}"/>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50BFD62-9B89-466C-A656-BF584EC0BD4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E282875-D700-4D55-AA0F-9108017A948C}"/>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EEDB723-598C-4992-AA1C-932C78C03BF1}"/>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2402514-4820-4A50-8FBD-28A46E38A2B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7996193-6F29-4254-A381-73565499DD9C}"/>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2950489-6B82-457D-AE75-0C835AFBDB9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E4F8FAB-3C7D-43D2-BA16-8FB22C67D19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2D03678-B942-4CC3-A85D-C25CF06E3B62}"/>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5" name="Picture 54">
              <a:extLst>
                <a:ext uri="{FF2B5EF4-FFF2-40B4-BE49-F238E27FC236}">
                  <a16:creationId xmlns:a16="http://schemas.microsoft.com/office/drawing/2014/main" id="{095BB0C3-84D7-452E-BD19-4F19DF0D90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56" name="TextBox 55">
              <a:extLst>
                <a:ext uri="{FF2B5EF4-FFF2-40B4-BE49-F238E27FC236}">
                  <a16:creationId xmlns:a16="http://schemas.microsoft.com/office/drawing/2014/main" id="{B65FE236-167D-45E9-A977-2B91C87D3095}"/>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sp>
          <p:nvSpPr>
            <p:cNvPr id="58" name="TextBox 57">
              <a:extLst>
                <a:ext uri="{FF2B5EF4-FFF2-40B4-BE49-F238E27FC236}">
                  <a16:creationId xmlns:a16="http://schemas.microsoft.com/office/drawing/2014/main" id="{5FABA571-8E9C-4CFF-8B4A-43D247C5887C}"/>
                </a:ext>
              </a:extLst>
            </p:cNvPr>
            <p:cNvSpPr txBox="1"/>
            <p:nvPr/>
          </p:nvSpPr>
          <p:spPr>
            <a:xfrm>
              <a:off x="336408" y="4789498"/>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grpSp>
    </p:spTree>
    <p:extLst>
      <p:ext uri="{BB962C8B-B14F-4D97-AF65-F5344CB8AC3E}">
        <p14:creationId xmlns:p14="http://schemas.microsoft.com/office/powerpoint/2010/main" val="2888253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89334479-C8DC-4CBD-B933-AECF4817E8D8}">
  <ds:schemaRefs>
    <ds:schemaRef ds:uri="http://schemas.microsoft.com/sharepoint/v3/contenttype/forms"/>
  </ds:schemaRefs>
</ds:datastoreItem>
</file>

<file path=customXml/itemProps2.xml><?xml version="1.0" encoding="utf-8"?>
<ds:datastoreItem xmlns:ds="http://schemas.openxmlformats.org/officeDocument/2006/customXml" ds:itemID="{40D82121-04F6-493B-8E88-3E87144CC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1B75E0-3EF9-4630-B62A-C57DEE7A8E74}">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otalTime>2841</TotalTime>
  <Words>997</Words>
  <Application>Microsoft Office PowerPoint</Application>
  <PresentationFormat>Widescreen</PresentationFormat>
  <Paragraphs>93</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Black</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E/ECE/324/Rev.2/Add.109/Rev.7</cp:lastModifiedBy>
  <cp:revision>33</cp:revision>
  <dcterms:created xsi:type="dcterms:W3CDTF">2018-10-22T08:00:17Z</dcterms:created>
  <dcterms:modified xsi:type="dcterms:W3CDTF">2023-05-23T15:21:25Z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gba66df640194346a5267c50f24d4797">
    <vt:lpwstr/>
  </property>
  <property fmtid="{D5CDD505-2E9C-101B-9397-08002B2CF9AE}" pid="4" name="Office_x0020_of_x0020_Origin">
    <vt:lpwstr/>
  </property>
  <property fmtid="{D5CDD505-2E9C-101B-9397-08002B2CF9AE}" pid="5" name="MediaServiceImageTags">
    <vt:lpwstr/>
  </property>
</Properties>
</file>