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3" r:id="rId3"/>
    <p:sldId id="304" r:id="rId4"/>
    <p:sldId id="311" r:id="rId5"/>
    <p:sldId id="302" r:id="rId6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07831F1-BF80-4A9E-9F87-0F983904A0E1}">
          <p14:sldIdLst>
            <p14:sldId id="256"/>
            <p14:sldId id="303"/>
            <p14:sldId id="304"/>
            <p14:sldId id="311"/>
            <p14:sldId id="302"/>
          </p14:sldIdLst>
        </p14:section>
        <p14:section name="제목 없는 구역" id="{536D3794-42E6-49B5-9448-4C81021755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5D8F"/>
    <a:srgbClr val="CACCEC"/>
    <a:srgbClr val="DAD8DE"/>
    <a:srgbClr val="7F88B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446AC-D9FE-4A85-9911-8153144D55D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2BD96-8CB9-4EF3-9CBB-FD9B8F3FE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50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02070-F7D5-4CDF-B564-A656F19AC192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FA435-91D8-49EF-8FD0-0F90CFA2CA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80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02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98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0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76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7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6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8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1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7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24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070677-AACE-492C-92BD-4E0064CF9D06}" type="datetimeFigureOut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976731" y="6347375"/>
            <a:ext cx="672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28FD-9F9D-487A-A8A3-28916E2A4F8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53374" y="6478602"/>
            <a:ext cx="866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lang="ko-KR" altLang="en-US" sz="900" kern="12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altLang="ko-KR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0" y="6812280"/>
            <a:ext cx="12192000" cy="45719"/>
            <a:chOff x="0" y="6812280"/>
            <a:chExt cx="9144000" cy="45719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0" y="6812280"/>
              <a:ext cx="9144000" cy="457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/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8365837" y="6812280"/>
              <a:ext cx="778163" cy="45719"/>
            </a:xfrm>
            <a:prstGeom prst="rect">
              <a:avLst/>
            </a:prstGeom>
            <a:solidFill>
              <a:srgbClr val="F995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3938" tIns="36969" rIns="73938" bIns="3696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ko-KR" altLang="en-US" sz="1456"/>
            </a:p>
          </p:txBody>
        </p:sp>
      </p:grpSp>
      <p:cxnSp>
        <p:nvCxnSpPr>
          <p:cNvPr id="18" name="직선 연결선 17"/>
          <p:cNvCxnSpPr/>
          <p:nvPr userDrawn="1"/>
        </p:nvCxnSpPr>
        <p:spPr>
          <a:xfrm flipH="1">
            <a:off x="0" y="280209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6" t="30299" r="8981" b="32402"/>
          <a:stretch/>
        </p:blipFill>
        <p:spPr>
          <a:xfrm>
            <a:off x="9675432" y="6351655"/>
            <a:ext cx="2427117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9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1406" y="831417"/>
            <a:ext cx="11236036" cy="2387600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Status report of GRSP ad hoc group</a:t>
            </a:r>
            <a:b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on SBR Issues</a:t>
            </a:r>
            <a:endParaRPr lang="ko-KR" altLang="en-US" sz="4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41406" y="3602037"/>
            <a:ext cx="11236036" cy="2205909"/>
          </a:xfrm>
        </p:spPr>
        <p:txBody>
          <a:bodyPr>
            <a:normAutofit fontScale="92500" lnSpcReduction="20000"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altLang="ko-KR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GRSP (2023.5.)</a:t>
            </a: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Jinseop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PARK</a:t>
            </a:r>
          </a:p>
          <a:p>
            <a:pPr algn="r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Korea Transportation Safety Authority,</a:t>
            </a:r>
          </a:p>
          <a:p>
            <a:pPr algn="r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Korea Automobile Testing &amp; Research Institute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04290" y="301451"/>
            <a:ext cx="281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  <a:r>
              <a:rPr lang="ko-KR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document GRSP-73-43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altLang="ko-K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GRSP, 15-19 MAY 2023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Agenda item 6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115" y="306694"/>
            <a:ext cx="348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 from Republic of Korea on behalf of ad hoc group on SBR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3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Introduction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Republic of Korea sought clarification on 3 issues with SBR during 72</a:t>
            </a:r>
            <a:r>
              <a:rPr lang="en-US" altLang="ko-KR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GRSP (GRSP-72-13)</a:t>
            </a:r>
          </a:p>
          <a:p>
            <a:pPr>
              <a:lnSpc>
                <a:spcPct val="110000"/>
              </a:lnSpc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GRSP agreed to establish an ad hoc group led by Republic of Korea with participation by France, Germany, Japan, the Netherlands, Spain, CLEPA, and OICA</a:t>
            </a:r>
          </a:p>
          <a:p>
            <a:pPr>
              <a:lnSpc>
                <a:spcPct val="110000"/>
              </a:lnSpc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Date: April 18th, 2023 (Online)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Participation(experts): France(in writing), Germany, Japan, Spain, the Netherlands, CLEPA, Republic of Korea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7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Discussion summary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Agreed: need to clearly define “folding seat” in UN R16</a:t>
            </a:r>
          </a:p>
          <a:p>
            <a:pPr>
              <a:lnSpc>
                <a:spcPct val="10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 be discussed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Exempted folding seats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liaison with “folding seat” in other regulations (e.g. UN R17), etc.</a:t>
            </a:r>
          </a:p>
          <a:p>
            <a:pPr>
              <a:lnSpc>
                <a:spcPct val="100000"/>
              </a:lnSpc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Agreed: the transmission condition shall not be limited to only in neutral position for the test</a:t>
            </a:r>
          </a:p>
          <a:p>
            <a:pPr>
              <a:lnSpc>
                <a:spcPct val="10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 be discussed: developing clear provision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40" y="1302405"/>
            <a:ext cx="1068056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ISSUE 1 (exemption of the presence of SBR on folding seats) 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40" y="4152019"/>
            <a:ext cx="1068056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ISSUE 2-1 (test conditions: transmission in neutral position)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5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Discussion summary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Agreed: include the clear “vehicle master control switch” definition in UN R16</a:t>
            </a:r>
          </a:p>
          <a:p>
            <a:pPr>
              <a:lnSpc>
                <a:spcPct val="120000"/>
              </a:lnSpc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Agreed: need clarification for SBR with a remote start function</a:t>
            </a:r>
          </a:p>
          <a:p>
            <a:pPr>
              <a:lnSpc>
                <a:spcPct val="120000"/>
              </a:lnSpc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To be discussed: developing the clear provision</a:t>
            </a:r>
          </a:p>
          <a:p>
            <a:pPr>
              <a:lnSpc>
                <a:spcPct val="120000"/>
              </a:lnSpc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Date/Time: May 30, 2023 / 09:00~12:00 (in Geneva time)</a:t>
            </a:r>
          </a:p>
          <a:p>
            <a:pPr>
              <a:lnSpc>
                <a:spcPct val="120000"/>
              </a:lnSpc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Virtually held (on-line)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40" y="1285097"/>
            <a:ext cx="1068056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ISSUE 2-2 (in case which there is no propulsion start switch)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40" y="2915719"/>
            <a:ext cx="1068056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ISSUE 3 (SBR and a remote start function)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40" y="4546341"/>
            <a:ext cx="1068056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Next plan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0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o-K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고맙습니다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attention.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04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18E06D0F-C66B-4143-9C7D-7A95BEA2C6FB}"/>
</file>

<file path=customXml/itemProps2.xml><?xml version="1.0" encoding="utf-8"?>
<ds:datastoreItem xmlns:ds="http://schemas.openxmlformats.org/officeDocument/2006/customXml" ds:itemID="{1EAE509C-5F6C-49A2-A831-CA826DC7566B}"/>
</file>

<file path=customXml/itemProps3.xml><?xml version="1.0" encoding="utf-8"?>
<ds:datastoreItem xmlns:ds="http://schemas.openxmlformats.org/officeDocument/2006/customXml" ds:itemID="{57227266-A4EC-476D-AAC0-16EC7CB3952A}"/>
</file>

<file path=docProps/app.xml><?xml version="1.0" encoding="utf-8"?>
<Properties xmlns="http://schemas.openxmlformats.org/officeDocument/2006/extended-properties" xmlns:vt="http://schemas.openxmlformats.org/officeDocument/2006/docPropsVTypes">
  <TotalTime>7757</TotalTime>
  <Words>324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HY견고딕</vt:lpstr>
      <vt:lpstr>맑은 고딕</vt:lpstr>
      <vt:lpstr>나눔바른고딕</vt:lpstr>
      <vt:lpstr>Arial</vt:lpstr>
      <vt:lpstr>Office 테마</vt:lpstr>
      <vt:lpstr>Status report of GRSP ad hoc group on SBR Issues</vt:lpstr>
      <vt:lpstr>Introduction</vt:lpstr>
      <vt:lpstr>Discussion summary</vt:lpstr>
      <vt:lpstr>Discussion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KOTSA</dc:creator>
  <cp:lastModifiedBy>E/ECE/324/Rev.2/Add.109/Rev.7</cp:lastModifiedBy>
  <cp:revision>870</cp:revision>
  <cp:lastPrinted>2020-07-15T04:08:12Z</cp:lastPrinted>
  <dcterms:created xsi:type="dcterms:W3CDTF">2020-04-24T02:02:58Z</dcterms:created>
  <dcterms:modified xsi:type="dcterms:W3CDTF">2023-05-15T06:59:39Z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