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8" r:id="rId2"/>
    <p:sldId id="257" r:id="rId3"/>
    <p:sldId id="258" r:id="rId4"/>
    <p:sldId id="264"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6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96" autoAdjust="0"/>
    <p:restoredTop sz="96270" autoAdjust="0"/>
  </p:normalViewPr>
  <p:slideViewPr>
    <p:cSldViewPr snapToGrid="0" showGuides="1">
      <p:cViewPr varScale="1">
        <p:scale>
          <a:sx n="114" d="100"/>
          <a:sy n="114" d="100"/>
        </p:scale>
        <p:origin x="1218" y="102"/>
      </p:cViewPr>
      <p:guideLst>
        <p:guide orient="horz" pos="2160"/>
        <p:guide pos="665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4124849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58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365863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265036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237092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15980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3382345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2004091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1747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403504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A1210F-7FD5-48E0-9C0E-FF1A7B2084F0}" type="datetimeFigureOut">
              <a:rPr kumimoji="1" lang="ja-JP" altLang="en-US" smtClean="0"/>
              <a:t>2023/5/11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14786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A1210F-7FD5-48E0-9C0E-FF1A7B2084F0}" type="datetimeFigureOut">
              <a:rPr kumimoji="1" lang="ja-JP" altLang="en-US" smtClean="0"/>
              <a:t>2023/5/11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67D75-AC0F-4991-A464-30F1429C9673}" type="slidenum">
              <a:rPr kumimoji="1" lang="ja-JP" altLang="en-US" smtClean="0"/>
              <a:t>‹#›</a:t>
            </a:fld>
            <a:endParaRPr kumimoji="1" lang="ja-JP" altLang="en-US"/>
          </a:p>
        </p:txBody>
      </p:sp>
    </p:spTree>
    <p:extLst>
      <p:ext uri="{BB962C8B-B14F-4D97-AF65-F5344CB8AC3E}">
        <p14:creationId xmlns:p14="http://schemas.microsoft.com/office/powerpoint/2010/main" val="3197787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821180" y="1852700"/>
            <a:ext cx="8549640" cy="1470025"/>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20000"/>
              </a:lnSpc>
            </a:pPr>
            <a:r>
              <a:rPr lang="en-US" altLang="ja-JP" sz="4000" b="1" dirty="0">
                <a:latin typeface="Arial" panose="020B0604020202020204" pitchFamily="34" charset="0"/>
                <a:cs typeface="Arial" panose="020B0604020202020204" pitchFamily="34" charset="0"/>
              </a:rPr>
              <a:t>Frontal Collision Accident Study in Japan</a:t>
            </a:r>
          </a:p>
          <a:p>
            <a:pPr algn="ctr">
              <a:lnSpc>
                <a:spcPct val="120000"/>
              </a:lnSpc>
            </a:pPr>
            <a:r>
              <a:rPr lang="en-US" altLang="ja-JP" sz="4000" b="1" dirty="0">
                <a:latin typeface="Arial" panose="020B0604020202020204" pitchFamily="34" charset="0"/>
                <a:cs typeface="Arial" panose="020B0604020202020204" pitchFamily="34" charset="0"/>
              </a:rPr>
              <a:t>(Category N1)</a:t>
            </a:r>
            <a:endParaRPr lang="ja-JP" altLang="en-US" sz="4000" b="1" dirty="0">
              <a:latin typeface="Arial" panose="020B0604020202020204" pitchFamily="34" charset="0"/>
              <a:ea typeface="HGPｺﾞｼｯｸE" pitchFamily="50" charset="-128"/>
              <a:cs typeface="Arial" panose="020B0604020202020204" pitchFamily="34" charset="0"/>
            </a:endParaRPr>
          </a:p>
        </p:txBody>
      </p:sp>
      <p:sp>
        <p:nvSpPr>
          <p:cNvPr id="3" name="テキスト ボックス 2"/>
          <p:cNvSpPr txBox="1"/>
          <p:nvPr/>
        </p:nvSpPr>
        <p:spPr>
          <a:xfrm>
            <a:off x="1602297" y="4529326"/>
            <a:ext cx="9144000" cy="1077218"/>
          </a:xfrm>
          <a:prstGeom prst="rect">
            <a:avLst/>
          </a:prstGeom>
          <a:noFill/>
        </p:spPr>
        <p:txBody>
          <a:bodyPr>
            <a:spAutoFit/>
          </a:bodyPr>
          <a:lstStyle/>
          <a:p>
            <a:pPr algn="ctr" fontAlgn="auto">
              <a:spcBef>
                <a:spcPts val="0"/>
              </a:spcBef>
              <a:spcAft>
                <a:spcPts val="0"/>
              </a:spcAft>
              <a:defRPr/>
            </a:pPr>
            <a:r>
              <a:rPr lang="en-US" altLang="ja-JP" sz="3600" b="1" dirty="0">
                <a:latin typeface="Arial" panose="020B0604020202020204" pitchFamily="34" charset="0"/>
                <a:ea typeface="HGPｺﾞｼｯｸE" pitchFamily="50" charset="-128"/>
                <a:cs typeface="Arial" panose="020B0604020202020204" pitchFamily="34" charset="0"/>
              </a:rPr>
              <a:t>Japan</a:t>
            </a:r>
          </a:p>
          <a:p>
            <a:pPr algn="ctr" fontAlgn="auto">
              <a:spcBef>
                <a:spcPts val="0"/>
              </a:spcBef>
              <a:spcAft>
                <a:spcPts val="0"/>
              </a:spcAft>
              <a:defRPr/>
            </a:pPr>
            <a:r>
              <a:rPr lang="en-US" altLang="ja-JP" sz="2800" b="1" dirty="0">
                <a:latin typeface="Arial" panose="020B0604020202020204" pitchFamily="34" charset="0"/>
                <a:ea typeface="HGPｺﾞｼｯｸE" pitchFamily="50" charset="-128"/>
                <a:cs typeface="Arial" panose="020B0604020202020204" pitchFamily="34" charset="0"/>
              </a:rPr>
              <a:t>MLIT/ NTSEL</a:t>
            </a:r>
            <a:endParaRPr lang="ja-JP" altLang="en-US" sz="2800" b="1" dirty="0">
              <a:latin typeface="Arial" panose="020B0604020202020204" pitchFamily="34" charset="0"/>
              <a:cs typeface="Arial" panose="020B0604020202020204" pitchFamily="34" charset="0"/>
            </a:endParaRPr>
          </a:p>
        </p:txBody>
      </p:sp>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b="7552"/>
          <a:stretch>
            <a:fillRect/>
          </a:stretch>
        </p:blipFill>
        <p:spPr bwMode="auto">
          <a:xfrm>
            <a:off x="114595" y="211271"/>
            <a:ext cx="820743" cy="567908"/>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12668">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9"/>
          <p:cNvSpPr txBox="1">
            <a:spLocks noChangeArrowheads="1"/>
          </p:cNvSpPr>
          <p:nvPr/>
        </p:nvSpPr>
        <p:spPr bwMode="auto">
          <a:xfrm>
            <a:off x="905346" y="446157"/>
            <a:ext cx="4524334" cy="4572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70" tIns="47885" rIns="95770" bIns="47885" numCol="1" anchor="t" anchorCtr="0" compatLnSpc="1">
            <a:prstTxWarp prst="textNoShape">
              <a:avLst/>
            </a:prstTxWarp>
          </a:bodyPr>
          <a:lstStyle>
            <a:defPPr>
              <a:defRPr lang="ja-JP"/>
            </a:defPPr>
            <a:lvl1pPr marL="0" algn="l" defTabSz="914400" rtl="0" eaLnBrk="1" latinLnBrk="1" hangingPunct="1">
              <a:defRPr kumimoji="1" sz="1200" kern="1200">
                <a:solidFill>
                  <a:schemeClr val="tx1"/>
                </a:solidFill>
                <a:latin typeface="+mn-lt"/>
                <a:ea typeface="Gulim" pitchFamily="34" charset="-127"/>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Ministry of Land, Infrastructure, Transport and Tourism</a:t>
            </a:r>
            <a:endParaRPr lang="en-US" altLang="ko-KR" dirty="0"/>
          </a:p>
        </p:txBody>
      </p:sp>
      <p:pic>
        <p:nvPicPr>
          <p:cNvPr id="6" name="Picture 18">
            <a:extLst>
              <a:ext uri="{FF2B5EF4-FFF2-40B4-BE49-F238E27FC236}">
                <a16:creationId xmlns:a16="http://schemas.microsoft.com/office/drawing/2014/main" id="{EABFDC69-F2F2-48AB-82D8-FC18F0B8E1AB}"/>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28130" y="63574"/>
            <a:ext cx="862136" cy="58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a:extLst>
              <a:ext uri="{FF2B5EF4-FFF2-40B4-BE49-F238E27FC236}">
                <a16:creationId xmlns:a16="http://schemas.microsoft.com/office/drawing/2014/main" id="{6C06B6BC-A5E7-47FD-89C7-ABB3F036597D}"/>
              </a:ext>
            </a:extLst>
          </p:cNvPr>
          <p:cNvSpPr txBox="1">
            <a:spLocks noChangeArrowheads="1"/>
          </p:cNvSpPr>
          <p:nvPr/>
        </p:nvSpPr>
        <p:spPr bwMode="auto">
          <a:xfrm>
            <a:off x="8690266" y="211271"/>
            <a:ext cx="3501734" cy="4572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70" tIns="47885" rIns="95770" bIns="47885" numCol="1" rtlCol="0" anchor="t" anchorCtr="0" compatLnSpc="1">
            <a:prstTxWarp prst="textNoShape">
              <a:avLst/>
            </a:prstTxWarp>
          </a:bodyPr>
          <a:lstStyle>
            <a:defPPr>
              <a:defRPr lang="ja-JP"/>
            </a:defPPr>
            <a:lvl1pPr marL="0" algn="l" defTabSz="914400" rtl="0" eaLnBrk="1" latinLnBrk="1"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ea typeface="Gulim" pitchFamily="34" charset="-127"/>
              </a:rPr>
              <a:t>National Traffic Safety and Environment Laboratory</a:t>
            </a:r>
            <a:r>
              <a:rPr lang="ja-JP" altLang="en-US" dirty="0"/>
              <a:t>　　　</a:t>
            </a:r>
            <a:endParaRPr lang="en-US" altLang="ko-KR" dirty="0">
              <a:ea typeface="Gulim" pitchFamily="34" charset="-127"/>
            </a:endParaRPr>
          </a:p>
        </p:txBody>
      </p:sp>
      <p:sp>
        <p:nvSpPr>
          <p:cNvPr id="8" name="テキスト ボックス 2">
            <a:extLst>
              <a:ext uri="{FF2B5EF4-FFF2-40B4-BE49-F238E27FC236}">
                <a16:creationId xmlns:a16="http://schemas.microsoft.com/office/drawing/2014/main" id="{D55814D5-0745-70CE-C297-D4C0677574D7}"/>
              </a:ext>
            </a:extLst>
          </p:cNvPr>
          <p:cNvSpPr txBox="1">
            <a:spLocks noChangeArrowheads="1"/>
          </p:cNvSpPr>
          <p:nvPr/>
        </p:nvSpPr>
        <p:spPr bwMode="auto">
          <a:xfrm>
            <a:off x="7585532" y="775651"/>
            <a:ext cx="4363870" cy="557653"/>
          </a:xfrm>
          <a:prstGeom prst="rect">
            <a:avLst/>
          </a:prstGeom>
          <a:solidFill>
            <a:srgbClr val="FFFFFF"/>
          </a:solidFill>
          <a:ln w="9525">
            <a:solidFill>
              <a:sysClr val="window" lastClr="FFFFFF"/>
            </a:solidFill>
            <a:miter lim="800000"/>
            <a:headEnd/>
            <a:tailEnd/>
          </a:ln>
        </p:spPr>
        <p:txBody>
          <a:bodyPr rot="0" vert="horz" wrap="square" lIns="91440" tIns="45720" rIns="91440" bIns="45720" anchor="t" anchorCtr="0">
            <a:spAutoFit/>
          </a:bodyPr>
          <a:lstStyle/>
          <a:p>
            <a:pPr marL="0" marR="0" lvl="0" indent="0" defTabSz="914400" eaLnBrk="1" fontAlgn="auto" latinLnBrk="0" hangingPunct="1">
              <a:lnSpc>
                <a:spcPts val="12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ＭＳ 明朝" panose="02020609040205080304" pitchFamily="17" charset="-128"/>
              </a:rPr>
              <a:t>Informal document </a:t>
            </a:r>
            <a:r>
              <a:rPr kumimoji="0" lang="en-US" altLang="ja-JP" sz="14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ＭＳ 明朝" panose="02020609040205080304" pitchFamily="17" charset="-128"/>
              </a:rPr>
              <a:t>GRSP-73-27</a:t>
            </a:r>
          </a:p>
          <a:p>
            <a:pPr marL="0" marR="0" lvl="0" indent="0" defTabSz="914400" eaLnBrk="1" fontAlgn="auto" latinLnBrk="0" hangingPunct="1">
              <a:lnSpc>
                <a:spcPts val="1200"/>
              </a:lnSpc>
              <a:spcBef>
                <a:spcPts val="0"/>
              </a:spcBef>
              <a:spcAft>
                <a:spcPts val="0"/>
              </a:spcAft>
              <a:buClrTx/>
              <a:buSzTx/>
              <a:buFontTx/>
              <a:buNone/>
              <a:tabLst/>
              <a:defRPr/>
            </a:pPr>
            <a:r>
              <a:rPr kumimoji="0" lang="ja-JP" altLang="en-US" sz="1400" kern="0" dirty="0">
                <a:solidFill>
                  <a:sysClr val="windowText" lastClr="000000"/>
                </a:solidFill>
                <a:latin typeface="Times New Roman" panose="02020603050405020304" pitchFamily="18" charset="0"/>
                <a:ea typeface="ＭＳ 明朝" panose="02020609040205080304" pitchFamily="17" charset="-128"/>
              </a:rPr>
              <a:t>（</a:t>
            </a:r>
            <a:r>
              <a:rPr kumimoji="0" lang="en-US" altLang="ja-JP" sz="1400" kern="0" dirty="0">
                <a:solidFill>
                  <a:sysClr val="windowText" lastClr="000000"/>
                </a:solidFill>
                <a:latin typeface="Times New Roman" panose="02020603050405020304" pitchFamily="18" charset="0"/>
                <a:ea typeface="ＭＳ 明朝" panose="02020609040205080304" pitchFamily="17" charset="-128"/>
              </a:rPr>
              <a:t>73rd GRSP, 15-19 May 2023, </a:t>
            </a:r>
          </a:p>
          <a:p>
            <a:pPr marL="0" marR="0" lvl="0" indent="0" defTabSz="914400" eaLnBrk="1" fontAlgn="auto" latinLnBrk="0" hangingPunct="1">
              <a:lnSpc>
                <a:spcPts val="1200"/>
              </a:lnSpc>
              <a:spcBef>
                <a:spcPts val="0"/>
              </a:spcBef>
              <a:spcAft>
                <a:spcPts val="0"/>
              </a:spcAft>
              <a:buClrTx/>
              <a:buSzTx/>
              <a:buFontTx/>
              <a:buNone/>
              <a:tabLst/>
              <a:defRPr/>
            </a:pPr>
            <a:r>
              <a:rPr kumimoji="0" lang="en-US" altLang="ja-JP" sz="1400" kern="0" dirty="0">
                <a:solidFill>
                  <a:sysClr val="windowText" lastClr="000000"/>
                </a:solidFill>
                <a:latin typeface="Times New Roman" panose="02020603050405020304" pitchFamily="18" charset="0"/>
                <a:ea typeface="ＭＳ 明朝" panose="02020609040205080304" pitchFamily="17" charset="-128"/>
              </a:rPr>
              <a:t>a</a:t>
            </a:r>
            <a:r>
              <a:rPr kumimoji="0" lang="en-US" altLang="ja-JP" sz="1400" b="0" i="0" u="none" strike="noStrike" kern="0" cap="none" spc="0" normalizeH="0" baseline="0" noProof="0" dirty="0" err="1">
                <a:ln>
                  <a:noFill/>
                </a:ln>
                <a:solidFill>
                  <a:sysClr val="windowText" lastClr="000000"/>
                </a:solidFill>
                <a:effectLst/>
                <a:uLnTx/>
                <a:uFillTx/>
                <a:latin typeface="Times New Roman" panose="02020603050405020304" pitchFamily="18" charset="0"/>
                <a:ea typeface="ＭＳ 明朝" panose="02020609040205080304" pitchFamily="17" charset="-128"/>
              </a:rPr>
              <a:t>genda</a:t>
            </a:r>
            <a:r>
              <a:rPr kumimoji="0" lang="en-US" altLang="ja-JP"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ＭＳ 明朝" panose="02020609040205080304" pitchFamily="17" charset="-128"/>
              </a:rPr>
              <a:t>  item 16)</a:t>
            </a:r>
            <a:endParaRPr kumimoji="0" lang="ja-JP" alt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ＭＳ 明朝" panose="02020609040205080304" pitchFamily="17" charset="-128"/>
            </a:endParaRPr>
          </a:p>
        </p:txBody>
      </p:sp>
      <p:sp>
        <p:nvSpPr>
          <p:cNvPr id="9" name="テキスト ボックス 2">
            <a:extLst>
              <a:ext uri="{FF2B5EF4-FFF2-40B4-BE49-F238E27FC236}">
                <a16:creationId xmlns:a16="http://schemas.microsoft.com/office/drawing/2014/main" id="{586FD7C2-A891-F300-18C9-B8FD887A6EB1}"/>
              </a:ext>
            </a:extLst>
          </p:cNvPr>
          <p:cNvSpPr txBox="1">
            <a:spLocks noChangeArrowheads="1"/>
          </p:cNvSpPr>
          <p:nvPr/>
        </p:nvSpPr>
        <p:spPr bwMode="auto">
          <a:xfrm>
            <a:off x="261293" y="852594"/>
            <a:ext cx="4363870" cy="247697"/>
          </a:xfrm>
          <a:prstGeom prst="rect">
            <a:avLst/>
          </a:prstGeom>
          <a:solidFill>
            <a:srgbClr val="FFFFFF"/>
          </a:solidFill>
          <a:ln w="9525">
            <a:solidFill>
              <a:sysClr val="window" lastClr="FFFFFF"/>
            </a:solidFill>
            <a:miter lim="800000"/>
            <a:headEnd/>
            <a:tailEnd/>
          </a:ln>
        </p:spPr>
        <p:txBody>
          <a:bodyPr rot="0" vert="horz" wrap="square" lIns="91440" tIns="45720" rIns="91440" bIns="45720" anchor="t" anchorCtr="0">
            <a:spAutoFit/>
          </a:bodyPr>
          <a:lstStyle/>
          <a:p>
            <a:pPr marL="0" marR="0" lvl="0" indent="0" defTabSz="914400" eaLnBrk="1" fontAlgn="auto" latinLnBrk="0" hangingPunct="1">
              <a:lnSpc>
                <a:spcPts val="1200"/>
              </a:lnSpc>
              <a:spcBef>
                <a:spcPts val="0"/>
              </a:spcBef>
              <a:spcAft>
                <a:spcPts val="0"/>
              </a:spcAft>
              <a:buClrTx/>
              <a:buSzTx/>
              <a:buFontTx/>
              <a:buNone/>
              <a:tabLst/>
              <a:defRPr/>
            </a:pPr>
            <a:r>
              <a:rPr kumimoji="0" lang="en-US" altLang="ja-JP" sz="1400" kern="0" dirty="0">
                <a:solidFill>
                  <a:sysClr val="windowText" lastClr="000000"/>
                </a:solidFill>
                <a:latin typeface="Times New Roman" panose="02020603050405020304" pitchFamily="18" charset="0"/>
                <a:ea typeface="ＭＳ 明朝" panose="02020609040205080304" pitchFamily="17" charset="-128"/>
              </a:rPr>
              <a:t>Transmitted by the expert from Japan</a:t>
            </a:r>
            <a:endParaRPr kumimoji="0" lang="ja-JP" alt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23601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4510DCF-ACF0-5358-3230-1C5CD8BCE26B}"/>
              </a:ext>
            </a:extLst>
          </p:cNvPr>
          <p:cNvSpPr txBox="1">
            <a:spLocks noChangeArrowheads="1"/>
          </p:cNvSpPr>
          <p:nvPr/>
        </p:nvSpPr>
        <p:spPr>
          <a:xfrm>
            <a:off x="-68050" y="171358"/>
            <a:ext cx="12043719" cy="590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dirty="0">
                <a:latin typeface="Arial" panose="020B0604020202020204" pitchFamily="34" charset="0"/>
                <a:cs typeface="Arial" panose="020B0604020202020204" pitchFamily="34" charset="0"/>
              </a:rPr>
              <a:t>Accidents in Japan by Age and Sex of Passenger Seat Occupants in Category N1</a:t>
            </a:r>
            <a:endParaRPr lang="ja-JP" altLang="en-US" sz="2400" dirty="0">
              <a:latin typeface="Arial" panose="020B0604020202020204" pitchFamily="34" charset="0"/>
              <a:cs typeface="Arial" panose="020B0604020202020204" pitchFamily="34" charset="0"/>
            </a:endParaRPr>
          </a:p>
        </p:txBody>
      </p:sp>
      <p:sp>
        <p:nvSpPr>
          <p:cNvPr id="3" name="テキスト ボックス 2">
            <a:extLst>
              <a:ext uri="{FF2B5EF4-FFF2-40B4-BE49-F238E27FC236}">
                <a16:creationId xmlns:a16="http://schemas.microsoft.com/office/drawing/2014/main" id="{C9E35FBA-7A07-1B86-1AEE-6A96929E3DA1}"/>
              </a:ext>
            </a:extLst>
          </p:cNvPr>
          <p:cNvSpPr txBox="1"/>
          <p:nvPr/>
        </p:nvSpPr>
        <p:spPr>
          <a:xfrm>
            <a:off x="6325387" y="4506044"/>
            <a:ext cx="5733022" cy="461665"/>
          </a:xfrm>
          <a:prstGeom prst="rect">
            <a:avLst/>
          </a:prstGeom>
          <a:noFill/>
        </p:spPr>
        <p:txBody>
          <a:bodyPr wrap="square" rtlCol="0">
            <a:spAutoFit/>
          </a:bodyPr>
          <a:lstStyle/>
          <a:p>
            <a:pPr algn="r"/>
            <a:r>
              <a:rPr kumimoji="1" lang="en-US" altLang="ja-JP" sz="1200" dirty="0">
                <a:latin typeface="Arial" panose="020B0604020202020204" pitchFamily="34" charset="0"/>
                <a:cs typeface="Arial" panose="020B0604020202020204" pitchFamily="34" charset="0"/>
              </a:rPr>
              <a:t>* Data compiled by the Institute for Traffic Accident Research and Data Analysis</a:t>
            </a:r>
          </a:p>
          <a:p>
            <a:pPr algn="r"/>
            <a:r>
              <a:rPr kumimoji="1" lang="en-US" altLang="ja-JP" sz="1200" dirty="0">
                <a:latin typeface="Arial" panose="020B0604020202020204" pitchFamily="34" charset="0"/>
                <a:cs typeface="Arial" panose="020B0604020202020204" pitchFamily="34" charset="0"/>
              </a:rPr>
              <a:t>* Accident statistics do not include children seated in CRS.</a:t>
            </a:r>
          </a:p>
        </p:txBody>
      </p:sp>
      <p:sp>
        <p:nvSpPr>
          <p:cNvPr id="4" name="テキスト ボックス 3">
            <a:extLst>
              <a:ext uri="{FF2B5EF4-FFF2-40B4-BE49-F238E27FC236}">
                <a16:creationId xmlns:a16="http://schemas.microsoft.com/office/drawing/2014/main" id="{D0C4D5FB-FB79-97E7-4E8C-1D027EE551B9}"/>
              </a:ext>
            </a:extLst>
          </p:cNvPr>
          <p:cNvSpPr txBox="1"/>
          <p:nvPr/>
        </p:nvSpPr>
        <p:spPr>
          <a:xfrm>
            <a:off x="156307" y="5456003"/>
            <a:ext cx="11947465" cy="553998"/>
          </a:xfrm>
          <a:prstGeom prst="rect">
            <a:avLst/>
          </a:prstGeom>
          <a:noFill/>
        </p:spPr>
        <p:txBody>
          <a:bodyPr wrap="square" rtlCol="0">
            <a:spAutoFit/>
          </a:bodyPr>
          <a:lstStyle/>
          <a:p>
            <a:pPr marL="2333625" indent="-2333625"/>
            <a:r>
              <a:rPr lang="en-US" altLang="ja-JP" sz="1000" dirty="0">
                <a:latin typeface="Arial" panose="020B0604020202020204" pitchFamily="34" charset="0"/>
                <a:cs typeface="Arial" panose="020B0604020202020204" pitchFamily="34" charset="0"/>
              </a:rPr>
              <a:t>Number of people with minor injuries	</a:t>
            </a:r>
            <a:r>
              <a:rPr lang="en-US" altLang="ja-JP" sz="1000" dirty="0">
                <a:solidFill>
                  <a:schemeClr val="accent2">
                    <a:lumMod val="75000"/>
                  </a:schemeClr>
                </a:solidFill>
                <a:latin typeface="Arial" panose="020B0604020202020204" pitchFamily="34" charset="0"/>
                <a:cs typeface="Arial" panose="020B0604020202020204" pitchFamily="34" charset="0"/>
              </a:rPr>
              <a:t>Males aged 25-64</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 &gt; </a:t>
            </a:r>
            <a:r>
              <a:rPr lang="en-US" altLang="ja-JP" sz="1000" dirty="0">
                <a:solidFill>
                  <a:schemeClr val="accent6">
                    <a:lumMod val="75000"/>
                  </a:schemeClr>
                </a:solidFill>
                <a:latin typeface="Arial" panose="020B0604020202020204" pitchFamily="34" charset="0"/>
                <a:cs typeface="Arial" panose="020B0604020202020204" pitchFamily="34" charset="0"/>
              </a:rPr>
              <a:t>Females aged 65 and over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accent1">
                    <a:lumMod val="50000"/>
                  </a:schemeClr>
                </a:solidFill>
                <a:latin typeface="Arial" panose="020B0604020202020204" pitchFamily="34" charset="0"/>
                <a:cs typeface="Arial" panose="020B0604020202020204" pitchFamily="34" charset="0"/>
              </a:rPr>
              <a:t>Females aged 25-64</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accent1"/>
                </a:solidFill>
                <a:latin typeface="Arial" panose="020B0604020202020204" pitchFamily="34" charset="0"/>
                <a:cs typeface="Arial" panose="020B0604020202020204" pitchFamily="34" charset="0"/>
              </a:rPr>
              <a:t>Males aged 24 and under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tx1">
                    <a:lumMod val="65000"/>
                    <a:lumOff val="35000"/>
                  </a:schemeClr>
                </a:solidFill>
                <a:latin typeface="Arial" panose="020B0604020202020204" pitchFamily="34" charset="0"/>
                <a:cs typeface="Arial" panose="020B0604020202020204" pitchFamily="34" charset="0"/>
              </a:rPr>
              <a:t>Males aged 65 and over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rgbClr val="FFC000"/>
                </a:solidFill>
                <a:latin typeface="Arial" panose="020B0604020202020204" pitchFamily="34" charset="0"/>
                <a:cs typeface="Arial" panose="020B0604020202020204" pitchFamily="34" charset="0"/>
              </a:rPr>
              <a:t>Females aged 24 and under</a:t>
            </a:r>
          </a:p>
          <a:p>
            <a:pPr marL="2686050" indent="-2686050"/>
            <a:endParaRPr lang="en-US" altLang="ja-JP" sz="1000" dirty="0">
              <a:solidFill>
                <a:srgbClr val="FFC000"/>
              </a:solidFill>
              <a:latin typeface="Arial" panose="020B0604020202020204" pitchFamily="34" charset="0"/>
              <a:cs typeface="Arial" panose="020B0604020202020204" pitchFamily="34" charset="0"/>
            </a:endParaRPr>
          </a:p>
          <a:p>
            <a:pPr marL="2333625" indent="-2333625"/>
            <a:r>
              <a:rPr lang="en-US" altLang="ja-JP" sz="1000" dirty="0">
                <a:latin typeface="Arial" panose="020B0604020202020204" pitchFamily="34" charset="0"/>
                <a:cs typeface="Arial" panose="020B0604020202020204" pitchFamily="34" charset="0"/>
              </a:rPr>
              <a:t>Number of deaths + serious injuries	</a:t>
            </a:r>
            <a:r>
              <a:rPr lang="en-US" altLang="ja-JP" sz="1000" dirty="0">
                <a:solidFill>
                  <a:schemeClr val="accent6">
                    <a:lumMod val="75000"/>
                  </a:schemeClr>
                </a:solidFill>
                <a:latin typeface="Arial" panose="020B0604020202020204" pitchFamily="34" charset="0"/>
                <a:cs typeface="Arial" panose="020B0604020202020204" pitchFamily="34" charset="0"/>
              </a:rPr>
              <a:t>Females aged 65 and over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accent2">
                    <a:lumMod val="75000"/>
                  </a:schemeClr>
                </a:solidFill>
                <a:latin typeface="Arial" panose="020B0604020202020204" pitchFamily="34" charset="0"/>
                <a:cs typeface="Arial" panose="020B0604020202020204" pitchFamily="34" charset="0"/>
              </a:rPr>
              <a:t>Males aged 25-64</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tx1">
                    <a:lumMod val="65000"/>
                    <a:lumOff val="35000"/>
                  </a:schemeClr>
                </a:solidFill>
                <a:latin typeface="Arial" panose="020B0604020202020204" pitchFamily="34" charset="0"/>
                <a:cs typeface="Arial" panose="020B0604020202020204" pitchFamily="34" charset="0"/>
              </a:rPr>
              <a:t>Males aged 65 and over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chemeClr val="accent1">
                    <a:lumMod val="50000"/>
                  </a:schemeClr>
                </a:solidFill>
                <a:latin typeface="Arial" panose="020B0604020202020204" pitchFamily="34" charset="0"/>
                <a:cs typeface="Arial" panose="020B0604020202020204" pitchFamily="34" charset="0"/>
              </a:rPr>
              <a:t>Females aged 25-64 </a:t>
            </a:r>
            <a:r>
              <a:rPr lang="en-US" altLang="ja-JP" sz="1000" dirty="0">
                <a:latin typeface="Arial" panose="020B0604020202020204" pitchFamily="34" charset="0"/>
                <a:cs typeface="Arial" panose="020B0604020202020204" pitchFamily="34" charset="0"/>
              </a:rPr>
              <a:t>&gt; </a:t>
            </a:r>
            <a:r>
              <a:rPr lang="en-US" altLang="ja-JP" sz="1000" dirty="0">
                <a:solidFill>
                  <a:schemeClr val="accent1"/>
                </a:solidFill>
                <a:latin typeface="Arial" panose="020B0604020202020204" pitchFamily="34" charset="0"/>
                <a:cs typeface="Arial" panose="020B0604020202020204" pitchFamily="34" charset="0"/>
              </a:rPr>
              <a:t>Males aged 24 and under</a:t>
            </a:r>
            <a:r>
              <a:rPr lang="ja-JP" altLang="en-US" sz="1000" dirty="0">
                <a:latin typeface="Arial" panose="020B0604020202020204" pitchFamily="34" charset="0"/>
                <a:cs typeface="Arial" panose="020B0604020202020204" pitchFamily="34" charset="0"/>
              </a:rPr>
              <a:t> </a:t>
            </a:r>
            <a:r>
              <a:rPr lang="en-US" altLang="ja-JP" sz="1000" dirty="0">
                <a:latin typeface="Arial" panose="020B0604020202020204" pitchFamily="34" charset="0"/>
                <a:cs typeface="Arial" panose="020B0604020202020204" pitchFamily="34" charset="0"/>
              </a:rPr>
              <a:t>&gt; </a:t>
            </a:r>
            <a:r>
              <a:rPr lang="en-US" altLang="ja-JP" sz="1000" dirty="0">
                <a:solidFill>
                  <a:srgbClr val="FFC000"/>
                </a:solidFill>
                <a:latin typeface="Arial" panose="020B0604020202020204" pitchFamily="34" charset="0"/>
                <a:cs typeface="Arial" panose="020B0604020202020204" pitchFamily="34" charset="0"/>
              </a:rPr>
              <a:t>Females aged 24 and under</a:t>
            </a:r>
          </a:p>
        </p:txBody>
      </p:sp>
      <p:sp>
        <p:nvSpPr>
          <p:cNvPr id="5" name="テキスト ボックス 4">
            <a:extLst>
              <a:ext uri="{FF2B5EF4-FFF2-40B4-BE49-F238E27FC236}">
                <a16:creationId xmlns:a16="http://schemas.microsoft.com/office/drawing/2014/main" id="{4CED1FBF-7854-9406-7FD2-0DA7D54D65AF}"/>
              </a:ext>
            </a:extLst>
          </p:cNvPr>
          <p:cNvSpPr txBox="1"/>
          <p:nvPr/>
        </p:nvSpPr>
        <p:spPr>
          <a:xfrm>
            <a:off x="408682" y="4436731"/>
            <a:ext cx="5457932" cy="646331"/>
          </a:xfrm>
          <a:prstGeom prst="rect">
            <a:avLst/>
          </a:prstGeom>
          <a:noFill/>
        </p:spPr>
        <p:txBody>
          <a:bodyPr wrap="square" rtlCol="0">
            <a:spAutoFit/>
          </a:bodyPr>
          <a:lstStyle/>
          <a:p>
            <a:pPr marL="84138" indent="-84138"/>
            <a:r>
              <a:rPr kumimoji="1" lang="en-US" altLang="ja-JP" sz="1200" dirty="0">
                <a:latin typeface="Arial" panose="020B0604020202020204" pitchFamily="34" charset="0"/>
                <a:cs typeface="Arial" panose="020B0604020202020204" pitchFamily="34" charset="0"/>
              </a:rPr>
              <a:t>*	Number of casualties in accidents for the 10-year period from 2012 to 2021</a:t>
            </a:r>
          </a:p>
          <a:p>
            <a:pPr marL="84138" indent="-84138"/>
            <a:r>
              <a:rPr kumimoji="1" lang="en-US" altLang="ja-JP" sz="1200" dirty="0">
                <a:latin typeface="Arial" panose="020B0604020202020204" pitchFamily="34" charset="0"/>
                <a:cs typeface="Arial" panose="020B0604020202020204" pitchFamily="34" charset="0"/>
              </a:rPr>
              <a:t>*	Frontal collisions of vehicles in Category N1 weighing 2.8 tons or less</a:t>
            </a:r>
          </a:p>
          <a:p>
            <a:pPr marL="84138" indent="-84138"/>
            <a:r>
              <a:rPr kumimoji="1" lang="en-US" altLang="ja-JP" sz="1200" dirty="0">
                <a:latin typeface="Arial" panose="020B0604020202020204" pitchFamily="34" charset="0"/>
                <a:cs typeface="Arial" panose="020B0604020202020204" pitchFamily="34" charset="0"/>
              </a:rPr>
              <a:t>*	Actual number of seat belt wearers</a:t>
            </a:r>
          </a:p>
        </p:txBody>
      </p:sp>
      <p:sp>
        <p:nvSpPr>
          <p:cNvPr id="6" name="正方形/長方形 5">
            <a:extLst>
              <a:ext uri="{FF2B5EF4-FFF2-40B4-BE49-F238E27FC236}">
                <a16:creationId xmlns:a16="http://schemas.microsoft.com/office/drawing/2014/main" id="{716E45D2-A926-DCA2-A5F8-B35487DD1FF2}"/>
              </a:ext>
            </a:extLst>
          </p:cNvPr>
          <p:cNvSpPr/>
          <p:nvPr/>
        </p:nvSpPr>
        <p:spPr>
          <a:xfrm>
            <a:off x="3748635" y="5456004"/>
            <a:ext cx="1528215" cy="2192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13B21057-0C98-B92B-6A3A-EDF5A177D5B7}"/>
              </a:ext>
            </a:extLst>
          </p:cNvPr>
          <p:cNvSpPr/>
          <p:nvPr/>
        </p:nvSpPr>
        <p:spPr>
          <a:xfrm>
            <a:off x="2491915" y="5786566"/>
            <a:ext cx="1647914" cy="2192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pic>
        <p:nvPicPr>
          <p:cNvPr id="8" name="図 7"/>
          <p:cNvPicPr>
            <a:picLocks noChangeAspect="1"/>
          </p:cNvPicPr>
          <p:nvPr/>
        </p:nvPicPr>
        <p:blipFill>
          <a:blip r:embed="rId2"/>
          <a:stretch>
            <a:fillRect/>
          </a:stretch>
        </p:blipFill>
        <p:spPr>
          <a:xfrm>
            <a:off x="73941" y="848674"/>
            <a:ext cx="5883726" cy="3570604"/>
          </a:xfrm>
          <a:prstGeom prst="rect">
            <a:avLst/>
          </a:prstGeom>
        </p:spPr>
      </p:pic>
      <p:pic>
        <p:nvPicPr>
          <p:cNvPr id="9" name="図 8"/>
          <p:cNvPicPr>
            <a:picLocks noChangeAspect="1"/>
          </p:cNvPicPr>
          <p:nvPr/>
        </p:nvPicPr>
        <p:blipFill>
          <a:blip r:embed="rId3"/>
          <a:stretch>
            <a:fillRect/>
          </a:stretch>
        </p:blipFill>
        <p:spPr>
          <a:xfrm>
            <a:off x="6089345" y="866127"/>
            <a:ext cx="5969064" cy="3570604"/>
          </a:xfrm>
          <a:prstGeom prst="rect">
            <a:avLst/>
          </a:prstGeom>
        </p:spPr>
      </p:pic>
    </p:spTree>
    <p:extLst>
      <p:ext uri="{BB962C8B-B14F-4D97-AF65-F5344CB8AC3E}">
        <p14:creationId xmlns:p14="http://schemas.microsoft.com/office/powerpoint/2010/main" val="136070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グループ化 75">
            <a:extLst>
              <a:ext uri="{FF2B5EF4-FFF2-40B4-BE49-F238E27FC236}">
                <a16:creationId xmlns:a16="http://schemas.microsoft.com/office/drawing/2014/main" id="{8F75BBF1-971E-4D7B-BCB8-2FFC6A5ADAFD}"/>
              </a:ext>
            </a:extLst>
          </p:cNvPr>
          <p:cNvGrpSpPr/>
          <p:nvPr/>
        </p:nvGrpSpPr>
        <p:grpSpPr>
          <a:xfrm>
            <a:off x="1592492" y="912709"/>
            <a:ext cx="8676561" cy="4641856"/>
            <a:chOff x="1592492" y="912709"/>
            <a:chExt cx="8676561" cy="4641856"/>
          </a:xfrm>
        </p:grpSpPr>
        <p:sp>
          <p:nvSpPr>
            <p:cNvPr id="5" name="Freeform 5">
              <a:extLst>
                <a:ext uri="{FF2B5EF4-FFF2-40B4-BE49-F238E27FC236}">
                  <a16:creationId xmlns:a16="http://schemas.microsoft.com/office/drawing/2014/main" id="{BCF4307D-A524-4323-87A1-7C6A88DEE59E}"/>
                </a:ext>
              </a:extLst>
            </p:cNvPr>
            <p:cNvSpPr>
              <a:spLocks noEditPoints="1"/>
            </p:cNvSpPr>
            <p:nvPr/>
          </p:nvSpPr>
          <p:spPr bwMode="auto">
            <a:xfrm>
              <a:off x="2622550" y="1395413"/>
              <a:ext cx="7246937" cy="2693987"/>
            </a:xfrm>
            <a:custGeom>
              <a:avLst/>
              <a:gdLst>
                <a:gd name="T0" fmla="*/ 0 w 4565"/>
                <a:gd name="T1" fmla="*/ 1692 h 1697"/>
                <a:gd name="T2" fmla="*/ 4565 w 4565"/>
                <a:gd name="T3" fmla="*/ 1692 h 1697"/>
                <a:gd name="T4" fmla="*/ 4565 w 4565"/>
                <a:gd name="T5" fmla="*/ 1697 h 1697"/>
                <a:gd name="T6" fmla="*/ 0 w 4565"/>
                <a:gd name="T7" fmla="*/ 1697 h 1697"/>
                <a:gd name="T8" fmla="*/ 0 w 4565"/>
                <a:gd name="T9" fmla="*/ 1692 h 1697"/>
                <a:gd name="T10" fmla="*/ 0 w 4565"/>
                <a:gd name="T11" fmla="*/ 1270 h 1697"/>
                <a:gd name="T12" fmla="*/ 4565 w 4565"/>
                <a:gd name="T13" fmla="*/ 1270 h 1697"/>
                <a:gd name="T14" fmla="*/ 4565 w 4565"/>
                <a:gd name="T15" fmla="*/ 1274 h 1697"/>
                <a:gd name="T16" fmla="*/ 0 w 4565"/>
                <a:gd name="T17" fmla="*/ 1274 h 1697"/>
                <a:gd name="T18" fmla="*/ 0 w 4565"/>
                <a:gd name="T19" fmla="*/ 1270 h 1697"/>
                <a:gd name="T20" fmla="*/ 0 w 4565"/>
                <a:gd name="T21" fmla="*/ 846 h 1697"/>
                <a:gd name="T22" fmla="*/ 4565 w 4565"/>
                <a:gd name="T23" fmla="*/ 846 h 1697"/>
                <a:gd name="T24" fmla="*/ 4565 w 4565"/>
                <a:gd name="T25" fmla="*/ 852 h 1697"/>
                <a:gd name="T26" fmla="*/ 0 w 4565"/>
                <a:gd name="T27" fmla="*/ 852 h 1697"/>
                <a:gd name="T28" fmla="*/ 0 w 4565"/>
                <a:gd name="T29" fmla="*/ 846 h 1697"/>
                <a:gd name="T30" fmla="*/ 0 w 4565"/>
                <a:gd name="T31" fmla="*/ 423 h 1697"/>
                <a:gd name="T32" fmla="*/ 4565 w 4565"/>
                <a:gd name="T33" fmla="*/ 423 h 1697"/>
                <a:gd name="T34" fmla="*/ 4565 w 4565"/>
                <a:gd name="T35" fmla="*/ 428 h 1697"/>
                <a:gd name="T36" fmla="*/ 0 w 4565"/>
                <a:gd name="T37" fmla="*/ 428 h 1697"/>
                <a:gd name="T38" fmla="*/ 0 w 4565"/>
                <a:gd name="T39" fmla="*/ 423 h 1697"/>
                <a:gd name="T40" fmla="*/ 0 w 4565"/>
                <a:gd name="T41" fmla="*/ 0 h 1697"/>
                <a:gd name="T42" fmla="*/ 4565 w 4565"/>
                <a:gd name="T43" fmla="*/ 0 h 1697"/>
                <a:gd name="T44" fmla="*/ 4565 w 4565"/>
                <a:gd name="T45" fmla="*/ 5 h 1697"/>
                <a:gd name="T46" fmla="*/ 0 w 4565"/>
                <a:gd name="T47" fmla="*/ 5 h 1697"/>
                <a:gd name="T48" fmla="*/ 0 w 4565"/>
                <a:gd name="T49" fmla="*/ 0 h 1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5" h="1697">
                  <a:moveTo>
                    <a:pt x="0" y="1692"/>
                  </a:moveTo>
                  <a:lnTo>
                    <a:pt x="4565" y="1692"/>
                  </a:lnTo>
                  <a:lnTo>
                    <a:pt x="4565" y="1697"/>
                  </a:lnTo>
                  <a:lnTo>
                    <a:pt x="0" y="1697"/>
                  </a:lnTo>
                  <a:lnTo>
                    <a:pt x="0" y="1692"/>
                  </a:lnTo>
                  <a:close/>
                  <a:moveTo>
                    <a:pt x="0" y="1270"/>
                  </a:moveTo>
                  <a:lnTo>
                    <a:pt x="4565" y="1270"/>
                  </a:lnTo>
                  <a:lnTo>
                    <a:pt x="4565" y="1274"/>
                  </a:lnTo>
                  <a:lnTo>
                    <a:pt x="0" y="1274"/>
                  </a:lnTo>
                  <a:lnTo>
                    <a:pt x="0" y="1270"/>
                  </a:lnTo>
                  <a:close/>
                  <a:moveTo>
                    <a:pt x="0" y="846"/>
                  </a:moveTo>
                  <a:lnTo>
                    <a:pt x="4565" y="846"/>
                  </a:lnTo>
                  <a:lnTo>
                    <a:pt x="4565" y="852"/>
                  </a:lnTo>
                  <a:lnTo>
                    <a:pt x="0" y="852"/>
                  </a:lnTo>
                  <a:lnTo>
                    <a:pt x="0" y="846"/>
                  </a:lnTo>
                  <a:close/>
                  <a:moveTo>
                    <a:pt x="0" y="423"/>
                  </a:moveTo>
                  <a:lnTo>
                    <a:pt x="4565" y="423"/>
                  </a:lnTo>
                  <a:lnTo>
                    <a:pt x="4565" y="428"/>
                  </a:lnTo>
                  <a:lnTo>
                    <a:pt x="0" y="428"/>
                  </a:lnTo>
                  <a:lnTo>
                    <a:pt x="0" y="423"/>
                  </a:lnTo>
                  <a:close/>
                  <a:moveTo>
                    <a:pt x="0" y="0"/>
                  </a:moveTo>
                  <a:lnTo>
                    <a:pt x="4565" y="0"/>
                  </a:lnTo>
                  <a:lnTo>
                    <a:pt x="4565" y="5"/>
                  </a:lnTo>
                  <a:lnTo>
                    <a:pt x="0" y="5"/>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6">
              <a:extLst>
                <a:ext uri="{FF2B5EF4-FFF2-40B4-BE49-F238E27FC236}">
                  <a16:creationId xmlns:a16="http://schemas.microsoft.com/office/drawing/2014/main" id="{D188FFE7-DEEF-4869-85BE-55AB6EF4214D}"/>
                </a:ext>
              </a:extLst>
            </p:cNvPr>
            <p:cNvSpPr>
              <a:spLocks noChangeArrowheads="1"/>
            </p:cNvSpPr>
            <p:nvPr/>
          </p:nvSpPr>
          <p:spPr bwMode="auto">
            <a:xfrm>
              <a:off x="2622550" y="4081463"/>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 name="Rectangle 7">
              <a:extLst>
                <a:ext uri="{FF2B5EF4-FFF2-40B4-BE49-F238E27FC236}">
                  <a16:creationId xmlns:a16="http://schemas.microsoft.com/office/drawing/2014/main" id="{3CC6C7EA-5772-42CD-A198-133FBE174FE8}"/>
                </a:ext>
              </a:extLst>
            </p:cNvPr>
            <p:cNvSpPr>
              <a:spLocks noChangeArrowheads="1"/>
            </p:cNvSpPr>
            <p:nvPr/>
          </p:nvSpPr>
          <p:spPr bwMode="auto">
            <a:xfrm>
              <a:off x="2622550" y="3411538"/>
              <a:ext cx="7246937" cy="6350"/>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Rectangle 8">
              <a:extLst>
                <a:ext uri="{FF2B5EF4-FFF2-40B4-BE49-F238E27FC236}">
                  <a16:creationId xmlns:a16="http://schemas.microsoft.com/office/drawing/2014/main" id="{2E4DE9F2-3ED4-4E2F-A792-2F0C2BF4509E}"/>
                </a:ext>
              </a:extLst>
            </p:cNvPr>
            <p:cNvSpPr>
              <a:spLocks noChangeArrowheads="1"/>
            </p:cNvSpPr>
            <p:nvPr/>
          </p:nvSpPr>
          <p:spPr bwMode="auto">
            <a:xfrm>
              <a:off x="2622550" y="2738438"/>
              <a:ext cx="7246937" cy="9525"/>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9">
              <a:extLst>
                <a:ext uri="{FF2B5EF4-FFF2-40B4-BE49-F238E27FC236}">
                  <a16:creationId xmlns:a16="http://schemas.microsoft.com/office/drawing/2014/main" id="{0AC09F78-6183-499D-BCBE-3FEB98BDE3DF}"/>
                </a:ext>
              </a:extLst>
            </p:cNvPr>
            <p:cNvSpPr>
              <a:spLocks noChangeArrowheads="1"/>
            </p:cNvSpPr>
            <p:nvPr/>
          </p:nvSpPr>
          <p:spPr bwMode="auto">
            <a:xfrm>
              <a:off x="2622550" y="2066925"/>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Rectangle 10">
              <a:extLst>
                <a:ext uri="{FF2B5EF4-FFF2-40B4-BE49-F238E27FC236}">
                  <a16:creationId xmlns:a16="http://schemas.microsoft.com/office/drawing/2014/main" id="{63834239-A087-428C-B3C5-6813F00942A4}"/>
                </a:ext>
              </a:extLst>
            </p:cNvPr>
            <p:cNvSpPr>
              <a:spLocks noChangeArrowheads="1"/>
            </p:cNvSpPr>
            <p:nvPr/>
          </p:nvSpPr>
          <p:spPr bwMode="auto">
            <a:xfrm>
              <a:off x="2622550" y="1395413"/>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1">
              <a:extLst>
                <a:ext uri="{FF2B5EF4-FFF2-40B4-BE49-F238E27FC236}">
                  <a16:creationId xmlns:a16="http://schemas.microsoft.com/office/drawing/2014/main" id="{F214590C-94F9-4AF8-9F14-318AC0000C89}"/>
                </a:ext>
              </a:extLst>
            </p:cNvPr>
            <p:cNvSpPr>
              <a:spLocks noEditPoints="1"/>
            </p:cNvSpPr>
            <p:nvPr/>
          </p:nvSpPr>
          <p:spPr bwMode="auto">
            <a:xfrm>
              <a:off x="2617788" y="1395413"/>
              <a:ext cx="7256462" cy="3365500"/>
            </a:xfrm>
            <a:custGeom>
              <a:avLst/>
              <a:gdLst>
                <a:gd name="T0" fmla="*/ 0 w 21124"/>
                <a:gd name="T1" fmla="*/ 12 h 9796"/>
                <a:gd name="T2" fmla="*/ 12 w 21124"/>
                <a:gd name="T3" fmla="*/ 0 h 9796"/>
                <a:gd name="T4" fmla="*/ 21112 w 21124"/>
                <a:gd name="T5" fmla="*/ 0 h 9796"/>
                <a:gd name="T6" fmla="*/ 21124 w 21124"/>
                <a:gd name="T7" fmla="*/ 12 h 9796"/>
                <a:gd name="T8" fmla="*/ 21124 w 21124"/>
                <a:gd name="T9" fmla="*/ 9784 h 9796"/>
                <a:gd name="T10" fmla="*/ 21112 w 21124"/>
                <a:gd name="T11" fmla="*/ 9796 h 9796"/>
                <a:gd name="T12" fmla="*/ 12 w 21124"/>
                <a:gd name="T13" fmla="*/ 9796 h 9796"/>
                <a:gd name="T14" fmla="*/ 0 w 21124"/>
                <a:gd name="T15" fmla="*/ 9784 h 9796"/>
                <a:gd name="T16" fmla="*/ 0 w 21124"/>
                <a:gd name="T17" fmla="*/ 12 h 9796"/>
                <a:gd name="T18" fmla="*/ 24 w 21124"/>
                <a:gd name="T19" fmla="*/ 9784 h 9796"/>
                <a:gd name="T20" fmla="*/ 12 w 21124"/>
                <a:gd name="T21" fmla="*/ 9772 h 9796"/>
                <a:gd name="T22" fmla="*/ 21112 w 21124"/>
                <a:gd name="T23" fmla="*/ 9772 h 9796"/>
                <a:gd name="T24" fmla="*/ 21100 w 21124"/>
                <a:gd name="T25" fmla="*/ 9784 h 9796"/>
                <a:gd name="T26" fmla="*/ 21100 w 21124"/>
                <a:gd name="T27" fmla="*/ 12 h 9796"/>
                <a:gd name="T28" fmla="*/ 21112 w 21124"/>
                <a:gd name="T29" fmla="*/ 24 h 9796"/>
                <a:gd name="T30" fmla="*/ 12 w 21124"/>
                <a:gd name="T31" fmla="*/ 24 h 9796"/>
                <a:gd name="T32" fmla="*/ 24 w 21124"/>
                <a:gd name="T33" fmla="*/ 12 h 9796"/>
                <a:gd name="T34" fmla="*/ 24 w 21124"/>
                <a:gd name="T35" fmla="*/ 9784 h 9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124" h="9796">
                  <a:moveTo>
                    <a:pt x="0" y="12"/>
                  </a:moveTo>
                  <a:cubicBezTo>
                    <a:pt x="0" y="6"/>
                    <a:pt x="6" y="0"/>
                    <a:pt x="12" y="0"/>
                  </a:cubicBezTo>
                  <a:lnTo>
                    <a:pt x="21112" y="0"/>
                  </a:lnTo>
                  <a:cubicBezTo>
                    <a:pt x="21119" y="0"/>
                    <a:pt x="21124" y="6"/>
                    <a:pt x="21124" y="12"/>
                  </a:cubicBezTo>
                  <a:lnTo>
                    <a:pt x="21124" y="9784"/>
                  </a:lnTo>
                  <a:cubicBezTo>
                    <a:pt x="21124" y="9791"/>
                    <a:pt x="21119" y="9796"/>
                    <a:pt x="21112" y="9796"/>
                  </a:cubicBezTo>
                  <a:lnTo>
                    <a:pt x="12" y="9796"/>
                  </a:lnTo>
                  <a:cubicBezTo>
                    <a:pt x="6" y="9796"/>
                    <a:pt x="0" y="9791"/>
                    <a:pt x="0" y="9784"/>
                  </a:cubicBezTo>
                  <a:lnTo>
                    <a:pt x="0" y="12"/>
                  </a:lnTo>
                  <a:close/>
                  <a:moveTo>
                    <a:pt x="24" y="9784"/>
                  </a:moveTo>
                  <a:lnTo>
                    <a:pt x="12" y="9772"/>
                  </a:lnTo>
                  <a:lnTo>
                    <a:pt x="21112" y="9772"/>
                  </a:lnTo>
                  <a:lnTo>
                    <a:pt x="21100" y="9784"/>
                  </a:lnTo>
                  <a:lnTo>
                    <a:pt x="21100" y="12"/>
                  </a:lnTo>
                  <a:lnTo>
                    <a:pt x="21112" y="24"/>
                  </a:lnTo>
                  <a:lnTo>
                    <a:pt x="12" y="24"/>
                  </a:lnTo>
                  <a:lnTo>
                    <a:pt x="24" y="12"/>
                  </a:lnTo>
                  <a:lnTo>
                    <a:pt x="24" y="978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 name="Freeform 12">
              <a:extLst>
                <a:ext uri="{FF2B5EF4-FFF2-40B4-BE49-F238E27FC236}">
                  <a16:creationId xmlns:a16="http://schemas.microsoft.com/office/drawing/2014/main" id="{D52E0059-CD9F-41EB-82F4-E244745C6684}"/>
                </a:ext>
              </a:extLst>
            </p:cNvPr>
            <p:cNvSpPr>
              <a:spLocks noEditPoints="1"/>
            </p:cNvSpPr>
            <p:nvPr/>
          </p:nvSpPr>
          <p:spPr bwMode="auto">
            <a:xfrm>
              <a:off x="2617788" y="1395413"/>
              <a:ext cx="7256462" cy="3365500"/>
            </a:xfrm>
            <a:custGeom>
              <a:avLst/>
              <a:gdLst>
                <a:gd name="T0" fmla="*/ 0 w 21124"/>
                <a:gd name="T1" fmla="*/ 12 h 9796"/>
                <a:gd name="T2" fmla="*/ 12 w 21124"/>
                <a:gd name="T3" fmla="*/ 0 h 9796"/>
                <a:gd name="T4" fmla="*/ 21112 w 21124"/>
                <a:gd name="T5" fmla="*/ 0 h 9796"/>
                <a:gd name="T6" fmla="*/ 21124 w 21124"/>
                <a:gd name="T7" fmla="*/ 12 h 9796"/>
                <a:gd name="T8" fmla="*/ 21124 w 21124"/>
                <a:gd name="T9" fmla="*/ 9784 h 9796"/>
                <a:gd name="T10" fmla="*/ 21112 w 21124"/>
                <a:gd name="T11" fmla="*/ 9796 h 9796"/>
                <a:gd name="T12" fmla="*/ 12 w 21124"/>
                <a:gd name="T13" fmla="*/ 9796 h 9796"/>
                <a:gd name="T14" fmla="*/ 0 w 21124"/>
                <a:gd name="T15" fmla="*/ 9784 h 9796"/>
                <a:gd name="T16" fmla="*/ 0 w 21124"/>
                <a:gd name="T17" fmla="*/ 12 h 9796"/>
                <a:gd name="T18" fmla="*/ 24 w 21124"/>
                <a:gd name="T19" fmla="*/ 9784 h 9796"/>
                <a:gd name="T20" fmla="*/ 12 w 21124"/>
                <a:gd name="T21" fmla="*/ 9772 h 9796"/>
                <a:gd name="T22" fmla="*/ 21112 w 21124"/>
                <a:gd name="T23" fmla="*/ 9772 h 9796"/>
                <a:gd name="T24" fmla="*/ 21100 w 21124"/>
                <a:gd name="T25" fmla="*/ 9784 h 9796"/>
                <a:gd name="T26" fmla="*/ 21100 w 21124"/>
                <a:gd name="T27" fmla="*/ 12 h 9796"/>
                <a:gd name="T28" fmla="*/ 21112 w 21124"/>
                <a:gd name="T29" fmla="*/ 24 h 9796"/>
                <a:gd name="T30" fmla="*/ 12 w 21124"/>
                <a:gd name="T31" fmla="*/ 24 h 9796"/>
                <a:gd name="T32" fmla="*/ 24 w 21124"/>
                <a:gd name="T33" fmla="*/ 12 h 9796"/>
                <a:gd name="T34" fmla="*/ 24 w 21124"/>
                <a:gd name="T35" fmla="*/ 9784 h 9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124" h="9796">
                  <a:moveTo>
                    <a:pt x="0" y="12"/>
                  </a:moveTo>
                  <a:cubicBezTo>
                    <a:pt x="0" y="6"/>
                    <a:pt x="6" y="0"/>
                    <a:pt x="12" y="0"/>
                  </a:cubicBezTo>
                  <a:lnTo>
                    <a:pt x="21112" y="0"/>
                  </a:lnTo>
                  <a:cubicBezTo>
                    <a:pt x="21119" y="0"/>
                    <a:pt x="21124" y="6"/>
                    <a:pt x="21124" y="12"/>
                  </a:cubicBezTo>
                  <a:lnTo>
                    <a:pt x="21124" y="9784"/>
                  </a:lnTo>
                  <a:cubicBezTo>
                    <a:pt x="21124" y="9791"/>
                    <a:pt x="21119" y="9796"/>
                    <a:pt x="21112" y="9796"/>
                  </a:cubicBezTo>
                  <a:lnTo>
                    <a:pt x="12" y="9796"/>
                  </a:lnTo>
                  <a:cubicBezTo>
                    <a:pt x="6" y="9796"/>
                    <a:pt x="0" y="9791"/>
                    <a:pt x="0" y="9784"/>
                  </a:cubicBezTo>
                  <a:lnTo>
                    <a:pt x="0" y="12"/>
                  </a:lnTo>
                  <a:close/>
                  <a:moveTo>
                    <a:pt x="24" y="9784"/>
                  </a:moveTo>
                  <a:lnTo>
                    <a:pt x="12" y="9772"/>
                  </a:lnTo>
                  <a:lnTo>
                    <a:pt x="21112" y="9772"/>
                  </a:lnTo>
                  <a:lnTo>
                    <a:pt x="21100" y="9784"/>
                  </a:lnTo>
                  <a:lnTo>
                    <a:pt x="21100" y="12"/>
                  </a:lnTo>
                  <a:lnTo>
                    <a:pt x="21112" y="24"/>
                  </a:lnTo>
                  <a:lnTo>
                    <a:pt x="12" y="24"/>
                  </a:lnTo>
                  <a:lnTo>
                    <a:pt x="24" y="12"/>
                  </a:lnTo>
                  <a:lnTo>
                    <a:pt x="24" y="9784"/>
                  </a:lnTo>
                  <a:close/>
                </a:path>
              </a:pathLst>
            </a:custGeom>
            <a:noFill/>
            <a:ln w="1588" cap="flat">
              <a:solidFill>
                <a:srgbClr val="00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Rectangle 13">
              <a:extLst>
                <a:ext uri="{FF2B5EF4-FFF2-40B4-BE49-F238E27FC236}">
                  <a16:creationId xmlns:a16="http://schemas.microsoft.com/office/drawing/2014/main" id="{9F7C3DA8-0CCB-42ED-BD05-064C0F61C324}"/>
                </a:ext>
              </a:extLst>
            </p:cNvPr>
            <p:cNvSpPr>
              <a:spLocks noChangeArrowheads="1"/>
            </p:cNvSpPr>
            <p:nvPr/>
          </p:nvSpPr>
          <p:spPr bwMode="auto">
            <a:xfrm>
              <a:off x="3138488" y="4221163"/>
              <a:ext cx="692150" cy="53498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4">
              <a:extLst>
                <a:ext uri="{FF2B5EF4-FFF2-40B4-BE49-F238E27FC236}">
                  <a16:creationId xmlns:a16="http://schemas.microsoft.com/office/drawing/2014/main" id="{3CDD4B80-E2D7-4AE9-8E05-58B662375ADE}"/>
                </a:ext>
              </a:extLst>
            </p:cNvPr>
            <p:cNvSpPr>
              <a:spLocks noEditPoints="1"/>
            </p:cNvSpPr>
            <p:nvPr/>
          </p:nvSpPr>
          <p:spPr bwMode="auto">
            <a:xfrm>
              <a:off x="3135313" y="4216400"/>
              <a:ext cx="700087" cy="544512"/>
            </a:xfrm>
            <a:custGeom>
              <a:avLst/>
              <a:gdLst>
                <a:gd name="T0" fmla="*/ 0 w 4072"/>
                <a:gd name="T1" fmla="*/ 25 h 3168"/>
                <a:gd name="T2" fmla="*/ 25 w 4072"/>
                <a:gd name="T3" fmla="*/ 0 h 3168"/>
                <a:gd name="T4" fmla="*/ 4048 w 4072"/>
                <a:gd name="T5" fmla="*/ 0 h 3168"/>
                <a:gd name="T6" fmla="*/ 4072 w 4072"/>
                <a:gd name="T7" fmla="*/ 25 h 3168"/>
                <a:gd name="T8" fmla="*/ 4072 w 4072"/>
                <a:gd name="T9" fmla="*/ 3144 h 3168"/>
                <a:gd name="T10" fmla="*/ 4048 w 4072"/>
                <a:gd name="T11" fmla="*/ 3168 h 3168"/>
                <a:gd name="T12" fmla="*/ 25 w 4072"/>
                <a:gd name="T13" fmla="*/ 3168 h 3168"/>
                <a:gd name="T14" fmla="*/ 0 w 4072"/>
                <a:gd name="T15" fmla="*/ 3144 h 3168"/>
                <a:gd name="T16" fmla="*/ 0 w 4072"/>
                <a:gd name="T17" fmla="*/ 25 h 3168"/>
                <a:gd name="T18" fmla="*/ 49 w 4072"/>
                <a:gd name="T19" fmla="*/ 3144 h 3168"/>
                <a:gd name="T20" fmla="*/ 25 w 4072"/>
                <a:gd name="T21" fmla="*/ 3120 h 3168"/>
                <a:gd name="T22" fmla="*/ 4048 w 4072"/>
                <a:gd name="T23" fmla="*/ 3120 h 3168"/>
                <a:gd name="T24" fmla="*/ 4024 w 4072"/>
                <a:gd name="T25" fmla="*/ 3144 h 3168"/>
                <a:gd name="T26" fmla="*/ 4024 w 4072"/>
                <a:gd name="T27" fmla="*/ 25 h 3168"/>
                <a:gd name="T28" fmla="*/ 4048 w 4072"/>
                <a:gd name="T29" fmla="*/ 49 h 3168"/>
                <a:gd name="T30" fmla="*/ 25 w 4072"/>
                <a:gd name="T31" fmla="*/ 49 h 3168"/>
                <a:gd name="T32" fmla="*/ 49 w 4072"/>
                <a:gd name="T33" fmla="*/ 25 h 3168"/>
                <a:gd name="T34" fmla="*/ 49 w 4072"/>
                <a:gd name="T35" fmla="*/ 3144 h 3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72" h="3168">
                  <a:moveTo>
                    <a:pt x="0" y="25"/>
                  </a:moveTo>
                  <a:cubicBezTo>
                    <a:pt x="0" y="11"/>
                    <a:pt x="11" y="0"/>
                    <a:pt x="25" y="0"/>
                  </a:cubicBezTo>
                  <a:lnTo>
                    <a:pt x="4048" y="0"/>
                  </a:lnTo>
                  <a:cubicBezTo>
                    <a:pt x="4062" y="0"/>
                    <a:pt x="4072" y="11"/>
                    <a:pt x="4072" y="25"/>
                  </a:cubicBezTo>
                  <a:lnTo>
                    <a:pt x="4072" y="3144"/>
                  </a:lnTo>
                  <a:cubicBezTo>
                    <a:pt x="4072" y="3158"/>
                    <a:pt x="4062" y="3168"/>
                    <a:pt x="4048" y="3168"/>
                  </a:cubicBezTo>
                  <a:lnTo>
                    <a:pt x="25" y="3168"/>
                  </a:lnTo>
                  <a:cubicBezTo>
                    <a:pt x="11" y="3168"/>
                    <a:pt x="0" y="3158"/>
                    <a:pt x="0" y="3144"/>
                  </a:cubicBezTo>
                  <a:lnTo>
                    <a:pt x="0" y="25"/>
                  </a:lnTo>
                  <a:close/>
                  <a:moveTo>
                    <a:pt x="49" y="3144"/>
                  </a:moveTo>
                  <a:lnTo>
                    <a:pt x="25" y="3120"/>
                  </a:lnTo>
                  <a:lnTo>
                    <a:pt x="4048" y="3120"/>
                  </a:lnTo>
                  <a:lnTo>
                    <a:pt x="4024" y="3144"/>
                  </a:lnTo>
                  <a:lnTo>
                    <a:pt x="4024" y="25"/>
                  </a:lnTo>
                  <a:lnTo>
                    <a:pt x="4048" y="49"/>
                  </a:lnTo>
                  <a:lnTo>
                    <a:pt x="25" y="49"/>
                  </a:lnTo>
                  <a:lnTo>
                    <a:pt x="49" y="25"/>
                  </a:lnTo>
                  <a:lnTo>
                    <a:pt x="49" y="3144"/>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 name="Freeform 15">
              <a:extLst>
                <a:ext uri="{FF2B5EF4-FFF2-40B4-BE49-F238E27FC236}">
                  <a16:creationId xmlns:a16="http://schemas.microsoft.com/office/drawing/2014/main" id="{43FCE8D1-2DA7-49A7-8A9E-EB119C318298}"/>
                </a:ext>
              </a:extLst>
            </p:cNvPr>
            <p:cNvSpPr>
              <a:spLocks noEditPoints="1"/>
            </p:cNvSpPr>
            <p:nvPr/>
          </p:nvSpPr>
          <p:spPr bwMode="auto">
            <a:xfrm>
              <a:off x="3135313" y="4216400"/>
              <a:ext cx="700087" cy="544512"/>
            </a:xfrm>
            <a:custGeom>
              <a:avLst/>
              <a:gdLst>
                <a:gd name="T0" fmla="*/ 0 w 4072"/>
                <a:gd name="T1" fmla="*/ 25 h 3168"/>
                <a:gd name="T2" fmla="*/ 25 w 4072"/>
                <a:gd name="T3" fmla="*/ 0 h 3168"/>
                <a:gd name="T4" fmla="*/ 4048 w 4072"/>
                <a:gd name="T5" fmla="*/ 0 h 3168"/>
                <a:gd name="T6" fmla="*/ 4072 w 4072"/>
                <a:gd name="T7" fmla="*/ 25 h 3168"/>
                <a:gd name="T8" fmla="*/ 4072 w 4072"/>
                <a:gd name="T9" fmla="*/ 3144 h 3168"/>
                <a:gd name="T10" fmla="*/ 4048 w 4072"/>
                <a:gd name="T11" fmla="*/ 3168 h 3168"/>
                <a:gd name="T12" fmla="*/ 25 w 4072"/>
                <a:gd name="T13" fmla="*/ 3168 h 3168"/>
                <a:gd name="T14" fmla="*/ 0 w 4072"/>
                <a:gd name="T15" fmla="*/ 3144 h 3168"/>
                <a:gd name="T16" fmla="*/ 0 w 4072"/>
                <a:gd name="T17" fmla="*/ 25 h 3168"/>
                <a:gd name="T18" fmla="*/ 49 w 4072"/>
                <a:gd name="T19" fmla="*/ 3144 h 3168"/>
                <a:gd name="T20" fmla="*/ 25 w 4072"/>
                <a:gd name="T21" fmla="*/ 3120 h 3168"/>
                <a:gd name="T22" fmla="*/ 4048 w 4072"/>
                <a:gd name="T23" fmla="*/ 3120 h 3168"/>
                <a:gd name="T24" fmla="*/ 4024 w 4072"/>
                <a:gd name="T25" fmla="*/ 3144 h 3168"/>
                <a:gd name="T26" fmla="*/ 4024 w 4072"/>
                <a:gd name="T27" fmla="*/ 25 h 3168"/>
                <a:gd name="T28" fmla="*/ 4048 w 4072"/>
                <a:gd name="T29" fmla="*/ 49 h 3168"/>
                <a:gd name="T30" fmla="*/ 25 w 4072"/>
                <a:gd name="T31" fmla="*/ 49 h 3168"/>
                <a:gd name="T32" fmla="*/ 49 w 4072"/>
                <a:gd name="T33" fmla="*/ 25 h 3168"/>
                <a:gd name="T34" fmla="*/ 49 w 4072"/>
                <a:gd name="T35" fmla="*/ 3144 h 3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72" h="3168">
                  <a:moveTo>
                    <a:pt x="0" y="25"/>
                  </a:moveTo>
                  <a:cubicBezTo>
                    <a:pt x="0" y="11"/>
                    <a:pt x="11" y="0"/>
                    <a:pt x="25" y="0"/>
                  </a:cubicBezTo>
                  <a:lnTo>
                    <a:pt x="4048" y="0"/>
                  </a:lnTo>
                  <a:cubicBezTo>
                    <a:pt x="4062" y="0"/>
                    <a:pt x="4072" y="11"/>
                    <a:pt x="4072" y="25"/>
                  </a:cubicBezTo>
                  <a:lnTo>
                    <a:pt x="4072" y="3144"/>
                  </a:lnTo>
                  <a:cubicBezTo>
                    <a:pt x="4072" y="3158"/>
                    <a:pt x="4062" y="3168"/>
                    <a:pt x="4048" y="3168"/>
                  </a:cubicBezTo>
                  <a:lnTo>
                    <a:pt x="25" y="3168"/>
                  </a:lnTo>
                  <a:cubicBezTo>
                    <a:pt x="11" y="3168"/>
                    <a:pt x="0" y="3158"/>
                    <a:pt x="0" y="3144"/>
                  </a:cubicBezTo>
                  <a:lnTo>
                    <a:pt x="0" y="25"/>
                  </a:lnTo>
                  <a:close/>
                  <a:moveTo>
                    <a:pt x="49" y="3144"/>
                  </a:moveTo>
                  <a:lnTo>
                    <a:pt x="25" y="3120"/>
                  </a:lnTo>
                  <a:lnTo>
                    <a:pt x="4048" y="3120"/>
                  </a:lnTo>
                  <a:lnTo>
                    <a:pt x="4024" y="3144"/>
                  </a:lnTo>
                  <a:lnTo>
                    <a:pt x="4024" y="25"/>
                  </a:lnTo>
                  <a:lnTo>
                    <a:pt x="4048" y="49"/>
                  </a:lnTo>
                  <a:lnTo>
                    <a:pt x="25" y="49"/>
                  </a:lnTo>
                  <a:lnTo>
                    <a:pt x="49" y="25"/>
                  </a:lnTo>
                  <a:lnTo>
                    <a:pt x="49" y="3144"/>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Rectangle 16">
              <a:extLst>
                <a:ext uri="{FF2B5EF4-FFF2-40B4-BE49-F238E27FC236}">
                  <a16:creationId xmlns:a16="http://schemas.microsoft.com/office/drawing/2014/main" id="{5D944795-D295-4991-B4C0-8DB21CFB3E3F}"/>
                </a:ext>
              </a:extLst>
            </p:cNvPr>
            <p:cNvSpPr>
              <a:spLocks noChangeArrowheads="1"/>
            </p:cNvSpPr>
            <p:nvPr/>
          </p:nvSpPr>
          <p:spPr bwMode="auto">
            <a:xfrm>
              <a:off x="5556250" y="3811588"/>
              <a:ext cx="688975" cy="94456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7">
              <a:extLst>
                <a:ext uri="{FF2B5EF4-FFF2-40B4-BE49-F238E27FC236}">
                  <a16:creationId xmlns:a16="http://schemas.microsoft.com/office/drawing/2014/main" id="{0500957E-CC6D-43C0-84C8-DB38B9883293}"/>
                </a:ext>
              </a:extLst>
            </p:cNvPr>
            <p:cNvSpPr>
              <a:spLocks noEditPoints="1"/>
            </p:cNvSpPr>
            <p:nvPr/>
          </p:nvSpPr>
          <p:spPr bwMode="auto">
            <a:xfrm>
              <a:off x="5553075" y="3806825"/>
              <a:ext cx="698500" cy="954087"/>
            </a:xfrm>
            <a:custGeom>
              <a:avLst/>
              <a:gdLst>
                <a:gd name="T0" fmla="*/ 0 w 4064"/>
                <a:gd name="T1" fmla="*/ 25 h 5560"/>
                <a:gd name="T2" fmla="*/ 24 w 4064"/>
                <a:gd name="T3" fmla="*/ 0 h 5560"/>
                <a:gd name="T4" fmla="*/ 4040 w 4064"/>
                <a:gd name="T5" fmla="*/ 0 h 5560"/>
                <a:gd name="T6" fmla="*/ 4064 w 4064"/>
                <a:gd name="T7" fmla="*/ 25 h 5560"/>
                <a:gd name="T8" fmla="*/ 4064 w 4064"/>
                <a:gd name="T9" fmla="*/ 5536 h 5560"/>
                <a:gd name="T10" fmla="*/ 4040 w 4064"/>
                <a:gd name="T11" fmla="*/ 5560 h 5560"/>
                <a:gd name="T12" fmla="*/ 24 w 4064"/>
                <a:gd name="T13" fmla="*/ 5560 h 5560"/>
                <a:gd name="T14" fmla="*/ 0 w 4064"/>
                <a:gd name="T15" fmla="*/ 5536 h 5560"/>
                <a:gd name="T16" fmla="*/ 0 w 4064"/>
                <a:gd name="T17" fmla="*/ 25 h 5560"/>
                <a:gd name="T18" fmla="*/ 48 w 4064"/>
                <a:gd name="T19" fmla="*/ 5536 h 5560"/>
                <a:gd name="T20" fmla="*/ 24 w 4064"/>
                <a:gd name="T21" fmla="*/ 5512 h 5560"/>
                <a:gd name="T22" fmla="*/ 4040 w 4064"/>
                <a:gd name="T23" fmla="*/ 5512 h 5560"/>
                <a:gd name="T24" fmla="*/ 4016 w 4064"/>
                <a:gd name="T25" fmla="*/ 5536 h 5560"/>
                <a:gd name="T26" fmla="*/ 4016 w 4064"/>
                <a:gd name="T27" fmla="*/ 25 h 5560"/>
                <a:gd name="T28" fmla="*/ 4040 w 4064"/>
                <a:gd name="T29" fmla="*/ 49 h 5560"/>
                <a:gd name="T30" fmla="*/ 24 w 4064"/>
                <a:gd name="T31" fmla="*/ 49 h 5560"/>
                <a:gd name="T32" fmla="*/ 48 w 4064"/>
                <a:gd name="T33" fmla="*/ 25 h 5560"/>
                <a:gd name="T34" fmla="*/ 48 w 4064"/>
                <a:gd name="T35" fmla="*/ 5536 h 5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4" h="5560">
                  <a:moveTo>
                    <a:pt x="0" y="25"/>
                  </a:moveTo>
                  <a:cubicBezTo>
                    <a:pt x="0" y="11"/>
                    <a:pt x="11" y="0"/>
                    <a:pt x="24" y="0"/>
                  </a:cubicBezTo>
                  <a:lnTo>
                    <a:pt x="4040" y="0"/>
                  </a:lnTo>
                  <a:cubicBezTo>
                    <a:pt x="4054" y="0"/>
                    <a:pt x="4064" y="11"/>
                    <a:pt x="4064" y="25"/>
                  </a:cubicBezTo>
                  <a:lnTo>
                    <a:pt x="4064" y="5536"/>
                  </a:lnTo>
                  <a:cubicBezTo>
                    <a:pt x="4064" y="5550"/>
                    <a:pt x="4054" y="5560"/>
                    <a:pt x="4040" y="5560"/>
                  </a:cubicBezTo>
                  <a:lnTo>
                    <a:pt x="24" y="5560"/>
                  </a:lnTo>
                  <a:cubicBezTo>
                    <a:pt x="11" y="5560"/>
                    <a:pt x="0" y="5550"/>
                    <a:pt x="0" y="5536"/>
                  </a:cubicBezTo>
                  <a:lnTo>
                    <a:pt x="0" y="25"/>
                  </a:lnTo>
                  <a:close/>
                  <a:moveTo>
                    <a:pt x="48" y="5536"/>
                  </a:moveTo>
                  <a:lnTo>
                    <a:pt x="24" y="5512"/>
                  </a:lnTo>
                  <a:lnTo>
                    <a:pt x="4040" y="5512"/>
                  </a:lnTo>
                  <a:lnTo>
                    <a:pt x="4016" y="5536"/>
                  </a:lnTo>
                  <a:lnTo>
                    <a:pt x="4016" y="25"/>
                  </a:lnTo>
                  <a:lnTo>
                    <a:pt x="4040" y="49"/>
                  </a:lnTo>
                  <a:lnTo>
                    <a:pt x="24" y="49"/>
                  </a:lnTo>
                  <a:lnTo>
                    <a:pt x="48" y="25"/>
                  </a:lnTo>
                  <a:lnTo>
                    <a:pt x="48" y="5536"/>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Freeform 18">
              <a:extLst>
                <a:ext uri="{FF2B5EF4-FFF2-40B4-BE49-F238E27FC236}">
                  <a16:creationId xmlns:a16="http://schemas.microsoft.com/office/drawing/2014/main" id="{3328A2F7-4935-47BE-9835-93076C805548}"/>
                </a:ext>
              </a:extLst>
            </p:cNvPr>
            <p:cNvSpPr>
              <a:spLocks noEditPoints="1"/>
            </p:cNvSpPr>
            <p:nvPr/>
          </p:nvSpPr>
          <p:spPr bwMode="auto">
            <a:xfrm>
              <a:off x="5553075" y="3806825"/>
              <a:ext cx="698500" cy="954087"/>
            </a:xfrm>
            <a:custGeom>
              <a:avLst/>
              <a:gdLst>
                <a:gd name="T0" fmla="*/ 0 w 4064"/>
                <a:gd name="T1" fmla="*/ 25 h 5560"/>
                <a:gd name="T2" fmla="*/ 24 w 4064"/>
                <a:gd name="T3" fmla="*/ 0 h 5560"/>
                <a:gd name="T4" fmla="*/ 4040 w 4064"/>
                <a:gd name="T5" fmla="*/ 0 h 5560"/>
                <a:gd name="T6" fmla="*/ 4064 w 4064"/>
                <a:gd name="T7" fmla="*/ 25 h 5560"/>
                <a:gd name="T8" fmla="*/ 4064 w 4064"/>
                <a:gd name="T9" fmla="*/ 5536 h 5560"/>
                <a:gd name="T10" fmla="*/ 4040 w 4064"/>
                <a:gd name="T11" fmla="*/ 5560 h 5560"/>
                <a:gd name="T12" fmla="*/ 24 w 4064"/>
                <a:gd name="T13" fmla="*/ 5560 h 5560"/>
                <a:gd name="T14" fmla="*/ 0 w 4064"/>
                <a:gd name="T15" fmla="*/ 5536 h 5560"/>
                <a:gd name="T16" fmla="*/ 0 w 4064"/>
                <a:gd name="T17" fmla="*/ 25 h 5560"/>
                <a:gd name="T18" fmla="*/ 48 w 4064"/>
                <a:gd name="T19" fmla="*/ 5536 h 5560"/>
                <a:gd name="T20" fmla="*/ 24 w 4064"/>
                <a:gd name="T21" fmla="*/ 5512 h 5560"/>
                <a:gd name="T22" fmla="*/ 4040 w 4064"/>
                <a:gd name="T23" fmla="*/ 5512 h 5560"/>
                <a:gd name="T24" fmla="*/ 4016 w 4064"/>
                <a:gd name="T25" fmla="*/ 5536 h 5560"/>
                <a:gd name="T26" fmla="*/ 4016 w 4064"/>
                <a:gd name="T27" fmla="*/ 25 h 5560"/>
                <a:gd name="T28" fmla="*/ 4040 w 4064"/>
                <a:gd name="T29" fmla="*/ 49 h 5560"/>
                <a:gd name="T30" fmla="*/ 24 w 4064"/>
                <a:gd name="T31" fmla="*/ 49 h 5560"/>
                <a:gd name="T32" fmla="*/ 48 w 4064"/>
                <a:gd name="T33" fmla="*/ 25 h 5560"/>
                <a:gd name="T34" fmla="*/ 48 w 4064"/>
                <a:gd name="T35" fmla="*/ 5536 h 5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4" h="5560">
                  <a:moveTo>
                    <a:pt x="0" y="25"/>
                  </a:moveTo>
                  <a:cubicBezTo>
                    <a:pt x="0" y="11"/>
                    <a:pt x="11" y="0"/>
                    <a:pt x="24" y="0"/>
                  </a:cubicBezTo>
                  <a:lnTo>
                    <a:pt x="4040" y="0"/>
                  </a:lnTo>
                  <a:cubicBezTo>
                    <a:pt x="4054" y="0"/>
                    <a:pt x="4064" y="11"/>
                    <a:pt x="4064" y="25"/>
                  </a:cubicBezTo>
                  <a:lnTo>
                    <a:pt x="4064" y="5536"/>
                  </a:lnTo>
                  <a:cubicBezTo>
                    <a:pt x="4064" y="5550"/>
                    <a:pt x="4054" y="5560"/>
                    <a:pt x="4040" y="5560"/>
                  </a:cubicBezTo>
                  <a:lnTo>
                    <a:pt x="24" y="5560"/>
                  </a:lnTo>
                  <a:cubicBezTo>
                    <a:pt x="11" y="5560"/>
                    <a:pt x="0" y="5550"/>
                    <a:pt x="0" y="5536"/>
                  </a:cubicBezTo>
                  <a:lnTo>
                    <a:pt x="0" y="25"/>
                  </a:lnTo>
                  <a:close/>
                  <a:moveTo>
                    <a:pt x="48" y="5536"/>
                  </a:moveTo>
                  <a:lnTo>
                    <a:pt x="24" y="5512"/>
                  </a:lnTo>
                  <a:lnTo>
                    <a:pt x="4040" y="5512"/>
                  </a:lnTo>
                  <a:lnTo>
                    <a:pt x="4016" y="5536"/>
                  </a:lnTo>
                  <a:lnTo>
                    <a:pt x="4016" y="25"/>
                  </a:lnTo>
                  <a:lnTo>
                    <a:pt x="4040" y="49"/>
                  </a:lnTo>
                  <a:lnTo>
                    <a:pt x="24" y="49"/>
                  </a:lnTo>
                  <a:lnTo>
                    <a:pt x="48" y="25"/>
                  </a:lnTo>
                  <a:lnTo>
                    <a:pt x="48" y="5536"/>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Rectangle 19">
              <a:extLst>
                <a:ext uri="{FF2B5EF4-FFF2-40B4-BE49-F238E27FC236}">
                  <a16:creationId xmlns:a16="http://schemas.microsoft.com/office/drawing/2014/main" id="{4D55CC15-DEDE-450A-B63A-23BBBA88396D}"/>
                </a:ext>
              </a:extLst>
            </p:cNvPr>
            <p:cNvSpPr>
              <a:spLocks noChangeArrowheads="1"/>
            </p:cNvSpPr>
            <p:nvPr/>
          </p:nvSpPr>
          <p:spPr bwMode="auto">
            <a:xfrm>
              <a:off x="7972425" y="2441575"/>
              <a:ext cx="688975" cy="231457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20">
              <a:extLst>
                <a:ext uri="{FF2B5EF4-FFF2-40B4-BE49-F238E27FC236}">
                  <a16:creationId xmlns:a16="http://schemas.microsoft.com/office/drawing/2014/main" id="{94C9BE35-2A8F-4EA8-91D1-5139B0EAD1BA}"/>
                </a:ext>
              </a:extLst>
            </p:cNvPr>
            <p:cNvSpPr>
              <a:spLocks noEditPoints="1"/>
            </p:cNvSpPr>
            <p:nvPr/>
          </p:nvSpPr>
          <p:spPr bwMode="auto">
            <a:xfrm>
              <a:off x="7967663" y="2438400"/>
              <a:ext cx="698500" cy="2322512"/>
            </a:xfrm>
            <a:custGeom>
              <a:avLst/>
              <a:gdLst>
                <a:gd name="T0" fmla="*/ 0 w 2032"/>
                <a:gd name="T1" fmla="*/ 12 h 6760"/>
                <a:gd name="T2" fmla="*/ 12 w 2032"/>
                <a:gd name="T3" fmla="*/ 0 h 6760"/>
                <a:gd name="T4" fmla="*/ 2020 w 2032"/>
                <a:gd name="T5" fmla="*/ 0 h 6760"/>
                <a:gd name="T6" fmla="*/ 2032 w 2032"/>
                <a:gd name="T7" fmla="*/ 12 h 6760"/>
                <a:gd name="T8" fmla="*/ 2032 w 2032"/>
                <a:gd name="T9" fmla="*/ 6748 h 6760"/>
                <a:gd name="T10" fmla="*/ 2020 w 2032"/>
                <a:gd name="T11" fmla="*/ 6760 h 6760"/>
                <a:gd name="T12" fmla="*/ 12 w 2032"/>
                <a:gd name="T13" fmla="*/ 6760 h 6760"/>
                <a:gd name="T14" fmla="*/ 0 w 2032"/>
                <a:gd name="T15" fmla="*/ 6748 h 6760"/>
                <a:gd name="T16" fmla="*/ 0 w 2032"/>
                <a:gd name="T17" fmla="*/ 12 h 6760"/>
                <a:gd name="T18" fmla="*/ 24 w 2032"/>
                <a:gd name="T19" fmla="*/ 6748 h 6760"/>
                <a:gd name="T20" fmla="*/ 12 w 2032"/>
                <a:gd name="T21" fmla="*/ 6736 h 6760"/>
                <a:gd name="T22" fmla="*/ 2020 w 2032"/>
                <a:gd name="T23" fmla="*/ 6736 h 6760"/>
                <a:gd name="T24" fmla="*/ 2008 w 2032"/>
                <a:gd name="T25" fmla="*/ 6748 h 6760"/>
                <a:gd name="T26" fmla="*/ 2008 w 2032"/>
                <a:gd name="T27" fmla="*/ 12 h 6760"/>
                <a:gd name="T28" fmla="*/ 2020 w 2032"/>
                <a:gd name="T29" fmla="*/ 24 h 6760"/>
                <a:gd name="T30" fmla="*/ 12 w 2032"/>
                <a:gd name="T31" fmla="*/ 24 h 6760"/>
                <a:gd name="T32" fmla="*/ 24 w 2032"/>
                <a:gd name="T33" fmla="*/ 12 h 6760"/>
                <a:gd name="T34" fmla="*/ 24 w 2032"/>
                <a:gd name="T35" fmla="*/ 6748 h 6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2" h="6760">
                  <a:moveTo>
                    <a:pt x="0" y="12"/>
                  </a:moveTo>
                  <a:cubicBezTo>
                    <a:pt x="0" y="6"/>
                    <a:pt x="6" y="0"/>
                    <a:pt x="12" y="0"/>
                  </a:cubicBezTo>
                  <a:lnTo>
                    <a:pt x="2020" y="0"/>
                  </a:lnTo>
                  <a:cubicBezTo>
                    <a:pt x="2027" y="0"/>
                    <a:pt x="2032" y="6"/>
                    <a:pt x="2032" y="12"/>
                  </a:cubicBezTo>
                  <a:lnTo>
                    <a:pt x="2032" y="6748"/>
                  </a:lnTo>
                  <a:cubicBezTo>
                    <a:pt x="2032" y="6755"/>
                    <a:pt x="2027" y="6760"/>
                    <a:pt x="2020" y="6760"/>
                  </a:cubicBezTo>
                  <a:lnTo>
                    <a:pt x="12" y="6760"/>
                  </a:lnTo>
                  <a:cubicBezTo>
                    <a:pt x="6" y="6760"/>
                    <a:pt x="0" y="6755"/>
                    <a:pt x="0" y="6748"/>
                  </a:cubicBezTo>
                  <a:lnTo>
                    <a:pt x="0" y="12"/>
                  </a:lnTo>
                  <a:close/>
                  <a:moveTo>
                    <a:pt x="24" y="6748"/>
                  </a:moveTo>
                  <a:lnTo>
                    <a:pt x="12" y="6736"/>
                  </a:lnTo>
                  <a:lnTo>
                    <a:pt x="2020" y="6736"/>
                  </a:lnTo>
                  <a:lnTo>
                    <a:pt x="2008" y="6748"/>
                  </a:lnTo>
                  <a:lnTo>
                    <a:pt x="2008" y="12"/>
                  </a:lnTo>
                  <a:lnTo>
                    <a:pt x="2020" y="24"/>
                  </a:lnTo>
                  <a:lnTo>
                    <a:pt x="12" y="24"/>
                  </a:lnTo>
                  <a:lnTo>
                    <a:pt x="24" y="12"/>
                  </a:lnTo>
                  <a:lnTo>
                    <a:pt x="24" y="6748"/>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 name="Freeform 21">
              <a:extLst>
                <a:ext uri="{FF2B5EF4-FFF2-40B4-BE49-F238E27FC236}">
                  <a16:creationId xmlns:a16="http://schemas.microsoft.com/office/drawing/2014/main" id="{1D1EBBD5-2A8F-4AD8-BF51-9909704D41E8}"/>
                </a:ext>
              </a:extLst>
            </p:cNvPr>
            <p:cNvSpPr>
              <a:spLocks noEditPoints="1"/>
            </p:cNvSpPr>
            <p:nvPr/>
          </p:nvSpPr>
          <p:spPr bwMode="auto">
            <a:xfrm>
              <a:off x="7967663" y="2438400"/>
              <a:ext cx="698500" cy="2322512"/>
            </a:xfrm>
            <a:custGeom>
              <a:avLst/>
              <a:gdLst>
                <a:gd name="T0" fmla="*/ 0 w 2032"/>
                <a:gd name="T1" fmla="*/ 12 h 6760"/>
                <a:gd name="T2" fmla="*/ 12 w 2032"/>
                <a:gd name="T3" fmla="*/ 0 h 6760"/>
                <a:gd name="T4" fmla="*/ 2020 w 2032"/>
                <a:gd name="T5" fmla="*/ 0 h 6760"/>
                <a:gd name="T6" fmla="*/ 2032 w 2032"/>
                <a:gd name="T7" fmla="*/ 12 h 6760"/>
                <a:gd name="T8" fmla="*/ 2032 w 2032"/>
                <a:gd name="T9" fmla="*/ 6748 h 6760"/>
                <a:gd name="T10" fmla="*/ 2020 w 2032"/>
                <a:gd name="T11" fmla="*/ 6760 h 6760"/>
                <a:gd name="T12" fmla="*/ 12 w 2032"/>
                <a:gd name="T13" fmla="*/ 6760 h 6760"/>
                <a:gd name="T14" fmla="*/ 0 w 2032"/>
                <a:gd name="T15" fmla="*/ 6748 h 6760"/>
                <a:gd name="T16" fmla="*/ 0 w 2032"/>
                <a:gd name="T17" fmla="*/ 12 h 6760"/>
                <a:gd name="T18" fmla="*/ 24 w 2032"/>
                <a:gd name="T19" fmla="*/ 6748 h 6760"/>
                <a:gd name="T20" fmla="*/ 12 w 2032"/>
                <a:gd name="T21" fmla="*/ 6736 h 6760"/>
                <a:gd name="T22" fmla="*/ 2020 w 2032"/>
                <a:gd name="T23" fmla="*/ 6736 h 6760"/>
                <a:gd name="T24" fmla="*/ 2008 w 2032"/>
                <a:gd name="T25" fmla="*/ 6748 h 6760"/>
                <a:gd name="T26" fmla="*/ 2008 w 2032"/>
                <a:gd name="T27" fmla="*/ 12 h 6760"/>
                <a:gd name="T28" fmla="*/ 2020 w 2032"/>
                <a:gd name="T29" fmla="*/ 24 h 6760"/>
                <a:gd name="T30" fmla="*/ 12 w 2032"/>
                <a:gd name="T31" fmla="*/ 24 h 6760"/>
                <a:gd name="T32" fmla="*/ 24 w 2032"/>
                <a:gd name="T33" fmla="*/ 12 h 6760"/>
                <a:gd name="T34" fmla="*/ 24 w 2032"/>
                <a:gd name="T35" fmla="*/ 6748 h 6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2" h="6760">
                  <a:moveTo>
                    <a:pt x="0" y="12"/>
                  </a:moveTo>
                  <a:cubicBezTo>
                    <a:pt x="0" y="6"/>
                    <a:pt x="6" y="0"/>
                    <a:pt x="12" y="0"/>
                  </a:cubicBezTo>
                  <a:lnTo>
                    <a:pt x="2020" y="0"/>
                  </a:lnTo>
                  <a:cubicBezTo>
                    <a:pt x="2027" y="0"/>
                    <a:pt x="2032" y="6"/>
                    <a:pt x="2032" y="12"/>
                  </a:cubicBezTo>
                  <a:lnTo>
                    <a:pt x="2032" y="6748"/>
                  </a:lnTo>
                  <a:cubicBezTo>
                    <a:pt x="2032" y="6755"/>
                    <a:pt x="2027" y="6760"/>
                    <a:pt x="2020" y="6760"/>
                  </a:cubicBezTo>
                  <a:lnTo>
                    <a:pt x="12" y="6760"/>
                  </a:lnTo>
                  <a:cubicBezTo>
                    <a:pt x="6" y="6760"/>
                    <a:pt x="0" y="6755"/>
                    <a:pt x="0" y="6748"/>
                  </a:cubicBezTo>
                  <a:lnTo>
                    <a:pt x="0" y="12"/>
                  </a:lnTo>
                  <a:close/>
                  <a:moveTo>
                    <a:pt x="24" y="6748"/>
                  </a:moveTo>
                  <a:lnTo>
                    <a:pt x="12" y="6736"/>
                  </a:lnTo>
                  <a:lnTo>
                    <a:pt x="2020" y="6736"/>
                  </a:lnTo>
                  <a:lnTo>
                    <a:pt x="2008" y="6748"/>
                  </a:lnTo>
                  <a:lnTo>
                    <a:pt x="2008" y="12"/>
                  </a:lnTo>
                  <a:lnTo>
                    <a:pt x="2020" y="24"/>
                  </a:lnTo>
                  <a:lnTo>
                    <a:pt x="12" y="24"/>
                  </a:lnTo>
                  <a:lnTo>
                    <a:pt x="24" y="12"/>
                  </a:lnTo>
                  <a:lnTo>
                    <a:pt x="24" y="6748"/>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2">
              <a:extLst>
                <a:ext uri="{FF2B5EF4-FFF2-40B4-BE49-F238E27FC236}">
                  <a16:creationId xmlns:a16="http://schemas.microsoft.com/office/drawing/2014/main" id="{8B029847-29DC-4A00-BA07-7DDCF297ADC1}"/>
                </a:ext>
              </a:extLst>
            </p:cNvPr>
            <p:cNvSpPr>
              <a:spLocks noChangeArrowheads="1"/>
            </p:cNvSpPr>
            <p:nvPr/>
          </p:nvSpPr>
          <p:spPr bwMode="auto">
            <a:xfrm>
              <a:off x="3830638" y="4324350"/>
              <a:ext cx="690562" cy="4318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3">
              <a:extLst>
                <a:ext uri="{FF2B5EF4-FFF2-40B4-BE49-F238E27FC236}">
                  <a16:creationId xmlns:a16="http://schemas.microsoft.com/office/drawing/2014/main" id="{0C9CB0E3-1397-45EF-BED5-203CE695982E}"/>
                </a:ext>
              </a:extLst>
            </p:cNvPr>
            <p:cNvSpPr>
              <a:spLocks noEditPoints="1"/>
            </p:cNvSpPr>
            <p:nvPr/>
          </p:nvSpPr>
          <p:spPr bwMode="auto">
            <a:xfrm>
              <a:off x="3825875" y="4319588"/>
              <a:ext cx="700087" cy="441325"/>
            </a:xfrm>
            <a:custGeom>
              <a:avLst/>
              <a:gdLst>
                <a:gd name="T0" fmla="*/ 0 w 4080"/>
                <a:gd name="T1" fmla="*/ 25 h 2568"/>
                <a:gd name="T2" fmla="*/ 25 w 4080"/>
                <a:gd name="T3" fmla="*/ 0 h 2568"/>
                <a:gd name="T4" fmla="*/ 4056 w 4080"/>
                <a:gd name="T5" fmla="*/ 0 h 2568"/>
                <a:gd name="T6" fmla="*/ 4080 w 4080"/>
                <a:gd name="T7" fmla="*/ 25 h 2568"/>
                <a:gd name="T8" fmla="*/ 4080 w 4080"/>
                <a:gd name="T9" fmla="*/ 2544 h 2568"/>
                <a:gd name="T10" fmla="*/ 4056 w 4080"/>
                <a:gd name="T11" fmla="*/ 2568 h 2568"/>
                <a:gd name="T12" fmla="*/ 25 w 4080"/>
                <a:gd name="T13" fmla="*/ 2568 h 2568"/>
                <a:gd name="T14" fmla="*/ 0 w 4080"/>
                <a:gd name="T15" fmla="*/ 2544 h 2568"/>
                <a:gd name="T16" fmla="*/ 0 w 4080"/>
                <a:gd name="T17" fmla="*/ 25 h 2568"/>
                <a:gd name="T18" fmla="*/ 49 w 4080"/>
                <a:gd name="T19" fmla="*/ 2544 h 2568"/>
                <a:gd name="T20" fmla="*/ 25 w 4080"/>
                <a:gd name="T21" fmla="*/ 2520 h 2568"/>
                <a:gd name="T22" fmla="*/ 4056 w 4080"/>
                <a:gd name="T23" fmla="*/ 2520 h 2568"/>
                <a:gd name="T24" fmla="*/ 4032 w 4080"/>
                <a:gd name="T25" fmla="*/ 2544 h 2568"/>
                <a:gd name="T26" fmla="*/ 4032 w 4080"/>
                <a:gd name="T27" fmla="*/ 25 h 2568"/>
                <a:gd name="T28" fmla="*/ 4056 w 4080"/>
                <a:gd name="T29" fmla="*/ 49 h 2568"/>
                <a:gd name="T30" fmla="*/ 25 w 4080"/>
                <a:gd name="T31" fmla="*/ 49 h 2568"/>
                <a:gd name="T32" fmla="*/ 49 w 4080"/>
                <a:gd name="T33" fmla="*/ 25 h 2568"/>
                <a:gd name="T34" fmla="*/ 49 w 4080"/>
                <a:gd name="T35" fmla="*/ 2544 h 2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80" h="2568">
                  <a:moveTo>
                    <a:pt x="0" y="25"/>
                  </a:moveTo>
                  <a:cubicBezTo>
                    <a:pt x="0" y="12"/>
                    <a:pt x="11" y="0"/>
                    <a:pt x="25" y="0"/>
                  </a:cubicBezTo>
                  <a:lnTo>
                    <a:pt x="4056" y="0"/>
                  </a:lnTo>
                  <a:cubicBezTo>
                    <a:pt x="4070" y="0"/>
                    <a:pt x="4080" y="12"/>
                    <a:pt x="4080" y="25"/>
                  </a:cubicBezTo>
                  <a:lnTo>
                    <a:pt x="4080" y="2544"/>
                  </a:lnTo>
                  <a:cubicBezTo>
                    <a:pt x="4080" y="2558"/>
                    <a:pt x="4070" y="2568"/>
                    <a:pt x="4056" y="2568"/>
                  </a:cubicBezTo>
                  <a:lnTo>
                    <a:pt x="25" y="2568"/>
                  </a:lnTo>
                  <a:cubicBezTo>
                    <a:pt x="11" y="2568"/>
                    <a:pt x="0" y="2558"/>
                    <a:pt x="0" y="2544"/>
                  </a:cubicBezTo>
                  <a:lnTo>
                    <a:pt x="0" y="25"/>
                  </a:lnTo>
                  <a:close/>
                  <a:moveTo>
                    <a:pt x="49" y="2544"/>
                  </a:moveTo>
                  <a:lnTo>
                    <a:pt x="25" y="2520"/>
                  </a:lnTo>
                  <a:lnTo>
                    <a:pt x="4056" y="2520"/>
                  </a:lnTo>
                  <a:lnTo>
                    <a:pt x="4032" y="2544"/>
                  </a:lnTo>
                  <a:lnTo>
                    <a:pt x="4032" y="25"/>
                  </a:lnTo>
                  <a:lnTo>
                    <a:pt x="4056" y="49"/>
                  </a:lnTo>
                  <a:lnTo>
                    <a:pt x="25" y="49"/>
                  </a:lnTo>
                  <a:lnTo>
                    <a:pt x="49" y="25"/>
                  </a:lnTo>
                  <a:lnTo>
                    <a:pt x="49" y="2544"/>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 name="Freeform 24">
              <a:extLst>
                <a:ext uri="{FF2B5EF4-FFF2-40B4-BE49-F238E27FC236}">
                  <a16:creationId xmlns:a16="http://schemas.microsoft.com/office/drawing/2014/main" id="{348835B0-3727-49B9-AE34-A4E24CD5E508}"/>
                </a:ext>
              </a:extLst>
            </p:cNvPr>
            <p:cNvSpPr>
              <a:spLocks noEditPoints="1"/>
            </p:cNvSpPr>
            <p:nvPr/>
          </p:nvSpPr>
          <p:spPr bwMode="auto">
            <a:xfrm>
              <a:off x="3825875" y="4319588"/>
              <a:ext cx="700087" cy="441325"/>
            </a:xfrm>
            <a:custGeom>
              <a:avLst/>
              <a:gdLst>
                <a:gd name="T0" fmla="*/ 0 w 4080"/>
                <a:gd name="T1" fmla="*/ 25 h 2568"/>
                <a:gd name="T2" fmla="*/ 25 w 4080"/>
                <a:gd name="T3" fmla="*/ 0 h 2568"/>
                <a:gd name="T4" fmla="*/ 4056 w 4080"/>
                <a:gd name="T5" fmla="*/ 0 h 2568"/>
                <a:gd name="T6" fmla="*/ 4080 w 4080"/>
                <a:gd name="T7" fmla="*/ 25 h 2568"/>
                <a:gd name="T8" fmla="*/ 4080 w 4080"/>
                <a:gd name="T9" fmla="*/ 2544 h 2568"/>
                <a:gd name="T10" fmla="*/ 4056 w 4080"/>
                <a:gd name="T11" fmla="*/ 2568 h 2568"/>
                <a:gd name="T12" fmla="*/ 25 w 4080"/>
                <a:gd name="T13" fmla="*/ 2568 h 2568"/>
                <a:gd name="T14" fmla="*/ 0 w 4080"/>
                <a:gd name="T15" fmla="*/ 2544 h 2568"/>
                <a:gd name="T16" fmla="*/ 0 w 4080"/>
                <a:gd name="T17" fmla="*/ 25 h 2568"/>
                <a:gd name="T18" fmla="*/ 49 w 4080"/>
                <a:gd name="T19" fmla="*/ 2544 h 2568"/>
                <a:gd name="T20" fmla="*/ 25 w 4080"/>
                <a:gd name="T21" fmla="*/ 2520 h 2568"/>
                <a:gd name="T22" fmla="*/ 4056 w 4080"/>
                <a:gd name="T23" fmla="*/ 2520 h 2568"/>
                <a:gd name="T24" fmla="*/ 4032 w 4080"/>
                <a:gd name="T25" fmla="*/ 2544 h 2568"/>
                <a:gd name="T26" fmla="*/ 4032 w 4080"/>
                <a:gd name="T27" fmla="*/ 25 h 2568"/>
                <a:gd name="T28" fmla="*/ 4056 w 4080"/>
                <a:gd name="T29" fmla="*/ 49 h 2568"/>
                <a:gd name="T30" fmla="*/ 25 w 4080"/>
                <a:gd name="T31" fmla="*/ 49 h 2568"/>
                <a:gd name="T32" fmla="*/ 49 w 4080"/>
                <a:gd name="T33" fmla="*/ 25 h 2568"/>
                <a:gd name="T34" fmla="*/ 49 w 4080"/>
                <a:gd name="T35" fmla="*/ 2544 h 2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80" h="2568">
                  <a:moveTo>
                    <a:pt x="0" y="25"/>
                  </a:moveTo>
                  <a:cubicBezTo>
                    <a:pt x="0" y="12"/>
                    <a:pt x="11" y="0"/>
                    <a:pt x="25" y="0"/>
                  </a:cubicBezTo>
                  <a:lnTo>
                    <a:pt x="4056" y="0"/>
                  </a:lnTo>
                  <a:cubicBezTo>
                    <a:pt x="4070" y="0"/>
                    <a:pt x="4080" y="12"/>
                    <a:pt x="4080" y="25"/>
                  </a:cubicBezTo>
                  <a:lnTo>
                    <a:pt x="4080" y="2544"/>
                  </a:lnTo>
                  <a:cubicBezTo>
                    <a:pt x="4080" y="2558"/>
                    <a:pt x="4070" y="2568"/>
                    <a:pt x="4056" y="2568"/>
                  </a:cubicBezTo>
                  <a:lnTo>
                    <a:pt x="25" y="2568"/>
                  </a:lnTo>
                  <a:cubicBezTo>
                    <a:pt x="11" y="2568"/>
                    <a:pt x="0" y="2558"/>
                    <a:pt x="0" y="2544"/>
                  </a:cubicBezTo>
                  <a:lnTo>
                    <a:pt x="0" y="25"/>
                  </a:lnTo>
                  <a:close/>
                  <a:moveTo>
                    <a:pt x="49" y="2544"/>
                  </a:moveTo>
                  <a:lnTo>
                    <a:pt x="25" y="2520"/>
                  </a:lnTo>
                  <a:lnTo>
                    <a:pt x="4056" y="2520"/>
                  </a:lnTo>
                  <a:lnTo>
                    <a:pt x="4032" y="2544"/>
                  </a:lnTo>
                  <a:lnTo>
                    <a:pt x="4032" y="25"/>
                  </a:lnTo>
                  <a:lnTo>
                    <a:pt x="4056" y="49"/>
                  </a:lnTo>
                  <a:lnTo>
                    <a:pt x="25" y="49"/>
                  </a:lnTo>
                  <a:lnTo>
                    <a:pt x="49" y="25"/>
                  </a:lnTo>
                  <a:lnTo>
                    <a:pt x="49" y="2544"/>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25">
              <a:extLst>
                <a:ext uri="{FF2B5EF4-FFF2-40B4-BE49-F238E27FC236}">
                  <a16:creationId xmlns:a16="http://schemas.microsoft.com/office/drawing/2014/main" id="{EBC86DFA-903E-4516-B396-6E184052D70B}"/>
                </a:ext>
              </a:extLst>
            </p:cNvPr>
            <p:cNvSpPr>
              <a:spLocks noChangeArrowheads="1"/>
            </p:cNvSpPr>
            <p:nvPr/>
          </p:nvSpPr>
          <p:spPr bwMode="auto">
            <a:xfrm>
              <a:off x="6245225" y="3779838"/>
              <a:ext cx="692150" cy="97631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26">
              <a:extLst>
                <a:ext uri="{FF2B5EF4-FFF2-40B4-BE49-F238E27FC236}">
                  <a16:creationId xmlns:a16="http://schemas.microsoft.com/office/drawing/2014/main" id="{E228B3EE-B6CB-4CF4-B891-ED42E4802FAC}"/>
                </a:ext>
              </a:extLst>
            </p:cNvPr>
            <p:cNvSpPr>
              <a:spLocks noEditPoints="1"/>
            </p:cNvSpPr>
            <p:nvPr/>
          </p:nvSpPr>
          <p:spPr bwMode="auto">
            <a:xfrm>
              <a:off x="6242050" y="3776663"/>
              <a:ext cx="700087" cy="984250"/>
            </a:xfrm>
            <a:custGeom>
              <a:avLst/>
              <a:gdLst>
                <a:gd name="T0" fmla="*/ 0 w 4072"/>
                <a:gd name="T1" fmla="*/ 24 h 5736"/>
                <a:gd name="T2" fmla="*/ 24 w 4072"/>
                <a:gd name="T3" fmla="*/ 0 h 5736"/>
                <a:gd name="T4" fmla="*/ 4048 w 4072"/>
                <a:gd name="T5" fmla="*/ 0 h 5736"/>
                <a:gd name="T6" fmla="*/ 4072 w 4072"/>
                <a:gd name="T7" fmla="*/ 24 h 5736"/>
                <a:gd name="T8" fmla="*/ 4072 w 4072"/>
                <a:gd name="T9" fmla="*/ 5712 h 5736"/>
                <a:gd name="T10" fmla="*/ 4048 w 4072"/>
                <a:gd name="T11" fmla="*/ 5736 h 5736"/>
                <a:gd name="T12" fmla="*/ 24 w 4072"/>
                <a:gd name="T13" fmla="*/ 5736 h 5736"/>
                <a:gd name="T14" fmla="*/ 0 w 4072"/>
                <a:gd name="T15" fmla="*/ 5712 h 5736"/>
                <a:gd name="T16" fmla="*/ 0 w 4072"/>
                <a:gd name="T17" fmla="*/ 24 h 5736"/>
                <a:gd name="T18" fmla="*/ 48 w 4072"/>
                <a:gd name="T19" fmla="*/ 5712 h 5736"/>
                <a:gd name="T20" fmla="*/ 24 w 4072"/>
                <a:gd name="T21" fmla="*/ 5688 h 5736"/>
                <a:gd name="T22" fmla="*/ 4048 w 4072"/>
                <a:gd name="T23" fmla="*/ 5688 h 5736"/>
                <a:gd name="T24" fmla="*/ 4024 w 4072"/>
                <a:gd name="T25" fmla="*/ 5712 h 5736"/>
                <a:gd name="T26" fmla="*/ 4024 w 4072"/>
                <a:gd name="T27" fmla="*/ 24 h 5736"/>
                <a:gd name="T28" fmla="*/ 4048 w 4072"/>
                <a:gd name="T29" fmla="*/ 48 h 5736"/>
                <a:gd name="T30" fmla="*/ 24 w 4072"/>
                <a:gd name="T31" fmla="*/ 48 h 5736"/>
                <a:gd name="T32" fmla="*/ 48 w 4072"/>
                <a:gd name="T33" fmla="*/ 24 h 5736"/>
                <a:gd name="T34" fmla="*/ 48 w 4072"/>
                <a:gd name="T35" fmla="*/ 5712 h 5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72" h="5736">
                  <a:moveTo>
                    <a:pt x="0" y="24"/>
                  </a:moveTo>
                  <a:cubicBezTo>
                    <a:pt x="0" y="11"/>
                    <a:pt x="11" y="0"/>
                    <a:pt x="24" y="0"/>
                  </a:cubicBezTo>
                  <a:lnTo>
                    <a:pt x="4048" y="0"/>
                  </a:lnTo>
                  <a:cubicBezTo>
                    <a:pt x="4062" y="0"/>
                    <a:pt x="4072" y="11"/>
                    <a:pt x="4072" y="24"/>
                  </a:cubicBezTo>
                  <a:lnTo>
                    <a:pt x="4072" y="5712"/>
                  </a:lnTo>
                  <a:cubicBezTo>
                    <a:pt x="4072" y="5726"/>
                    <a:pt x="4062" y="5736"/>
                    <a:pt x="4048" y="5736"/>
                  </a:cubicBezTo>
                  <a:lnTo>
                    <a:pt x="24" y="5736"/>
                  </a:lnTo>
                  <a:cubicBezTo>
                    <a:pt x="11" y="5736"/>
                    <a:pt x="0" y="5726"/>
                    <a:pt x="0" y="5712"/>
                  </a:cubicBezTo>
                  <a:lnTo>
                    <a:pt x="0" y="24"/>
                  </a:lnTo>
                  <a:close/>
                  <a:moveTo>
                    <a:pt x="48" y="5712"/>
                  </a:moveTo>
                  <a:lnTo>
                    <a:pt x="24" y="5688"/>
                  </a:lnTo>
                  <a:lnTo>
                    <a:pt x="4048" y="5688"/>
                  </a:lnTo>
                  <a:lnTo>
                    <a:pt x="4024" y="5712"/>
                  </a:lnTo>
                  <a:lnTo>
                    <a:pt x="4024" y="24"/>
                  </a:lnTo>
                  <a:lnTo>
                    <a:pt x="4048" y="48"/>
                  </a:lnTo>
                  <a:lnTo>
                    <a:pt x="24" y="48"/>
                  </a:lnTo>
                  <a:lnTo>
                    <a:pt x="48" y="24"/>
                  </a:lnTo>
                  <a:lnTo>
                    <a:pt x="48" y="5712"/>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7" name="Freeform 27">
              <a:extLst>
                <a:ext uri="{FF2B5EF4-FFF2-40B4-BE49-F238E27FC236}">
                  <a16:creationId xmlns:a16="http://schemas.microsoft.com/office/drawing/2014/main" id="{BCB354D6-A26A-42D1-B035-5B7883A2C765}"/>
                </a:ext>
              </a:extLst>
            </p:cNvPr>
            <p:cNvSpPr>
              <a:spLocks noEditPoints="1"/>
            </p:cNvSpPr>
            <p:nvPr/>
          </p:nvSpPr>
          <p:spPr bwMode="auto">
            <a:xfrm>
              <a:off x="6242050" y="3776663"/>
              <a:ext cx="700087" cy="984250"/>
            </a:xfrm>
            <a:custGeom>
              <a:avLst/>
              <a:gdLst>
                <a:gd name="T0" fmla="*/ 0 w 4072"/>
                <a:gd name="T1" fmla="*/ 24 h 5736"/>
                <a:gd name="T2" fmla="*/ 24 w 4072"/>
                <a:gd name="T3" fmla="*/ 0 h 5736"/>
                <a:gd name="T4" fmla="*/ 4048 w 4072"/>
                <a:gd name="T5" fmla="*/ 0 h 5736"/>
                <a:gd name="T6" fmla="*/ 4072 w 4072"/>
                <a:gd name="T7" fmla="*/ 24 h 5736"/>
                <a:gd name="T8" fmla="*/ 4072 w 4072"/>
                <a:gd name="T9" fmla="*/ 5712 h 5736"/>
                <a:gd name="T10" fmla="*/ 4048 w 4072"/>
                <a:gd name="T11" fmla="*/ 5736 h 5736"/>
                <a:gd name="T12" fmla="*/ 24 w 4072"/>
                <a:gd name="T13" fmla="*/ 5736 h 5736"/>
                <a:gd name="T14" fmla="*/ 0 w 4072"/>
                <a:gd name="T15" fmla="*/ 5712 h 5736"/>
                <a:gd name="T16" fmla="*/ 0 w 4072"/>
                <a:gd name="T17" fmla="*/ 24 h 5736"/>
                <a:gd name="T18" fmla="*/ 48 w 4072"/>
                <a:gd name="T19" fmla="*/ 5712 h 5736"/>
                <a:gd name="T20" fmla="*/ 24 w 4072"/>
                <a:gd name="T21" fmla="*/ 5688 h 5736"/>
                <a:gd name="T22" fmla="*/ 4048 w 4072"/>
                <a:gd name="T23" fmla="*/ 5688 h 5736"/>
                <a:gd name="T24" fmla="*/ 4024 w 4072"/>
                <a:gd name="T25" fmla="*/ 5712 h 5736"/>
                <a:gd name="T26" fmla="*/ 4024 w 4072"/>
                <a:gd name="T27" fmla="*/ 24 h 5736"/>
                <a:gd name="T28" fmla="*/ 4048 w 4072"/>
                <a:gd name="T29" fmla="*/ 48 h 5736"/>
                <a:gd name="T30" fmla="*/ 24 w 4072"/>
                <a:gd name="T31" fmla="*/ 48 h 5736"/>
                <a:gd name="T32" fmla="*/ 48 w 4072"/>
                <a:gd name="T33" fmla="*/ 24 h 5736"/>
                <a:gd name="T34" fmla="*/ 48 w 4072"/>
                <a:gd name="T35" fmla="*/ 5712 h 5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72" h="5736">
                  <a:moveTo>
                    <a:pt x="0" y="24"/>
                  </a:moveTo>
                  <a:cubicBezTo>
                    <a:pt x="0" y="11"/>
                    <a:pt x="11" y="0"/>
                    <a:pt x="24" y="0"/>
                  </a:cubicBezTo>
                  <a:lnTo>
                    <a:pt x="4048" y="0"/>
                  </a:lnTo>
                  <a:cubicBezTo>
                    <a:pt x="4062" y="0"/>
                    <a:pt x="4072" y="11"/>
                    <a:pt x="4072" y="24"/>
                  </a:cubicBezTo>
                  <a:lnTo>
                    <a:pt x="4072" y="5712"/>
                  </a:lnTo>
                  <a:cubicBezTo>
                    <a:pt x="4072" y="5726"/>
                    <a:pt x="4062" y="5736"/>
                    <a:pt x="4048" y="5736"/>
                  </a:cubicBezTo>
                  <a:lnTo>
                    <a:pt x="24" y="5736"/>
                  </a:lnTo>
                  <a:cubicBezTo>
                    <a:pt x="11" y="5736"/>
                    <a:pt x="0" y="5726"/>
                    <a:pt x="0" y="5712"/>
                  </a:cubicBezTo>
                  <a:lnTo>
                    <a:pt x="0" y="24"/>
                  </a:lnTo>
                  <a:close/>
                  <a:moveTo>
                    <a:pt x="48" y="5712"/>
                  </a:moveTo>
                  <a:lnTo>
                    <a:pt x="24" y="5688"/>
                  </a:lnTo>
                  <a:lnTo>
                    <a:pt x="4048" y="5688"/>
                  </a:lnTo>
                  <a:lnTo>
                    <a:pt x="4024" y="5712"/>
                  </a:lnTo>
                  <a:lnTo>
                    <a:pt x="4024" y="24"/>
                  </a:lnTo>
                  <a:lnTo>
                    <a:pt x="4048" y="48"/>
                  </a:lnTo>
                  <a:lnTo>
                    <a:pt x="24" y="48"/>
                  </a:lnTo>
                  <a:lnTo>
                    <a:pt x="48" y="24"/>
                  </a:lnTo>
                  <a:lnTo>
                    <a:pt x="48" y="5712"/>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28">
              <a:extLst>
                <a:ext uri="{FF2B5EF4-FFF2-40B4-BE49-F238E27FC236}">
                  <a16:creationId xmlns:a16="http://schemas.microsoft.com/office/drawing/2014/main" id="{9AD507EC-20C4-4B6F-985A-2D99A3981539}"/>
                </a:ext>
              </a:extLst>
            </p:cNvPr>
            <p:cNvSpPr>
              <a:spLocks noChangeArrowheads="1"/>
            </p:cNvSpPr>
            <p:nvPr/>
          </p:nvSpPr>
          <p:spPr bwMode="auto">
            <a:xfrm>
              <a:off x="8661400" y="1812925"/>
              <a:ext cx="692150" cy="29432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29">
              <a:extLst>
                <a:ext uri="{FF2B5EF4-FFF2-40B4-BE49-F238E27FC236}">
                  <a16:creationId xmlns:a16="http://schemas.microsoft.com/office/drawing/2014/main" id="{B5C7A97A-C8C9-4868-A52A-63692B141C97}"/>
                </a:ext>
              </a:extLst>
            </p:cNvPr>
            <p:cNvSpPr>
              <a:spLocks noEditPoints="1"/>
            </p:cNvSpPr>
            <p:nvPr/>
          </p:nvSpPr>
          <p:spPr bwMode="auto">
            <a:xfrm>
              <a:off x="8658225" y="1809750"/>
              <a:ext cx="700087" cy="2951162"/>
            </a:xfrm>
            <a:custGeom>
              <a:avLst/>
              <a:gdLst>
                <a:gd name="T0" fmla="*/ 0 w 2036"/>
                <a:gd name="T1" fmla="*/ 12 h 8592"/>
                <a:gd name="T2" fmla="*/ 12 w 2036"/>
                <a:gd name="T3" fmla="*/ 0 h 8592"/>
                <a:gd name="T4" fmla="*/ 2024 w 2036"/>
                <a:gd name="T5" fmla="*/ 0 h 8592"/>
                <a:gd name="T6" fmla="*/ 2036 w 2036"/>
                <a:gd name="T7" fmla="*/ 12 h 8592"/>
                <a:gd name="T8" fmla="*/ 2036 w 2036"/>
                <a:gd name="T9" fmla="*/ 8580 h 8592"/>
                <a:gd name="T10" fmla="*/ 2024 w 2036"/>
                <a:gd name="T11" fmla="*/ 8592 h 8592"/>
                <a:gd name="T12" fmla="*/ 12 w 2036"/>
                <a:gd name="T13" fmla="*/ 8592 h 8592"/>
                <a:gd name="T14" fmla="*/ 0 w 2036"/>
                <a:gd name="T15" fmla="*/ 8580 h 8592"/>
                <a:gd name="T16" fmla="*/ 0 w 2036"/>
                <a:gd name="T17" fmla="*/ 12 h 8592"/>
                <a:gd name="T18" fmla="*/ 24 w 2036"/>
                <a:gd name="T19" fmla="*/ 8580 h 8592"/>
                <a:gd name="T20" fmla="*/ 12 w 2036"/>
                <a:gd name="T21" fmla="*/ 8568 h 8592"/>
                <a:gd name="T22" fmla="*/ 2024 w 2036"/>
                <a:gd name="T23" fmla="*/ 8568 h 8592"/>
                <a:gd name="T24" fmla="*/ 2012 w 2036"/>
                <a:gd name="T25" fmla="*/ 8580 h 8592"/>
                <a:gd name="T26" fmla="*/ 2012 w 2036"/>
                <a:gd name="T27" fmla="*/ 12 h 8592"/>
                <a:gd name="T28" fmla="*/ 2024 w 2036"/>
                <a:gd name="T29" fmla="*/ 24 h 8592"/>
                <a:gd name="T30" fmla="*/ 12 w 2036"/>
                <a:gd name="T31" fmla="*/ 24 h 8592"/>
                <a:gd name="T32" fmla="*/ 24 w 2036"/>
                <a:gd name="T33" fmla="*/ 12 h 8592"/>
                <a:gd name="T34" fmla="*/ 24 w 2036"/>
                <a:gd name="T35" fmla="*/ 8580 h 8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6" h="8592">
                  <a:moveTo>
                    <a:pt x="0" y="12"/>
                  </a:moveTo>
                  <a:cubicBezTo>
                    <a:pt x="0" y="6"/>
                    <a:pt x="6" y="0"/>
                    <a:pt x="12" y="0"/>
                  </a:cubicBezTo>
                  <a:lnTo>
                    <a:pt x="2024" y="0"/>
                  </a:lnTo>
                  <a:cubicBezTo>
                    <a:pt x="2031" y="0"/>
                    <a:pt x="2036" y="6"/>
                    <a:pt x="2036" y="12"/>
                  </a:cubicBezTo>
                  <a:lnTo>
                    <a:pt x="2036" y="8580"/>
                  </a:lnTo>
                  <a:cubicBezTo>
                    <a:pt x="2036" y="8587"/>
                    <a:pt x="2031" y="8592"/>
                    <a:pt x="2024" y="8592"/>
                  </a:cubicBezTo>
                  <a:lnTo>
                    <a:pt x="12" y="8592"/>
                  </a:lnTo>
                  <a:cubicBezTo>
                    <a:pt x="6" y="8592"/>
                    <a:pt x="0" y="8587"/>
                    <a:pt x="0" y="8580"/>
                  </a:cubicBezTo>
                  <a:lnTo>
                    <a:pt x="0" y="12"/>
                  </a:lnTo>
                  <a:close/>
                  <a:moveTo>
                    <a:pt x="24" y="8580"/>
                  </a:moveTo>
                  <a:lnTo>
                    <a:pt x="12" y="8568"/>
                  </a:lnTo>
                  <a:lnTo>
                    <a:pt x="2024" y="8568"/>
                  </a:lnTo>
                  <a:lnTo>
                    <a:pt x="2012" y="8580"/>
                  </a:lnTo>
                  <a:lnTo>
                    <a:pt x="2012" y="12"/>
                  </a:lnTo>
                  <a:lnTo>
                    <a:pt x="2024" y="24"/>
                  </a:lnTo>
                  <a:lnTo>
                    <a:pt x="12" y="24"/>
                  </a:lnTo>
                  <a:lnTo>
                    <a:pt x="24" y="12"/>
                  </a:lnTo>
                  <a:lnTo>
                    <a:pt x="24" y="8580"/>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0" name="Freeform 30">
              <a:extLst>
                <a:ext uri="{FF2B5EF4-FFF2-40B4-BE49-F238E27FC236}">
                  <a16:creationId xmlns:a16="http://schemas.microsoft.com/office/drawing/2014/main" id="{59064125-DB45-4713-BA32-E286FB894DB7}"/>
                </a:ext>
              </a:extLst>
            </p:cNvPr>
            <p:cNvSpPr>
              <a:spLocks noEditPoints="1"/>
            </p:cNvSpPr>
            <p:nvPr/>
          </p:nvSpPr>
          <p:spPr bwMode="auto">
            <a:xfrm>
              <a:off x="8658225" y="1809750"/>
              <a:ext cx="700087" cy="2951162"/>
            </a:xfrm>
            <a:custGeom>
              <a:avLst/>
              <a:gdLst>
                <a:gd name="T0" fmla="*/ 0 w 2036"/>
                <a:gd name="T1" fmla="*/ 12 h 8592"/>
                <a:gd name="T2" fmla="*/ 12 w 2036"/>
                <a:gd name="T3" fmla="*/ 0 h 8592"/>
                <a:gd name="T4" fmla="*/ 2024 w 2036"/>
                <a:gd name="T5" fmla="*/ 0 h 8592"/>
                <a:gd name="T6" fmla="*/ 2036 w 2036"/>
                <a:gd name="T7" fmla="*/ 12 h 8592"/>
                <a:gd name="T8" fmla="*/ 2036 w 2036"/>
                <a:gd name="T9" fmla="*/ 8580 h 8592"/>
                <a:gd name="T10" fmla="*/ 2024 w 2036"/>
                <a:gd name="T11" fmla="*/ 8592 h 8592"/>
                <a:gd name="T12" fmla="*/ 12 w 2036"/>
                <a:gd name="T13" fmla="*/ 8592 h 8592"/>
                <a:gd name="T14" fmla="*/ 0 w 2036"/>
                <a:gd name="T15" fmla="*/ 8580 h 8592"/>
                <a:gd name="T16" fmla="*/ 0 w 2036"/>
                <a:gd name="T17" fmla="*/ 12 h 8592"/>
                <a:gd name="T18" fmla="*/ 24 w 2036"/>
                <a:gd name="T19" fmla="*/ 8580 h 8592"/>
                <a:gd name="T20" fmla="*/ 12 w 2036"/>
                <a:gd name="T21" fmla="*/ 8568 h 8592"/>
                <a:gd name="T22" fmla="*/ 2024 w 2036"/>
                <a:gd name="T23" fmla="*/ 8568 h 8592"/>
                <a:gd name="T24" fmla="*/ 2012 w 2036"/>
                <a:gd name="T25" fmla="*/ 8580 h 8592"/>
                <a:gd name="T26" fmla="*/ 2012 w 2036"/>
                <a:gd name="T27" fmla="*/ 12 h 8592"/>
                <a:gd name="T28" fmla="*/ 2024 w 2036"/>
                <a:gd name="T29" fmla="*/ 24 h 8592"/>
                <a:gd name="T30" fmla="*/ 12 w 2036"/>
                <a:gd name="T31" fmla="*/ 24 h 8592"/>
                <a:gd name="T32" fmla="*/ 24 w 2036"/>
                <a:gd name="T33" fmla="*/ 12 h 8592"/>
                <a:gd name="T34" fmla="*/ 24 w 2036"/>
                <a:gd name="T35" fmla="*/ 8580 h 8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6" h="8592">
                  <a:moveTo>
                    <a:pt x="0" y="12"/>
                  </a:moveTo>
                  <a:cubicBezTo>
                    <a:pt x="0" y="6"/>
                    <a:pt x="6" y="0"/>
                    <a:pt x="12" y="0"/>
                  </a:cubicBezTo>
                  <a:lnTo>
                    <a:pt x="2024" y="0"/>
                  </a:lnTo>
                  <a:cubicBezTo>
                    <a:pt x="2031" y="0"/>
                    <a:pt x="2036" y="6"/>
                    <a:pt x="2036" y="12"/>
                  </a:cubicBezTo>
                  <a:lnTo>
                    <a:pt x="2036" y="8580"/>
                  </a:lnTo>
                  <a:cubicBezTo>
                    <a:pt x="2036" y="8587"/>
                    <a:pt x="2031" y="8592"/>
                    <a:pt x="2024" y="8592"/>
                  </a:cubicBezTo>
                  <a:lnTo>
                    <a:pt x="12" y="8592"/>
                  </a:lnTo>
                  <a:cubicBezTo>
                    <a:pt x="6" y="8592"/>
                    <a:pt x="0" y="8587"/>
                    <a:pt x="0" y="8580"/>
                  </a:cubicBezTo>
                  <a:lnTo>
                    <a:pt x="0" y="12"/>
                  </a:lnTo>
                  <a:close/>
                  <a:moveTo>
                    <a:pt x="24" y="8580"/>
                  </a:moveTo>
                  <a:lnTo>
                    <a:pt x="12" y="8568"/>
                  </a:lnTo>
                  <a:lnTo>
                    <a:pt x="2024" y="8568"/>
                  </a:lnTo>
                  <a:lnTo>
                    <a:pt x="2012" y="8580"/>
                  </a:lnTo>
                  <a:lnTo>
                    <a:pt x="2012" y="12"/>
                  </a:lnTo>
                  <a:lnTo>
                    <a:pt x="2024" y="24"/>
                  </a:lnTo>
                  <a:lnTo>
                    <a:pt x="12" y="24"/>
                  </a:lnTo>
                  <a:lnTo>
                    <a:pt x="24" y="12"/>
                  </a:lnTo>
                  <a:lnTo>
                    <a:pt x="24" y="8580"/>
                  </a:lnTo>
                  <a:close/>
                </a:path>
              </a:pathLst>
            </a:custGeom>
            <a:noFill/>
            <a:ln w="1588" cap="flat">
              <a:solidFill>
                <a:srgbClr val="5B9BD5"/>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Rectangle 31">
              <a:extLst>
                <a:ext uri="{FF2B5EF4-FFF2-40B4-BE49-F238E27FC236}">
                  <a16:creationId xmlns:a16="http://schemas.microsoft.com/office/drawing/2014/main" id="{C068577D-8697-41C2-A710-D86E7CEAD74B}"/>
                </a:ext>
              </a:extLst>
            </p:cNvPr>
            <p:cNvSpPr>
              <a:spLocks noChangeArrowheads="1"/>
            </p:cNvSpPr>
            <p:nvPr/>
          </p:nvSpPr>
          <p:spPr bwMode="auto">
            <a:xfrm>
              <a:off x="2622550" y="4752975"/>
              <a:ext cx="7246937" cy="793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2">
              <a:extLst>
                <a:ext uri="{FF2B5EF4-FFF2-40B4-BE49-F238E27FC236}">
                  <a16:creationId xmlns:a16="http://schemas.microsoft.com/office/drawing/2014/main" id="{D1BD97C7-21A4-4878-B525-47682AEF5000}"/>
                </a:ext>
              </a:extLst>
            </p:cNvPr>
            <p:cNvSpPr>
              <a:spLocks noChangeArrowheads="1"/>
            </p:cNvSpPr>
            <p:nvPr/>
          </p:nvSpPr>
          <p:spPr bwMode="auto">
            <a:xfrm>
              <a:off x="2622550" y="4752975"/>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33">
              <a:extLst>
                <a:ext uri="{FF2B5EF4-FFF2-40B4-BE49-F238E27FC236}">
                  <a16:creationId xmlns:a16="http://schemas.microsoft.com/office/drawing/2014/main" id="{EB645D89-BC56-4EBF-8514-479F1AB8F51F}"/>
                </a:ext>
              </a:extLst>
            </p:cNvPr>
            <p:cNvSpPr>
              <a:spLocks noChangeArrowheads="1"/>
            </p:cNvSpPr>
            <p:nvPr/>
          </p:nvSpPr>
          <p:spPr bwMode="auto">
            <a:xfrm>
              <a:off x="2622550" y="4752975"/>
              <a:ext cx="7246937" cy="793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4">
              <a:extLst>
                <a:ext uri="{FF2B5EF4-FFF2-40B4-BE49-F238E27FC236}">
                  <a16:creationId xmlns:a16="http://schemas.microsoft.com/office/drawing/2014/main" id="{6BAE99C6-2E6A-4221-ACA2-866EF82074A1}"/>
                </a:ext>
              </a:extLst>
            </p:cNvPr>
            <p:cNvSpPr>
              <a:spLocks noChangeArrowheads="1"/>
            </p:cNvSpPr>
            <p:nvPr/>
          </p:nvSpPr>
          <p:spPr bwMode="auto">
            <a:xfrm>
              <a:off x="2622550" y="4752975"/>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35">
              <a:extLst>
                <a:ext uri="{FF2B5EF4-FFF2-40B4-BE49-F238E27FC236}">
                  <a16:creationId xmlns:a16="http://schemas.microsoft.com/office/drawing/2014/main" id="{D8C36B01-FA57-4539-A779-171D329CBA34}"/>
                </a:ext>
              </a:extLst>
            </p:cNvPr>
            <p:cNvSpPr>
              <a:spLocks noChangeArrowheads="1"/>
            </p:cNvSpPr>
            <p:nvPr/>
          </p:nvSpPr>
          <p:spPr bwMode="auto">
            <a:xfrm>
              <a:off x="2622550" y="4752975"/>
              <a:ext cx="7246937" cy="793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6">
              <a:extLst>
                <a:ext uri="{FF2B5EF4-FFF2-40B4-BE49-F238E27FC236}">
                  <a16:creationId xmlns:a16="http://schemas.microsoft.com/office/drawing/2014/main" id="{8D2CDBDA-A9D5-4D6F-A31E-063ABC8483DC}"/>
                </a:ext>
              </a:extLst>
            </p:cNvPr>
            <p:cNvSpPr>
              <a:spLocks noChangeArrowheads="1"/>
            </p:cNvSpPr>
            <p:nvPr/>
          </p:nvSpPr>
          <p:spPr bwMode="auto">
            <a:xfrm>
              <a:off x="2622550" y="4752975"/>
              <a:ext cx="7246937" cy="7937"/>
            </a:xfrm>
            <a:prstGeom prst="rect">
              <a:avLst/>
            </a:prstGeom>
            <a:noFill/>
            <a:ln w="1588" cap="flat">
              <a:solidFill>
                <a:srgbClr val="D9D9D9"/>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37">
              <a:extLst>
                <a:ext uri="{FF2B5EF4-FFF2-40B4-BE49-F238E27FC236}">
                  <a16:creationId xmlns:a16="http://schemas.microsoft.com/office/drawing/2014/main" id="{E408A7DA-3E7D-405B-B27A-FD88C98AD260}"/>
                </a:ext>
              </a:extLst>
            </p:cNvPr>
            <p:cNvSpPr>
              <a:spLocks noEditPoints="1"/>
            </p:cNvSpPr>
            <p:nvPr/>
          </p:nvSpPr>
          <p:spPr bwMode="auto">
            <a:xfrm>
              <a:off x="2617788" y="4757738"/>
              <a:ext cx="7256462" cy="357187"/>
            </a:xfrm>
            <a:custGeom>
              <a:avLst/>
              <a:gdLst>
                <a:gd name="T0" fmla="*/ 5 w 4571"/>
                <a:gd name="T1" fmla="*/ 0 h 225"/>
                <a:gd name="T2" fmla="*/ 5 w 4571"/>
                <a:gd name="T3" fmla="*/ 225 h 225"/>
                <a:gd name="T4" fmla="*/ 0 w 4571"/>
                <a:gd name="T5" fmla="*/ 225 h 225"/>
                <a:gd name="T6" fmla="*/ 0 w 4571"/>
                <a:gd name="T7" fmla="*/ 0 h 225"/>
                <a:gd name="T8" fmla="*/ 5 w 4571"/>
                <a:gd name="T9" fmla="*/ 0 h 225"/>
                <a:gd name="T10" fmla="*/ 1527 w 4571"/>
                <a:gd name="T11" fmla="*/ 0 h 225"/>
                <a:gd name="T12" fmla="*/ 1527 w 4571"/>
                <a:gd name="T13" fmla="*/ 225 h 225"/>
                <a:gd name="T14" fmla="*/ 1522 w 4571"/>
                <a:gd name="T15" fmla="*/ 225 h 225"/>
                <a:gd name="T16" fmla="*/ 1522 w 4571"/>
                <a:gd name="T17" fmla="*/ 0 h 225"/>
                <a:gd name="T18" fmla="*/ 1527 w 4571"/>
                <a:gd name="T19" fmla="*/ 0 h 225"/>
                <a:gd name="T20" fmla="*/ 3049 w 4571"/>
                <a:gd name="T21" fmla="*/ 0 h 225"/>
                <a:gd name="T22" fmla="*/ 3049 w 4571"/>
                <a:gd name="T23" fmla="*/ 225 h 225"/>
                <a:gd name="T24" fmla="*/ 3044 w 4571"/>
                <a:gd name="T25" fmla="*/ 225 h 225"/>
                <a:gd name="T26" fmla="*/ 3044 w 4571"/>
                <a:gd name="T27" fmla="*/ 0 h 225"/>
                <a:gd name="T28" fmla="*/ 3049 w 4571"/>
                <a:gd name="T29" fmla="*/ 0 h 225"/>
                <a:gd name="T30" fmla="*/ 4571 w 4571"/>
                <a:gd name="T31" fmla="*/ 0 h 225"/>
                <a:gd name="T32" fmla="*/ 4571 w 4571"/>
                <a:gd name="T33" fmla="*/ 225 h 225"/>
                <a:gd name="T34" fmla="*/ 4566 w 4571"/>
                <a:gd name="T35" fmla="*/ 225 h 225"/>
                <a:gd name="T36" fmla="*/ 4566 w 4571"/>
                <a:gd name="T37" fmla="*/ 0 h 225"/>
                <a:gd name="T38" fmla="*/ 4571 w 4571"/>
                <a:gd name="T39"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71" h="225">
                  <a:moveTo>
                    <a:pt x="5" y="0"/>
                  </a:moveTo>
                  <a:lnTo>
                    <a:pt x="5" y="225"/>
                  </a:lnTo>
                  <a:lnTo>
                    <a:pt x="0" y="225"/>
                  </a:lnTo>
                  <a:lnTo>
                    <a:pt x="0" y="0"/>
                  </a:lnTo>
                  <a:lnTo>
                    <a:pt x="5" y="0"/>
                  </a:lnTo>
                  <a:close/>
                  <a:moveTo>
                    <a:pt x="1527" y="0"/>
                  </a:moveTo>
                  <a:lnTo>
                    <a:pt x="1527" y="225"/>
                  </a:lnTo>
                  <a:lnTo>
                    <a:pt x="1522" y="225"/>
                  </a:lnTo>
                  <a:lnTo>
                    <a:pt x="1522" y="0"/>
                  </a:lnTo>
                  <a:lnTo>
                    <a:pt x="1527" y="0"/>
                  </a:lnTo>
                  <a:close/>
                  <a:moveTo>
                    <a:pt x="3049" y="0"/>
                  </a:moveTo>
                  <a:lnTo>
                    <a:pt x="3049" y="225"/>
                  </a:lnTo>
                  <a:lnTo>
                    <a:pt x="3044" y="225"/>
                  </a:lnTo>
                  <a:lnTo>
                    <a:pt x="3044" y="0"/>
                  </a:lnTo>
                  <a:lnTo>
                    <a:pt x="3049" y="0"/>
                  </a:lnTo>
                  <a:close/>
                  <a:moveTo>
                    <a:pt x="4571" y="0"/>
                  </a:moveTo>
                  <a:lnTo>
                    <a:pt x="4571" y="225"/>
                  </a:lnTo>
                  <a:lnTo>
                    <a:pt x="4566" y="225"/>
                  </a:lnTo>
                  <a:lnTo>
                    <a:pt x="4566" y="0"/>
                  </a:lnTo>
                  <a:lnTo>
                    <a:pt x="4571"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8">
              <a:extLst>
                <a:ext uri="{FF2B5EF4-FFF2-40B4-BE49-F238E27FC236}">
                  <a16:creationId xmlns:a16="http://schemas.microsoft.com/office/drawing/2014/main" id="{AC7B62C3-6F62-4933-8F78-0BEBC499895D}"/>
                </a:ext>
              </a:extLst>
            </p:cNvPr>
            <p:cNvSpPr>
              <a:spLocks noChangeArrowheads="1"/>
            </p:cNvSpPr>
            <p:nvPr/>
          </p:nvSpPr>
          <p:spPr bwMode="auto">
            <a:xfrm>
              <a:off x="2617788" y="4757738"/>
              <a:ext cx="7937" cy="357187"/>
            </a:xfrm>
            <a:prstGeom prst="rect">
              <a:avLst/>
            </a:prstGeom>
            <a:noFill/>
            <a:ln w="1588" cap="flat">
              <a:solidFill>
                <a:srgbClr val="00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39">
              <a:extLst>
                <a:ext uri="{FF2B5EF4-FFF2-40B4-BE49-F238E27FC236}">
                  <a16:creationId xmlns:a16="http://schemas.microsoft.com/office/drawing/2014/main" id="{177E1A30-7F71-467B-AA36-E1E85FC6E1FD}"/>
                </a:ext>
              </a:extLst>
            </p:cNvPr>
            <p:cNvSpPr>
              <a:spLocks noChangeArrowheads="1"/>
            </p:cNvSpPr>
            <p:nvPr/>
          </p:nvSpPr>
          <p:spPr bwMode="auto">
            <a:xfrm>
              <a:off x="5033963" y="4757738"/>
              <a:ext cx="7937" cy="357187"/>
            </a:xfrm>
            <a:prstGeom prst="rect">
              <a:avLst/>
            </a:prstGeom>
            <a:noFill/>
            <a:ln w="1588" cap="flat">
              <a:solidFill>
                <a:srgbClr val="00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40">
              <a:extLst>
                <a:ext uri="{FF2B5EF4-FFF2-40B4-BE49-F238E27FC236}">
                  <a16:creationId xmlns:a16="http://schemas.microsoft.com/office/drawing/2014/main" id="{BAD0A6DA-DA7E-4D8D-961D-F122B2BEB792}"/>
                </a:ext>
              </a:extLst>
            </p:cNvPr>
            <p:cNvSpPr>
              <a:spLocks noChangeArrowheads="1"/>
            </p:cNvSpPr>
            <p:nvPr/>
          </p:nvSpPr>
          <p:spPr bwMode="auto">
            <a:xfrm>
              <a:off x="7450138" y="4757738"/>
              <a:ext cx="7937" cy="357187"/>
            </a:xfrm>
            <a:prstGeom prst="rect">
              <a:avLst/>
            </a:prstGeom>
            <a:noFill/>
            <a:ln w="1588" cap="flat">
              <a:solidFill>
                <a:srgbClr val="00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Rectangle 41">
              <a:extLst>
                <a:ext uri="{FF2B5EF4-FFF2-40B4-BE49-F238E27FC236}">
                  <a16:creationId xmlns:a16="http://schemas.microsoft.com/office/drawing/2014/main" id="{FE1BC927-F5B2-4E19-98D9-2CBBE9D978F9}"/>
                </a:ext>
              </a:extLst>
            </p:cNvPr>
            <p:cNvSpPr>
              <a:spLocks noChangeArrowheads="1"/>
            </p:cNvSpPr>
            <p:nvPr/>
          </p:nvSpPr>
          <p:spPr bwMode="auto">
            <a:xfrm>
              <a:off x="9866313" y="4757738"/>
              <a:ext cx="7937" cy="357187"/>
            </a:xfrm>
            <a:prstGeom prst="rect">
              <a:avLst/>
            </a:prstGeom>
            <a:noFill/>
            <a:ln w="1588" cap="flat">
              <a:solidFill>
                <a:srgbClr val="000000"/>
              </a:solidFill>
              <a:prstDash val="solid"/>
              <a:bevel/>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2">
              <a:extLst>
                <a:ext uri="{FF2B5EF4-FFF2-40B4-BE49-F238E27FC236}">
                  <a16:creationId xmlns:a16="http://schemas.microsoft.com/office/drawing/2014/main" id="{CD50E1B9-73AB-4810-87E8-1C2C72E1B3C6}"/>
                </a:ext>
              </a:extLst>
            </p:cNvPr>
            <p:cNvSpPr>
              <a:spLocks noChangeArrowheads="1"/>
            </p:cNvSpPr>
            <p:nvPr/>
          </p:nvSpPr>
          <p:spPr bwMode="auto">
            <a:xfrm>
              <a:off x="3058147" y="4826000"/>
              <a:ext cx="163666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ea typeface="游ゴシック" panose="020B0400000000000000" pitchFamily="50" charset="-128"/>
                  <a:cs typeface="Arial" panose="020B0604020202020204" pitchFamily="34" charset="0"/>
                </a:rPr>
                <a:t>Aged 24 and under</a:t>
              </a:r>
            </a:p>
          </p:txBody>
        </p:sp>
        <p:sp>
          <p:nvSpPr>
            <p:cNvPr id="45" name="Rectangle 45">
              <a:extLst>
                <a:ext uri="{FF2B5EF4-FFF2-40B4-BE49-F238E27FC236}">
                  <a16:creationId xmlns:a16="http://schemas.microsoft.com/office/drawing/2014/main" id="{09656088-DFB0-43D3-869D-8EA4C51EB07F}"/>
                </a:ext>
              </a:extLst>
            </p:cNvPr>
            <p:cNvSpPr>
              <a:spLocks noChangeArrowheads="1"/>
            </p:cNvSpPr>
            <p:nvPr/>
          </p:nvSpPr>
          <p:spPr bwMode="auto">
            <a:xfrm>
              <a:off x="5792788" y="4843463"/>
              <a:ext cx="98264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cs typeface="Arial" panose="020B0604020202020204" pitchFamily="34" charset="0"/>
                </a:rPr>
                <a:t>Aged 25-64</a:t>
              </a:r>
            </a:p>
          </p:txBody>
        </p:sp>
        <p:sp>
          <p:nvSpPr>
            <p:cNvPr id="49" name="Rectangle 49">
              <a:extLst>
                <a:ext uri="{FF2B5EF4-FFF2-40B4-BE49-F238E27FC236}">
                  <a16:creationId xmlns:a16="http://schemas.microsoft.com/office/drawing/2014/main" id="{8123EF92-0FAA-46CC-BAAF-6C1D5F333AB5}"/>
                </a:ext>
              </a:extLst>
            </p:cNvPr>
            <p:cNvSpPr>
              <a:spLocks noChangeArrowheads="1"/>
            </p:cNvSpPr>
            <p:nvPr/>
          </p:nvSpPr>
          <p:spPr bwMode="auto">
            <a:xfrm>
              <a:off x="7896847" y="4843463"/>
              <a:ext cx="150682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cs typeface="Arial" panose="020B0604020202020204" pitchFamily="34" charset="0"/>
                </a:rPr>
                <a:t>Aged 65 and over</a:t>
              </a:r>
            </a:p>
          </p:txBody>
        </p:sp>
        <p:sp>
          <p:nvSpPr>
            <p:cNvPr id="51" name="Rectangle 51">
              <a:extLst>
                <a:ext uri="{FF2B5EF4-FFF2-40B4-BE49-F238E27FC236}">
                  <a16:creationId xmlns:a16="http://schemas.microsoft.com/office/drawing/2014/main" id="{3340A9EF-269D-4BEC-AE75-09ED3A2BB21A}"/>
                </a:ext>
              </a:extLst>
            </p:cNvPr>
            <p:cNvSpPr>
              <a:spLocks noChangeArrowheads="1"/>
            </p:cNvSpPr>
            <p:nvPr/>
          </p:nvSpPr>
          <p:spPr bwMode="auto">
            <a:xfrm>
              <a:off x="3252788" y="3806825"/>
              <a:ext cx="581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4.0%</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 name="Rectangle 52">
              <a:extLst>
                <a:ext uri="{FF2B5EF4-FFF2-40B4-BE49-F238E27FC236}">
                  <a16:creationId xmlns:a16="http://schemas.microsoft.com/office/drawing/2014/main" id="{71E5571C-27CC-4244-B870-4223098F3E3C}"/>
                </a:ext>
              </a:extLst>
            </p:cNvPr>
            <p:cNvSpPr>
              <a:spLocks noChangeArrowheads="1"/>
            </p:cNvSpPr>
            <p:nvPr/>
          </p:nvSpPr>
          <p:spPr bwMode="auto">
            <a:xfrm>
              <a:off x="5668963" y="3481388"/>
              <a:ext cx="581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7.0%</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 name="Rectangle 53">
              <a:extLst>
                <a:ext uri="{FF2B5EF4-FFF2-40B4-BE49-F238E27FC236}">
                  <a16:creationId xmlns:a16="http://schemas.microsoft.com/office/drawing/2014/main" id="{C35C8000-D5AF-4F18-A336-8416AAB14A96}"/>
                </a:ext>
              </a:extLst>
            </p:cNvPr>
            <p:cNvSpPr>
              <a:spLocks noChangeArrowheads="1"/>
            </p:cNvSpPr>
            <p:nvPr/>
          </p:nvSpPr>
          <p:spPr bwMode="auto">
            <a:xfrm>
              <a:off x="7967663" y="2093913"/>
              <a:ext cx="6969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17.2%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 name="Rectangle 54">
              <a:extLst>
                <a:ext uri="{FF2B5EF4-FFF2-40B4-BE49-F238E27FC236}">
                  <a16:creationId xmlns:a16="http://schemas.microsoft.com/office/drawing/2014/main" id="{3BD8A8CC-8B71-4A39-99C9-7F56D23DFB70}"/>
                </a:ext>
              </a:extLst>
            </p:cNvPr>
            <p:cNvSpPr>
              <a:spLocks noChangeArrowheads="1"/>
            </p:cNvSpPr>
            <p:nvPr/>
          </p:nvSpPr>
          <p:spPr bwMode="auto">
            <a:xfrm>
              <a:off x="3992563" y="4043363"/>
              <a:ext cx="6159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3.2%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 name="Rectangle 55">
              <a:extLst>
                <a:ext uri="{FF2B5EF4-FFF2-40B4-BE49-F238E27FC236}">
                  <a16:creationId xmlns:a16="http://schemas.microsoft.com/office/drawing/2014/main" id="{A4F535BD-EABC-4A01-BC9C-5FFA3ECEE2B3}"/>
                </a:ext>
              </a:extLst>
            </p:cNvPr>
            <p:cNvSpPr>
              <a:spLocks noChangeArrowheads="1"/>
            </p:cNvSpPr>
            <p:nvPr/>
          </p:nvSpPr>
          <p:spPr bwMode="auto">
            <a:xfrm>
              <a:off x="6332538" y="3481388"/>
              <a:ext cx="581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7.3%</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 name="Rectangle 56">
              <a:extLst>
                <a:ext uri="{FF2B5EF4-FFF2-40B4-BE49-F238E27FC236}">
                  <a16:creationId xmlns:a16="http://schemas.microsoft.com/office/drawing/2014/main" id="{D2EF9E9F-859F-40EA-A792-7A4370BC61AB}"/>
                </a:ext>
              </a:extLst>
            </p:cNvPr>
            <p:cNvSpPr>
              <a:spLocks noChangeArrowheads="1"/>
            </p:cNvSpPr>
            <p:nvPr/>
          </p:nvSpPr>
          <p:spPr bwMode="auto">
            <a:xfrm>
              <a:off x="8674100" y="1490663"/>
              <a:ext cx="736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21.9%</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 name="Rectangle 57">
              <a:extLst>
                <a:ext uri="{FF2B5EF4-FFF2-40B4-BE49-F238E27FC236}">
                  <a16:creationId xmlns:a16="http://schemas.microsoft.com/office/drawing/2014/main" id="{B9AEC0D3-A08F-43F9-916F-55BDD92F726F}"/>
                </a:ext>
              </a:extLst>
            </p:cNvPr>
            <p:cNvSpPr>
              <a:spLocks noChangeArrowheads="1"/>
            </p:cNvSpPr>
            <p:nvPr/>
          </p:nvSpPr>
          <p:spPr bwMode="auto">
            <a:xfrm>
              <a:off x="2145722" y="4598841"/>
              <a:ext cx="4048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dirty="0">
                  <a:ln>
                    <a:noFill/>
                  </a:ln>
                  <a:solidFill>
                    <a:srgbClr val="595959"/>
                  </a:solidFill>
                  <a:effectLst/>
                  <a:latin typeface="Calibri" panose="020F0502020204030204" pitchFamily="34" charset="0"/>
                </a:rPr>
                <a:t>0%</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8" name="Rectangle 58">
              <a:extLst>
                <a:ext uri="{FF2B5EF4-FFF2-40B4-BE49-F238E27FC236}">
                  <a16:creationId xmlns:a16="http://schemas.microsoft.com/office/drawing/2014/main" id="{6BE528B9-B854-4B82-9979-697618AD1F5F}"/>
                </a:ext>
              </a:extLst>
            </p:cNvPr>
            <p:cNvSpPr>
              <a:spLocks noChangeArrowheads="1"/>
            </p:cNvSpPr>
            <p:nvPr/>
          </p:nvSpPr>
          <p:spPr bwMode="auto">
            <a:xfrm>
              <a:off x="2145722" y="3927329"/>
              <a:ext cx="4048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5%</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 name="Rectangle 59">
              <a:extLst>
                <a:ext uri="{FF2B5EF4-FFF2-40B4-BE49-F238E27FC236}">
                  <a16:creationId xmlns:a16="http://schemas.microsoft.com/office/drawing/2014/main" id="{48FAEAED-1F10-4CA7-821D-EAF4F5DE72D5}"/>
                </a:ext>
              </a:extLst>
            </p:cNvPr>
            <p:cNvSpPr>
              <a:spLocks noChangeArrowheads="1"/>
            </p:cNvSpPr>
            <p:nvPr/>
          </p:nvSpPr>
          <p:spPr bwMode="auto">
            <a:xfrm>
              <a:off x="2052060" y="3255816"/>
              <a:ext cx="5207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10%</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 name="Rectangle 60">
              <a:extLst>
                <a:ext uri="{FF2B5EF4-FFF2-40B4-BE49-F238E27FC236}">
                  <a16:creationId xmlns:a16="http://schemas.microsoft.com/office/drawing/2014/main" id="{C35B5B70-CCC2-400C-B32B-3D2A8CD0066E}"/>
                </a:ext>
              </a:extLst>
            </p:cNvPr>
            <p:cNvSpPr>
              <a:spLocks noChangeArrowheads="1"/>
            </p:cNvSpPr>
            <p:nvPr/>
          </p:nvSpPr>
          <p:spPr bwMode="auto">
            <a:xfrm>
              <a:off x="2052060" y="2582716"/>
              <a:ext cx="549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15%</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 name="Rectangle 61">
              <a:extLst>
                <a:ext uri="{FF2B5EF4-FFF2-40B4-BE49-F238E27FC236}">
                  <a16:creationId xmlns:a16="http://schemas.microsoft.com/office/drawing/2014/main" id="{E32AA758-5FD6-4B9B-93FB-811E8D11074D}"/>
                </a:ext>
              </a:extLst>
            </p:cNvPr>
            <p:cNvSpPr>
              <a:spLocks noChangeArrowheads="1"/>
            </p:cNvSpPr>
            <p:nvPr/>
          </p:nvSpPr>
          <p:spPr bwMode="auto">
            <a:xfrm>
              <a:off x="2052060" y="1911204"/>
              <a:ext cx="549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a:ln>
                    <a:noFill/>
                  </a:ln>
                  <a:solidFill>
                    <a:srgbClr val="595959"/>
                  </a:solidFill>
                  <a:effectLst/>
                  <a:latin typeface="Calibri" panose="020F0502020204030204" pitchFamily="34" charset="0"/>
                </a:rPr>
                <a:t>20%</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 name="Rectangle 62">
              <a:extLst>
                <a:ext uri="{FF2B5EF4-FFF2-40B4-BE49-F238E27FC236}">
                  <a16:creationId xmlns:a16="http://schemas.microsoft.com/office/drawing/2014/main" id="{8C17072F-BAC2-47FE-B58A-79D72ECC3256}"/>
                </a:ext>
              </a:extLst>
            </p:cNvPr>
            <p:cNvSpPr>
              <a:spLocks noChangeArrowheads="1"/>
            </p:cNvSpPr>
            <p:nvPr/>
          </p:nvSpPr>
          <p:spPr bwMode="auto">
            <a:xfrm>
              <a:off x="2052060" y="1239691"/>
              <a:ext cx="549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dirty="0">
                  <a:ln>
                    <a:noFill/>
                  </a:ln>
                  <a:solidFill>
                    <a:srgbClr val="595959"/>
                  </a:solidFill>
                  <a:effectLst/>
                  <a:latin typeface="Calibri" panose="020F0502020204030204" pitchFamily="34" charset="0"/>
                </a:rPr>
                <a:t>25%</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63" name="Rectangle 63">
              <a:extLst>
                <a:ext uri="{FF2B5EF4-FFF2-40B4-BE49-F238E27FC236}">
                  <a16:creationId xmlns:a16="http://schemas.microsoft.com/office/drawing/2014/main" id="{A5F5E777-27FA-4F3E-88F3-61FD97DB8100}"/>
                </a:ext>
              </a:extLst>
            </p:cNvPr>
            <p:cNvSpPr>
              <a:spLocks noChangeArrowheads="1"/>
            </p:cNvSpPr>
            <p:nvPr/>
          </p:nvSpPr>
          <p:spPr bwMode="auto">
            <a:xfrm rot="16200000">
              <a:off x="457886" y="2856908"/>
              <a:ext cx="248465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ea typeface="游ゴシック" panose="020B0400000000000000" pitchFamily="50" charset="-128"/>
                  <a:cs typeface="Arial" panose="020B0604020202020204" pitchFamily="34" charset="0"/>
                </a:rPr>
                <a:t>Fatal and serious injury rates</a:t>
              </a:r>
            </a:p>
          </p:txBody>
        </p:sp>
        <p:sp>
          <p:nvSpPr>
            <p:cNvPr id="66" name="Rectangle 66">
              <a:extLst>
                <a:ext uri="{FF2B5EF4-FFF2-40B4-BE49-F238E27FC236}">
                  <a16:creationId xmlns:a16="http://schemas.microsoft.com/office/drawing/2014/main" id="{EB41327B-91F4-413E-A299-A8D899702DA7}"/>
                </a:ext>
              </a:extLst>
            </p:cNvPr>
            <p:cNvSpPr>
              <a:spLocks noChangeArrowheads="1"/>
            </p:cNvSpPr>
            <p:nvPr/>
          </p:nvSpPr>
          <p:spPr bwMode="auto">
            <a:xfrm>
              <a:off x="2052060" y="912709"/>
              <a:ext cx="821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600" b="1" i="0" u="none" strike="noStrike" cap="none" normalizeH="0" baseline="0" dirty="0">
                  <a:ln>
                    <a:noFill/>
                  </a:ln>
                  <a:solidFill>
                    <a:srgbClr val="595959"/>
                  </a:solidFill>
                  <a:effectLst/>
                  <a:ea typeface="游ゴシック" panose="020B0400000000000000" pitchFamily="50" charset="-128"/>
                  <a:cs typeface="Arial" panose="020B0604020202020204" pitchFamily="34" charset="0"/>
                </a:rPr>
                <a:t>Fatal and serious injury rates for occupants in the front seat of N1 category vehicles</a:t>
              </a:r>
            </a:p>
          </p:txBody>
        </p:sp>
        <p:sp>
          <p:nvSpPr>
            <p:cNvPr id="70" name="Rectangle 70">
              <a:extLst>
                <a:ext uri="{FF2B5EF4-FFF2-40B4-BE49-F238E27FC236}">
                  <a16:creationId xmlns:a16="http://schemas.microsoft.com/office/drawing/2014/main" id="{C48BE6C5-B97A-4CDA-AFCD-03C6B5596B5C}"/>
                </a:ext>
              </a:extLst>
            </p:cNvPr>
            <p:cNvSpPr>
              <a:spLocks noChangeArrowheads="1"/>
            </p:cNvSpPr>
            <p:nvPr/>
          </p:nvSpPr>
          <p:spPr bwMode="auto">
            <a:xfrm>
              <a:off x="5245100" y="5389563"/>
              <a:ext cx="82550" cy="8413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Rectangle 71">
              <a:extLst>
                <a:ext uri="{FF2B5EF4-FFF2-40B4-BE49-F238E27FC236}">
                  <a16:creationId xmlns:a16="http://schemas.microsoft.com/office/drawing/2014/main" id="{17EC851F-8C8E-452F-A2DF-BBE237F787CE}"/>
                </a:ext>
              </a:extLst>
            </p:cNvPr>
            <p:cNvSpPr>
              <a:spLocks noChangeArrowheads="1"/>
            </p:cNvSpPr>
            <p:nvPr/>
          </p:nvSpPr>
          <p:spPr bwMode="auto">
            <a:xfrm>
              <a:off x="5245100" y="5389563"/>
              <a:ext cx="82550" cy="84137"/>
            </a:xfrm>
            <a:prstGeom prst="rect">
              <a:avLst/>
            </a:prstGeom>
            <a:noFill/>
            <a:ln w="7938" cap="flat">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72">
              <a:extLst>
                <a:ext uri="{FF2B5EF4-FFF2-40B4-BE49-F238E27FC236}">
                  <a16:creationId xmlns:a16="http://schemas.microsoft.com/office/drawing/2014/main" id="{BB48BBCC-CF02-40AA-B475-22E29898CC4E}"/>
                </a:ext>
              </a:extLst>
            </p:cNvPr>
            <p:cNvSpPr>
              <a:spLocks noChangeArrowheads="1"/>
            </p:cNvSpPr>
            <p:nvPr/>
          </p:nvSpPr>
          <p:spPr bwMode="auto">
            <a:xfrm>
              <a:off x="5392380" y="5339121"/>
              <a:ext cx="39754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ea typeface="ＭＳ Ｐゴシック" panose="020B0600070205080204" pitchFamily="50" charset="-128"/>
                  <a:cs typeface="Arial" panose="020B0604020202020204" pitchFamily="34" charset="0"/>
                </a:rPr>
                <a:t>Male</a:t>
              </a:r>
            </a:p>
          </p:txBody>
        </p:sp>
        <p:sp>
          <p:nvSpPr>
            <p:cNvPr id="73" name="Rectangle 73">
              <a:extLst>
                <a:ext uri="{FF2B5EF4-FFF2-40B4-BE49-F238E27FC236}">
                  <a16:creationId xmlns:a16="http://schemas.microsoft.com/office/drawing/2014/main" id="{0CFF62D6-6CC6-4397-B6B0-EEED2BD23F59}"/>
                </a:ext>
              </a:extLst>
            </p:cNvPr>
            <p:cNvSpPr>
              <a:spLocks noChangeArrowheads="1"/>
            </p:cNvSpPr>
            <p:nvPr/>
          </p:nvSpPr>
          <p:spPr bwMode="auto">
            <a:xfrm>
              <a:off x="6038850" y="5402263"/>
              <a:ext cx="82550" cy="8096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74">
              <a:extLst>
                <a:ext uri="{FF2B5EF4-FFF2-40B4-BE49-F238E27FC236}">
                  <a16:creationId xmlns:a16="http://schemas.microsoft.com/office/drawing/2014/main" id="{15680700-CA92-4FA9-A5FD-88163037AFAB}"/>
                </a:ext>
              </a:extLst>
            </p:cNvPr>
            <p:cNvSpPr>
              <a:spLocks noChangeArrowheads="1"/>
            </p:cNvSpPr>
            <p:nvPr/>
          </p:nvSpPr>
          <p:spPr bwMode="auto">
            <a:xfrm>
              <a:off x="6038850" y="5402263"/>
              <a:ext cx="82550" cy="80962"/>
            </a:xfrm>
            <a:prstGeom prst="rect">
              <a:avLst/>
            </a:prstGeom>
            <a:noFill/>
            <a:ln w="7938"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Rectangle 75">
              <a:extLst>
                <a:ext uri="{FF2B5EF4-FFF2-40B4-BE49-F238E27FC236}">
                  <a16:creationId xmlns:a16="http://schemas.microsoft.com/office/drawing/2014/main" id="{9AE15B73-DF1A-4588-B9E5-079CC91785CA}"/>
                </a:ext>
              </a:extLst>
            </p:cNvPr>
            <p:cNvSpPr>
              <a:spLocks noChangeArrowheads="1"/>
            </p:cNvSpPr>
            <p:nvPr/>
          </p:nvSpPr>
          <p:spPr bwMode="auto">
            <a:xfrm>
              <a:off x="6203055" y="5339121"/>
              <a:ext cx="61715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solidFill>
                    <a:srgbClr val="595959"/>
                  </a:solidFill>
                  <a:effectLst/>
                  <a:ea typeface="ＭＳ Ｐゴシック" panose="020B0600070205080204" pitchFamily="50" charset="-128"/>
                  <a:cs typeface="Arial" panose="020B0604020202020204" pitchFamily="34" charset="0"/>
                </a:rPr>
                <a:t>Female</a:t>
              </a:r>
            </a:p>
          </p:txBody>
        </p:sp>
      </p:grpSp>
      <p:sp>
        <p:nvSpPr>
          <p:cNvPr id="2" name="テキスト ボックス 1">
            <a:extLst>
              <a:ext uri="{FF2B5EF4-FFF2-40B4-BE49-F238E27FC236}">
                <a16:creationId xmlns:a16="http://schemas.microsoft.com/office/drawing/2014/main" id="{B26321DF-AD6A-6406-0011-27C69A33DF3E}"/>
              </a:ext>
            </a:extLst>
          </p:cNvPr>
          <p:cNvSpPr txBox="1"/>
          <p:nvPr/>
        </p:nvSpPr>
        <p:spPr>
          <a:xfrm>
            <a:off x="1350231" y="5683306"/>
            <a:ext cx="10352143" cy="70788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a:latin typeface="Arial" panose="020B0604020202020204" pitchFamily="34" charset="0"/>
                <a:cs typeface="Arial" panose="020B0604020202020204" pitchFamily="34" charset="0"/>
              </a:rPr>
              <a:t>Fatal and serious injury rates are higher among the elderly than among the young.</a:t>
            </a:r>
          </a:p>
          <a:p>
            <a:pPr marL="342900" indent="-342900">
              <a:buFont typeface="Arial" panose="020B0604020202020204" pitchFamily="34" charset="0"/>
              <a:buChar char="•"/>
            </a:pPr>
            <a:r>
              <a:rPr lang="en-US" altLang="ja-JP" sz="2000" dirty="0">
                <a:latin typeface="Arial" panose="020B0604020202020204" pitchFamily="34" charset="0"/>
                <a:cs typeface="Arial" panose="020B0604020202020204" pitchFamily="34" charset="0"/>
              </a:rPr>
              <a:t>The rate is higher for women than for men among the elderly.</a:t>
            </a:r>
            <a:endParaRPr kumimoji="1" lang="ja-JP" altLang="en-US"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09C08A-24D5-C040-66A3-C6E3C23DE91A}"/>
              </a:ext>
            </a:extLst>
          </p:cNvPr>
          <p:cNvSpPr txBox="1">
            <a:spLocks noChangeArrowheads="1"/>
          </p:cNvSpPr>
          <p:nvPr/>
        </p:nvSpPr>
        <p:spPr>
          <a:xfrm>
            <a:off x="1045116" y="6145"/>
            <a:ext cx="9953486" cy="7860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dirty="0">
                <a:latin typeface="Arial" panose="020B0604020202020204" pitchFamily="34" charset="0"/>
                <a:cs typeface="Arial" panose="020B0604020202020204" pitchFamily="34" charset="0"/>
              </a:rPr>
              <a:t>Fatal and Serious Injury Rates for Passenger Seat Occupants in Category N1 in Japan by Age and Sex</a:t>
            </a:r>
            <a:endParaRPr lang="ja-JP"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349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 y="185771"/>
            <a:ext cx="12043719" cy="590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s-ES" altLang="ja-JP" sz="3200" dirty="0">
                <a:latin typeface="Arial" panose="020B0604020202020204" pitchFamily="34" charset="0"/>
                <a:cs typeface="Arial" panose="020B0604020202020204" pitchFamily="34" charset="0"/>
              </a:rPr>
              <a:t>Summary</a:t>
            </a:r>
            <a:endParaRPr lang="fr-FR" sz="3200" dirty="0">
              <a:latin typeface="Arial" panose="020B0604020202020204" pitchFamily="34" charset="0"/>
              <a:cs typeface="Arial" panose="020B0604020202020204" pitchFamily="34" charset="0"/>
            </a:endParaRPr>
          </a:p>
        </p:txBody>
      </p:sp>
      <p:sp>
        <p:nvSpPr>
          <p:cNvPr id="3" name="テキスト ボックス 2"/>
          <p:cNvSpPr txBox="1"/>
          <p:nvPr/>
        </p:nvSpPr>
        <p:spPr>
          <a:xfrm>
            <a:off x="394028" y="877718"/>
            <a:ext cx="11624554" cy="5632311"/>
          </a:xfrm>
          <a:prstGeom prst="rect">
            <a:avLst/>
          </a:prstGeom>
          <a:noFill/>
        </p:spPr>
        <p:txBody>
          <a:bodyPr wrap="square" rtlCol="0">
            <a:spAutoFit/>
          </a:bodyPr>
          <a:lstStyle/>
          <a:p>
            <a:pPr marL="342900" indent="-342900">
              <a:buFont typeface="Arial" panose="020B0604020202020204" pitchFamily="34" charset="0"/>
              <a:buChar char="•"/>
            </a:pPr>
            <a:r>
              <a:rPr lang="en-US" altLang="ja-JP" sz="2000" dirty="0">
                <a:latin typeface="Arial" panose="020B0604020202020204" pitchFamily="34" charset="0"/>
                <a:cs typeface="Arial" panose="020B0604020202020204" pitchFamily="34" charset="0"/>
              </a:rPr>
              <a:t>A 10-year accident study was conducted from 2012 to 2021 for passenger seat occupants of N1category vehicles weighing 2.8 tons or less.</a:t>
            </a:r>
          </a:p>
          <a:p>
            <a:pPr marL="342900" indent="-342900">
              <a:buFont typeface="Arial" panose="020B0604020202020204" pitchFamily="34" charset="0"/>
              <a:buChar char="•"/>
            </a:pPr>
            <a:r>
              <a:rPr lang="en-US" altLang="ja-JP" sz="2000" dirty="0">
                <a:latin typeface="Arial" panose="020B0604020202020204" pitchFamily="34" charset="0"/>
                <a:cs typeface="Arial" panose="020B0604020202020204" pitchFamily="34" charset="0"/>
              </a:rPr>
              <a:t>Of the data on accidents resulting in minor injuries to front seat passengers in N1 category vehicles, female passengers aged 65 and over accounted for the second highest percentage of injuries (22%). The high incidence of minor injury accidents suggests that the percentage of elderly female passengers in the front passenger seat of N1 vehicles is high in Japan.</a:t>
            </a:r>
          </a:p>
          <a:p>
            <a:pPr marL="342900" indent="-342900">
              <a:buFont typeface="Arial" panose="020B0604020202020204" pitchFamily="34" charset="0"/>
              <a:buChar char="•"/>
            </a:pPr>
            <a:r>
              <a:rPr lang="en-US" altLang="ja-JP" sz="2000" dirty="0">
                <a:latin typeface="Arial" panose="020B0604020202020204" pitchFamily="34" charset="0"/>
                <a:cs typeface="Arial" panose="020B0604020202020204" pitchFamily="34" charset="0"/>
              </a:rPr>
              <a:t>Among the data on accidents resulting in the fatal or serious injury of front seat passengers in N1 category vehicles, female passengers aged 65 and over accounted for the highest percentage of injuries (50%), accounting for about half of the total.</a:t>
            </a:r>
          </a:p>
          <a:p>
            <a:pPr marL="342900" indent="-342900">
              <a:buFont typeface="Arial" panose="020B0604020202020204" pitchFamily="34" charset="0"/>
              <a:buChar char="•"/>
            </a:pPr>
            <a:r>
              <a:rPr lang="en-US" altLang="ja-JP" sz="2000" dirty="0">
                <a:latin typeface="Arial" panose="020B0604020202020204" pitchFamily="34" charset="0"/>
                <a:cs typeface="Arial" panose="020B0604020202020204" pitchFamily="34" charset="0"/>
              </a:rPr>
              <a:t>The fatality and serious injury rate for front seat passengers of N1 category vehicles was higher for females than for males amongst the elderly. It is possible that elderly female front seat passengers are more likely to be involved in fatal and serious injury accidents than elderly male front seat passengers.</a:t>
            </a:r>
          </a:p>
          <a:p>
            <a:pPr marL="342900" indent="-342900">
              <a:buFont typeface="Arial" panose="020B0604020202020204" pitchFamily="34" charset="0"/>
              <a:buChar char="•"/>
            </a:pPr>
            <a:endParaRPr lang="en-US" altLang="ja-JP" sz="2000" dirty="0">
              <a:latin typeface="Arial" panose="020B0604020202020204" pitchFamily="34" charset="0"/>
              <a:cs typeface="Arial" panose="020B0604020202020204" pitchFamily="34" charset="0"/>
            </a:endParaRPr>
          </a:p>
          <a:p>
            <a:pPr marL="442913" indent="-442913"/>
            <a:r>
              <a:rPr lang="en-US" altLang="ja-JP" sz="2000" dirty="0">
                <a:latin typeface="Arial" panose="020B0604020202020204" pitchFamily="34" charset="0"/>
                <a:cs typeface="Arial" panose="020B0604020202020204" pitchFamily="34" charset="0"/>
              </a:rPr>
              <a:t>=&gt;	Based on the above data, when protecting front seat passengers of N1 category vehicles, elderly female passengers need to be protected in Japan, and therefore, the chest injury value of the front seat dummy specified under UN R137 should be revised to take elderly passengers into account.</a:t>
            </a:r>
          </a:p>
        </p:txBody>
      </p:sp>
    </p:spTree>
    <p:extLst>
      <p:ext uri="{BB962C8B-B14F-4D97-AF65-F5344CB8AC3E}">
        <p14:creationId xmlns:p14="http://schemas.microsoft.com/office/powerpoint/2010/main" val="2434080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F735D2C1-CB2B-4F22-B4D9-9619433FA3F6}"/>
</file>

<file path=customXml/itemProps2.xml><?xml version="1.0" encoding="utf-8"?>
<ds:datastoreItem xmlns:ds="http://schemas.openxmlformats.org/officeDocument/2006/customXml" ds:itemID="{17A80548-046C-45E2-8B8C-5C42989AFEB8}"/>
</file>

<file path=customXml/itemProps3.xml><?xml version="1.0" encoding="utf-8"?>
<ds:datastoreItem xmlns:ds="http://schemas.openxmlformats.org/officeDocument/2006/customXml" ds:itemID="{0481BCF3-6850-4CB4-B97C-9E379D5F615B}"/>
</file>

<file path=docProps/app.xml><?xml version="1.0" encoding="utf-8"?>
<Properties xmlns="http://schemas.openxmlformats.org/officeDocument/2006/extended-properties" xmlns:vt="http://schemas.openxmlformats.org/officeDocument/2006/docPropsVTypes">
  <TotalTime>0</TotalTime>
  <Words>555</Words>
  <Application>Microsoft Office PowerPoint</Application>
  <PresentationFormat>Widescreen</PresentationFormat>
  <Paragraphs>48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テーマ</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2023-04-05T05:54:48Z</dcterms:created>
  <dcterms:modified xsi:type="dcterms:W3CDTF">2023-05-11T08:23:10Z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