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4" r:id="rId6"/>
    <p:sldId id="265" r:id="rId7"/>
    <p:sldId id="272" r:id="rId8"/>
    <p:sldId id="273" r:id="rId9"/>
    <p:sldId id="267" r:id="rId10"/>
    <p:sldId id="274" r:id="rId11"/>
    <p:sldId id="269" r:id="rId12"/>
    <p:sldId id="262" r:id="rId13"/>
  </p:sldIdLst>
  <p:sldSz cx="9906000" cy="6858000" type="A4"/>
  <p:notesSz cx="6669088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7" autoAdjust="0"/>
    <p:restoredTop sz="94802" autoAdjust="0"/>
  </p:normalViewPr>
  <p:slideViewPr>
    <p:cSldViewPr snapToGrid="0">
      <p:cViewPr varScale="1">
        <p:scale>
          <a:sx n="114" d="100"/>
          <a:sy n="114" d="100"/>
        </p:scale>
        <p:origin x="762" y="102"/>
      </p:cViewPr>
      <p:guideLst/>
    </p:cSldViewPr>
  </p:slideViewPr>
  <p:outlineViewPr>
    <p:cViewPr>
      <p:scale>
        <a:sx n="100" d="100"/>
        <a:sy n="100" d="100"/>
      </p:scale>
      <p:origin x="0" y="-3462"/>
    </p:cViewPr>
  </p:outlineViewPr>
  <p:notesTextViewPr>
    <p:cViewPr>
      <p:scale>
        <a:sx n="104" d="100"/>
        <a:sy n="10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6C1F13DB-E983-4FA2-A0BD-ADBD666C3B52}" type="datetime1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A7FB7011-6D40-44E6-8D9A-598454E3D3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791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7011-6D40-44E6-8D9A-598454E3D35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87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 eaLnBrk="1" hangingPunct="1">
              <a:spcBef>
                <a:spcPct val="0"/>
              </a:spcBef>
              <a:defRPr/>
            </a:pPr>
            <a:endParaRPr lang="ko-KR" altLang="en-US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10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588583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 eaLnBrk="1" hangingPunct="1">
              <a:spcBef>
                <a:spcPct val="0"/>
              </a:spcBef>
              <a:defRPr/>
            </a:pPr>
            <a:endParaRPr lang="ko-KR" altLang="en-US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11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35248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5C728-0FFC-4C35-8E2F-48D6728D2E0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2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aseline="0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2</a:t>
            </a:fld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94326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aseline="0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3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41791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baseline="0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4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93157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5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56336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6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00958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>
              <a:defRPr/>
            </a:pPr>
            <a:endParaRPr kumimoji="0" lang="en-US" altLang="ko-KR" sz="1200" b="0" baseline="0" dirty="0">
              <a:latin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7011-6D40-44E6-8D9A-598454E3D35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68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8</a:t>
            </a:fld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7987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>
            <a:prstTxWarp prst="textNoShape">
              <a:avLst/>
            </a:prstTxWarp>
          </a:bodyPr>
          <a:lstStyle/>
          <a:p>
            <a:pPr lvl="0" eaLnBrk="1" hangingPunct="1">
              <a:spcBef>
                <a:spcPct val="0"/>
              </a:spcBef>
              <a:defRPr/>
            </a:pPr>
            <a:endParaRPr lang="en-US" altLang="ko-KR" baseline="0" dirty="0"/>
          </a:p>
          <a:p>
            <a:pPr lvl="0" eaLnBrk="1" hangingPunct="1">
              <a:spcBef>
                <a:spcPct val="0"/>
              </a:spcBef>
              <a:defRPr/>
            </a:pPr>
            <a:endParaRPr lang="en-US" altLang="ko-KR" baseline="0" dirty="0"/>
          </a:p>
          <a:p>
            <a:pPr lvl="0" eaLnBrk="1" hangingPunct="1">
              <a:spcBef>
                <a:spcPct val="0"/>
              </a:spcBef>
              <a:defRPr/>
            </a:pPr>
            <a:endParaRPr lang="ko-KR" altLang="en-US" dirty="0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F20835B-E488-4975-AD4F-53698E1DE64E}" type="slidenum">
              <a:rPr lang="ko-KR" altLang="en-US" sz="1200"/>
              <a:pPr eaLnBrk="1" hangingPunct="1"/>
              <a:t>9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6726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99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5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22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269875" y="2689225"/>
            <a:ext cx="9363075" cy="230188"/>
            <a:chOff x="329" y="1821"/>
            <a:chExt cx="6071" cy="0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31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272964" y="874713"/>
            <a:ext cx="9360075" cy="277812"/>
            <a:chOff x="329" y="1821"/>
            <a:chExt cx="6071" cy="0"/>
          </a:xfrm>
        </p:grpSpPr>
        <p:sp>
          <p:nvSpPr>
            <p:cNvPr id="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454920" y="332656"/>
            <a:ext cx="6730330" cy="506486"/>
          </a:xfrm>
          <a:prstGeom prst="rect">
            <a:avLst/>
          </a:prstGeom>
        </p:spPr>
        <p:txBody>
          <a:bodyPr/>
          <a:lstStyle>
            <a:lvl1pPr algn="l">
              <a:defRPr sz="2600"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9129713" y="503048"/>
            <a:ext cx="495300" cy="3635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27AB9-6298-44FA-9E1C-7B66247BD5A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7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280356" y="261061"/>
            <a:ext cx="9328933" cy="398111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altLang="ko-KR" dirty="0"/>
              <a:t>Sample short headline</a:t>
            </a:r>
            <a:endParaRPr lang="ko-KR" altLang="en-US" dirty="0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287364" y="1190627"/>
            <a:ext cx="9342951" cy="379413"/>
          </a:xfrm>
        </p:spPr>
        <p:txBody>
          <a:bodyPr>
            <a:normAutofit/>
          </a:bodyPr>
          <a:lstStyle>
            <a:lvl1pPr marL="0" indent="0">
              <a:buNone/>
              <a:defRPr sz="1548"/>
            </a:lvl1pPr>
          </a:lstStyle>
          <a:p>
            <a:pPr lvl="0"/>
            <a:r>
              <a:rPr lang="en-US" altLang="ko-KR" dirty="0" err="1"/>
              <a:t>Subheadline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293915" y="1863306"/>
            <a:ext cx="9448105" cy="4373981"/>
          </a:xfrm>
        </p:spPr>
        <p:txBody>
          <a:bodyPr/>
          <a:lstStyle/>
          <a:p>
            <a:pPr lvl="0"/>
            <a:r>
              <a:rPr lang="en-US" altLang="ko-KR" dirty="0"/>
              <a:t>Subheading</a:t>
            </a:r>
          </a:p>
          <a:p>
            <a:pPr lvl="0"/>
            <a:r>
              <a:rPr lang="en-US" altLang="ko-KR" dirty="0"/>
              <a:t>Subhead1</a:t>
            </a:r>
          </a:p>
          <a:p>
            <a:pPr lvl="0"/>
            <a:r>
              <a:rPr lang="en-US" altLang="ko-KR" dirty="0"/>
              <a:t>Subhead2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196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90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2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65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0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2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12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2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70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C4F3-861F-4259-936F-E2039E33051B}" type="datetimeFigureOut">
              <a:rPr lang="ko-KR" altLang="en-US" smtClean="0"/>
              <a:t>2023-05-12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83A4-B5CF-4ADA-9F1B-469A4834E6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27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581950" y="6161686"/>
            <a:ext cx="897341" cy="33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1600" b="0" dirty="0">
                <a:latin typeface="+mj-ea"/>
                <a:ea typeface="+mj-ea"/>
              </a:rPr>
              <a:t>2023.05</a:t>
            </a: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546100" y="5455571"/>
            <a:ext cx="2996057" cy="62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1600" b="0" dirty="0">
                <a:latin typeface="+mj-ea"/>
                <a:ea typeface="+mj-ea"/>
              </a:rPr>
              <a:t>Korea Gas Safety Corporation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ko-KR" sz="1600" b="0" dirty="0">
                <a:latin typeface="+mj-ea"/>
                <a:ea typeface="+mj-ea"/>
              </a:rPr>
              <a:t>Hyundai Motor Company</a:t>
            </a:r>
          </a:p>
        </p:txBody>
      </p:sp>
      <p:sp>
        <p:nvSpPr>
          <p:cNvPr id="4154" name="Text Box 5"/>
          <p:cNvSpPr txBox="1">
            <a:spLocks noChangeArrowheads="1"/>
          </p:cNvSpPr>
          <p:nvPr/>
        </p:nvSpPr>
        <p:spPr bwMode="auto">
          <a:xfrm>
            <a:off x="0" y="999701"/>
            <a:ext cx="10076585" cy="270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2000" b="0" dirty="0">
                <a:latin typeface="+mj-ea"/>
                <a:ea typeface="+mj-ea"/>
              </a:rPr>
              <a:t>[GRSP] </a:t>
            </a:r>
          </a:p>
          <a:p>
            <a:pPr eaLnBrk="1" hangingPunct="1">
              <a:spcBef>
                <a:spcPct val="20000"/>
              </a:spcBef>
            </a:pPr>
            <a:endParaRPr lang="en-US" altLang="ko-KR" sz="600" b="0" dirty="0">
              <a:latin typeface="+mj-ea"/>
              <a:ea typeface="+mj-ea"/>
            </a:endParaRPr>
          </a:p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en-US" altLang="ko-KR" sz="2200" b="0" spc="-150" dirty="0">
                <a:solidFill>
                  <a:schemeClr val="accent6">
                    <a:lumMod val="75000"/>
                  </a:schemeClr>
                </a:solidFill>
                <a:latin typeface="+mj-ea"/>
              </a:rPr>
              <a:t>Proposing methods to shorten verification test time of expected on-road performance </a:t>
            </a:r>
          </a:p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en-US" altLang="ko-KR" sz="2200" b="0" spc="-150" dirty="0">
                <a:solidFill>
                  <a:schemeClr val="accent6">
                    <a:lumMod val="75000"/>
                  </a:schemeClr>
                </a:solidFill>
                <a:latin typeface="+mj-ea"/>
              </a:rPr>
              <a:t>and performance durability for Compressed Hydrogen Storage System under GTR No.13 </a:t>
            </a:r>
          </a:p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endParaRPr kumimoji="0" lang="en-US" altLang="ko-KR" sz="2600" b="0" spc="-150" dirty="0">
              <a:solidFill>
                <a:schemeClr val="accent6">
                  <a:lumMod val="75000"/>
                </a:schemeClr>
              </a:solidFill>
              <a:latin typeface="+mj-ea"/>
            </a:endParaRPr>
          </a:p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en-US" altLang="ko-KR" sz="2200" b="0" spc="-150" dirty="0">
                <a:solidFill>
                  <a:schemeClr val="accent6">
                    <a:lumMod val="75000"/>
                  </a:schemeClr>
                </a:solidFill>
                <a:latin typeface="+mj-ea"/>
              </a:rPr>
              <a:t>[First topic] </a:t>
            </a:r>
          </a:p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en-US" altLang="ko-KR" sz="1800" b="0" spc="-150" dirty="0">
                <a:solidFill>
                  <a:schemeClr val="accent6">
                    <a:lumMod val="75000"/>
                  </a:schemeClr>
                </a:solidFill>
                <a:latin typeface="+mj-ea"/>
              </a:rPr>
              <a:t>A Filler Method of Reducing Hydrogen Storage Container Volume to Shorten Gas Pressure Cycling Test Time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81" y="5803335"/>
            <a:ext cx="2419688" cy="695422"/>
          </a:xfrm>
          <a:prstGeom prst="rect">
            <a:avLst/>
          </a:prstGeom>
        </p:spPr>
      </p:pic>
      <p:pic>
        <p:nvPicPr>
          <p:cNvPr id="6" name="Picture 4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899150"/>
            <a:ext cx="13668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2">
            <a:extLst>
              <a:ext uri="{FF2B5EF4-FFF2-40B4-BE49-F238E27FC236}">
                <a16:creationId xmlns:a16="http://schemas.microsoft.com/office/drawing/2014/main" id="{BE727005-B2C1-A816-A67E-3E55A4195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13" y="101906"/>
            <a:ext cx="4074233" cy="3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1600" spc="-50" dirty="0">
                <a:cs typeface="Calibri" panose="020F0502020204030204" pitchFamily="34" charset="0"/>
              </a:rPr>
              <a:t>Submitted by the expert from Republic of Korea</a:t>
            </a:r>
            <a:endParaRPr lang="de-DE" sz="1600" spc="-50" dirty="0">
              <a:cs typeface="Calibri" panose="020F0502020204030204" pitchFamily="34" charset="0"/>
            </a:endParaRP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B9771883-6997-0564-F6DA-F0F137BC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683" y="92013"/>
            <a:ext cx="2984606" cy="6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sv-SE" sz="1400" spc="-50" dirty="0">
                <a:cs typeface="Calibri" panose="020F0502020204030204" pitchFamily="34" charset="0"/>
              </a:rPr>
              <a:t>Informal document GRSP-73-23-</a:t>
            </a:r>
            <a:r>
              <a:rPr lang="en-US" altLang="ko-KR" sz="1400" spc="-50" dirty="0">
                <a:cs typeface="Calibri" panose="020F0502020204030204" pitchFamily="34" charset="0"/>
              </a:rPr>
              <a:t>Rev.1</a:t>
            </a:r>
            <a:endParaRPr lang="sv-SE" sz="1400" spc="-50" dirty="0"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sv-SE" sz="1400" spc="-50" dirty="0">
                <a:cs typeface="Calibri" panose="020F0502020204030204" pitchFamily="34" charset="0"/>
              </a:rPr>
              <a:t>(73rd GRSP, 15-19 May 2023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sv-SE" sz="1400" spc="-50" dirty="0">
                <a:cs typeface="Calibri" panose="020F0502020204030204" pitchFamily="34" charset="0"/>
              </a:rPr>
              <a:t> agenda item 3)</a:t>
            </a:r>
          </a:p>
        </p:txBody>
      </p:sp>
    </p:spTree>
    <p:extLst>
      <p:ext uri="{BB962C8B-B14F-4D97-AF65-F5344CB8AC3E}">
        <p14:creationId xmlns:p14="http://schemas.microsoft.com/office/powerpoint/2010/main" val="140737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414577"/>
            <a:ext cx="6436186" cy="4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ko-KR" altLang="en-US" sz="2400">
                <a:latin typeface="+mj-ea"/>
                <a:ea typeface="+mj-ea"/>
              </a:rPr>
              <a:t>▣ </a:t>
            </a:r>
            <a:r>
              <a:rPr kumimoji="0" lang="en-US" altLang="ko-KR" sz="2400">
                <a:latin typeface="+mj-ea"/>
                <a:ea typeface="+mj-ea"/>
              </a:rPr>
              <a:t>Research Contents_Test </a:t>
            </a:r>
            <a:r>
              <a:rPr kumimoji="0" lang="en-US" altLang="ko-KR" sz="2400" dirty="0">
                <a:latin typeface="+mj-ea"/>
                <a:ea typeface="+mj-ea"/>
              </a:rPr>
              <a:t>process and result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72480" y="1076216"/>
            <a:ext cx="9460243" cy="676384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700" b="1" dirty="0">
                <a:solidFill>
                  <a:schemeClr val="tx1"/>
                </a:solidFill>
                <a:latin typeface="+mj-ea"/>
                <a:ea typeface="+mj-ea"/>
              </a:rPr>
              <a:t>Hydrogen Storage Container </a:t>
            </a:r>
            <a:r>
              <a:rPr lang="en-US" altLang="ko-KR" sz="1700" b="1" dirty="0">
                <a:solidFill>
                  <a:schemeClr val="tx1"/>
                </a:solidFill>
                <a:latin typeface="+mj-ea"/>
              </a:rPr>
              <a:t>structural analysis for high temperature static pressure test</a:t>
            </a:r>
            <a:endParaRPr lang="en-US" altLang="ko-KR" sz="17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EC9C9600-EAAA-4275-B85C-85297F1E4B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5450" y="2182646"/>
            <a:ext cx="2318584" cy="812663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7FE2308D-6103-4E30-BE9E-19E62DA8DF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30" y="2166282"/>
            <a:ext cx="2318585" cy="825119"/>
          </a:xfrm>
          <a:prstGeom prst="rect">
            <a:avLst/>
          </a:prstGeom>
        </p:spPr>
      </p:pic>
      <p:sp>
        <p:nvSpPr>
          <p:cNvPr id="53" name="타원 52">
            <a:extLst>
              <a:ext uri="{FF2B5EF4-FFF2-40B4-BE49-F238E27FC236}">
                <a16:creationId xmlns:a16="http://schemas.microsoft.com/office/drawing/2014/main" id="{7A7B9111-847F-45C9-8507-98BE77BB7255}"/>
              </a:ext>
            </a:extLst>
          </p:cNvPr>
          <p:cNvSpPr/>
          <p:nvPr/>
        </p:nvSpPr>
        <p:spPr>
          <a:xfrm>
            <a:off x="3636153" y="2303172"/>
            <a:ext cx="173205" cy="17920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21F4B8-5A7D-4555-B8DF-76C539389E7D}"/>
              </a:ext>
            </a:extLst>
          </p:cNvPr>
          <p:cNvSpPr txBox="1"/>
          <p:nvPr/>
        </p:nvSpPr>
        <p:spPr>
          <a:xfrm>
            <a:off x="1010928" y="2804067"/>
            <a:ext cx="167176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Maximum displacement : 0.644mm</a:t>
            </a:r>
            <a:endParaRPr lang="ko-KR" altLang="en-US" sz="7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21F4B8-5A7D-4555-B8DF-76C539389E7D}"/>
              </a:ext>
            </a:extLst>
          </p:cNvPr>
          <p:cNvSpPr txBox="1"/>
          <p:nvPr/>
        </p:nvSpPr>
        <p:spPr>
          <a:xfrm>
            <a:off x="3345995" y="2809337"/>
            <a:ext cx="145417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Maximum stress : 5,097 bar</a:t>
            </a:r>
            <a:endParaRPr lang="ko-KR" altLang="en-US" sz="700" dirty="0"/>
          </a:p>
        </p:txBody>
      </p:sp>
      <p:sp>
        <p:nvSpPr>
          <p:cNvPr id="58" name="직사각형 57"/>
          <p:cNvSpPr/>
          <p:nvPr/>
        </p:nvSpPr>
        <p:spPr>
          <a:xfrm>
            <a:off x="762416" y="2936500"/>
            <a:ext cx="20340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&lt; Maximum displacement &gt;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3169135" y="2936500"/>
            <a:ext cx="16057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&lt; Maximum stress &gt;</a:t>
            </a:r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6654373" y="539465"/>
            <a:ext cx="29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5"/>
          <a:srcRect t="12637" b="16927"/>
          <a:stretch/>
        </p:blipFill>
        <p:spPr>
          <a:xfrm>
            <a:off x="8388581" y="6541692"/>
            <a:ext cx="1517419" cy="307180"/>
          </a:xfrm>
          <a:prstGeom prst="rect">
            <a:avLst/>
          </a:prstGeom>
        </p:spPr>
      </p:pic>
      <p:graphicFrame>
        <p:nvGraphicFramePr>
          <p:cNvPr id="69" name="표 68">
            <a:extLst>
              <a:ext uri="{FF2B5EF4-FFF2-40B4-BE49-F238E27FC236}">
                <a16:creationId xmlns:a16="http://schemas.microsoft.com/office/drawing/2014/main" id="{9C76FA59-7D30-4A21-A9EF-38720A0BE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82584"/>
              </p:ext>
            </p:extLst>
          </p:nvPr>
        </p:nvGraphicFramePr>
        <p:xfrm>
          <a:off x="334683" y="3713256"/>
          <a:ext cx="4465488" cy="1648329"/>
        </p:xfrm>
        <a:graphic>
          <a:graphicData uri="http://schemas.openxmlformats.org/drawingml/2006/table">
            <a:tbl>
              <a:tblPr/>
              <a:tblGrid>
                <a:gridCol w="198182">
                  <a:extLst>
                    <a:ext uri="{9D8B030D-6E8A-4147-A177-3AD203B41FA5}">
                      <a16:colId xmlns:a16="http://schemas.microsoft.com/office/drawing/2014/main" val="2773841610"/>
                    </a:ext>
                  </a:extLst>
                </a:gridCol>
                <a:gridCol w="1085178">
                  <a:extLst>
                    <a:ext uri="{9D8B030D-6E8A-4147-A177-3AD203B41FA5}">
                      <a16:colId xmlns:a16="http://schemas.microsoft.com/office/drawing/2014/main" val="3382651398"/>
                    </a:ext>
                  </a:extLst>
                </a:gridCol>
                <a:gridCol w="814400">
                  <a:extLst>
                    <a:ext uri="{9D8B030D-6E8A-4147-A177-3AD203B41FA5}">
                      <a16:colId xmlns:a16="http://schemas.microsoft.com/office/drawing/2014/main" val="3011003101"/>
                    </a:ext>
                  </a:extLst>
                </a:gridCol>
                <a:gridCol w="591932">
                  <a:extLst>
                    <a:ext uri="{9D8B030D-6E8A-4147-A177-3AD203B41FA5}">
                      <a16:colId xmlns:a16="http://schemas.microsoft.com/office/drawing/2014/main" val="696846113"/>
                    </a:ext>
                  </a:extLst>
                </a:gridCol>
                <a:gridCol w="591932">
                  <a:extLst>
                    <a:ext uri="{9D8B030D-6E8A-4147-A177-3AD203B41FA5}">
                      <a16:colId xmlns:a16="http://schemas.microsoft.com/office/drawing/2014/main" val="4050895153"/>
                    </a:ext>
                  </a:extLst>
                </a:gridCol>
                <a:gridCol w="591932">
                  <a:extLst>
                    <a:ext uri="{9D8B030D-6E8A-4147-A177-3AD203B41FA5}">
                      <a16:colId xmlns:a16="http://schemas.microsoft.com/office/drawing/2014/main" val="3779669995"/>
                    </a:ext>
                  </a:extLst>
                </a:gridCol>
                <a:gridCol w="591932">
                  <a:extLst>
                    <a:ext uri="{9D8B030D-6E8A-4147-A177-3AD203B41FA5}">
                      <a16:colId xmlns:a16="http://schemas.microsoft.com/office/drawing/2014/main" val="2821562238"/>
                    </a:ext>
                  </a:extLst>
                </a:gridCol>
              </a:tblGrid>
              <a:tr h="24950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1(BASE)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19267"/>
                  </a:ext>
                </a:extLst>
              </a:tr>
              <a:tr h="34056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CFRP material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Hour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1,000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067738"/>
                  </a:ext>
                </a:extLst>
              </a:tr>
              <a:tr h="34056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Temp (℃)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274363"/>
                  </a:ext>
                </a:extLst>
              </a:tr>
              <a:tr h="3405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Result</a:t>
                      </a:r>
                    </a:p>
                  </a:txBody>
                  <a:tcPr marL="3760" marR="3760" marT="37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758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 Stress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(MPa)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38" marR="3738" marT="373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509.7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508.5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508.6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509.7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47610"/>
                  </a:ext>
                </a:extLst>
              </a:tr>
              <a:tr h="377122">
                <a:tc v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38" marR="3738" marT="373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758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 Displacement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(mm)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38" marR="3738" marT="3738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0.644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0.608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0.620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0.622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958033"/>
                  </a:ext>
                </a:extLst>
              </a:tr>
            </a:tbl>
          </a:graphicData>
        </a:graphic>
      </p:graphicFrame>
      <p:sp>
        <p:nvSpPr>
          <p:cNvPr id="74" name="직사각형 73"/>
          <p:cNvSpPr/>
          <p:nvPr/>
        </p:nvSpPr>
        <p:spPr>
          <a:xfrm>
            <a:off x="291530" y="3290585"/>
            <a:ext cx="4332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spc="-20" dirty="0">
                <a:solidFill>
                  <a:srgbClr val="000000"/>
                </a:solidFill>
                <a:latin typeface="+mj-ea"/>
                <a:ea typeface="+mj-ea"/>
              </a:rPr>
              <a:t>Result of structural analysis according to properties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96254" y="5683847"/>
            <a:ext cx="9751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n-US" altLang="ko-KR" sz="1400" dirty="0">
                <a:latin typeface="+mj-ea"/>
              </a:rPr>
              <a:t>In the structural analysis of the container material and the tensile test that simulated in, it was confirmed that the hydrogen </a:t>
            </a:r>
            <a:r>
              <a:rPr lang="en-US" altLang="ko-KR" sz="1400" dirty="0" err="1">
                <a:latin typeface="+mj-ea"/>
              </a:rPr>
              <a:t>sotorage</a:t>
            </a:r>
            <a:r>
              <a:rPr lang="en-US" altLang="ko-KR" sz="1400" dirty="0">
                <a:latin typeface="+mj-ea"/>
              </a:rPr>
              <a:t> container for 600 and 800 hours were more vulnerable than the high-temperature static pressure for 1,000hours.</a:t>
            </a:r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9C76FA59-7D30-4A21-A9EF-38720A0BE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53505"/>
              </p:ext>
            </p:extLst>
          </p:nvPr>
        </p:nvGraphicFramePr>
        <p:xfrm>
          <a:off x="5072279" y="3731714"/>
          <a:ext cx="4508157" cy="1642479"/>
        </p:xfrm>
        <a:graphic>
          <a:graphicData uri="http://schemas.openxmlformats.org/drawingml/2006/table">
            <a:tbl>
              <a:tblPr/>
              <a:tblGrid>
                <a:gridCol w="200076">
                  <a:extLst>
                    <a:ext uri="{9D8B030D-6E8A-4147-A177-3AD203B41FA5}">
                      <a16:colId xmlns:a16="http://schemas.microsoft.com/office/drawing/2014/main" val="2773841610"/>
                    </a:ext>
                  </a:extLst>
                </a:gridCol>
                <a:gridCol w="1095547">
                  <a:extLst>
                    <a:ext uri="{9D8B030D-6E8A-4147-A177-3AD203B41FA5}">
                      <a16:colId xmlns:a16="http://schemas.microsoft.com/office/drawing/2014/main" val="3382651398"/>
                    </a:ext>
                  </a:extLst>
                </a:gridCol>
                <a:gridCol w="822182">
                  <a:extLst>
                    <a:ext uri="{9D8B030D-6E8A-4147-A177-3AD203B41FA5}">
                      <a16:colId xmlns:a16="http://schemas.microsoft.com/office/drawing/2014/main" val="3011003101"/>
                    </a:ext>
                  </a:extLst>
                </a:gridCol>
                <a:gridCol w="597588">
                  <a:extLst>
                    <a:ext uri="{9D8B030D-6E8A-4147-A177-3AD203B41FA5}">
                      <a16:colId xmlns:a16="http://schemas.microsoft.com/office/drawing/2014/main" val="696846113"/>
                    </a:ext>
                  </a:extLst>
                </a:gridCol>
                <a:gridCol w="597588">
                  <a:extLst>
                    <a:ext uri="{9D8B030D-6E8A-4147-A177-3AD203B41FA5}">
                      <a16:colId xmlns:a16="http://schemas.microsoft.com/office/drawing/2014/main" val="4050895153"/>
                    </a:ext>
                  </a:extLst>
                </a:gridCol>
                <a:gridCol w="597588">
                  <a:extLst>
                    <a:ext uri="{9D8B030D-6E8A-4147-A177-3AD203B41FA5}">
                      <a16:colId xmlns:a16="http://schemas.microsoft.com/office/drawing/2014/main" val="3779669995"/>
                    </a:ext>
                  </a:extLst>
                </a:gridCol>
                <a:gridCol w="597588">
                  <a:extLst>
                    <a:ext uri="{9D8B030D-6E8A-4147-A177-3AD203B41FA5}">
                      <a16:colId xmlns:a16="http://schemas.microsoft.com/office/drawing/2014/main" val="2821562238"/>
                    </a:ext>
                  </a:extLst>
                </a:gridCol>
              </a:tblGrid>
              <a:tr h="21795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No.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1(BASE)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19267"/>
                  </a:ext>
                </a:extLst>
              </a:tr>
              <a:tr h="297499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CFRP material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Hour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1,000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067738"/>
                  </a:ext>
                </a:extLst>
              </a:tr>
              <a:tr h="29749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Temp (℃)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3760" marR="3760" marT="3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274363"/>
                  </a:ext>
                </a:extLst>
              </a:tr>
              <a:tr h="27650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Result</a:t>
                      </a:r>
                    </a:p>
                  </a:txBody>
                  <a:tcPr marL="3760" marR="3760" marT="376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6758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Tensile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Strength (MPa)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2,671.25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2,535.10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2,539.67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2,582.93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47610"/>
                  </a:ext>
                </a:extLst>
              </a:tr>
              <a:tr h="276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86758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Elastic Modulus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(</a:t>
                      </a:r>
                      <a:r>
                        <a:rPr lang="en-US" altLang="ko-KR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GPa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149.06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157.54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154.42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154.42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607423"/>
                  </a:ext>
                </a:extLst>
              </a:tr>
              <a:tr h="2765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86758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Poisson’s ratio</a:t>
                      </a: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0.31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0.32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0.32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0.31</a:t>
                      </a:r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760" marR="3760" marT="376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682538"/>
                  </a:ext>
                </a:extLst>
              </a:tr>
            </a:tbl>
          </a:graphicData>
        </a:graphic>
      </p:graphicFrame>
      <p:pic>
        <p:nvPicPr>
          <p:cNvPr id="24" name="그림 23">
            <a:extLst>
              <a:ext uri="{FF2B5EF4-FFF2-40B4-BE49-F238E27FC236}">
                <a16:creationId xmlns:a16="http://schemas.microsoft.com/office/drawing/2014/main" id="{9C4F0F0D-D084-459D-B306-13CC85A2CF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9006" y="2342412"/>
            <a:ext cx="1925001" cy="714651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7A7B9111-847F-45C9-8507-98BE77BB7255}"/>
              </a:ext>
            </a:extLst>
          </p:cNvPr>
          <p:cNvSpPr/>
          <p:nvPr/>
        </p:nvSpPr>
        <p:spPr>
          <a:xfrm>
            <a:off x="2011148" y="2380253"/>
            <a:ext cx="173205" cy="179203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074490" y="3303191"/>
            <a:ext cx="5311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spc="-20" dirty="0">
                <a:solidFill>
                  <a:srgbClr val="000000"/>
                </a:solidFill>
                <a:latin typeface="+mj-ea"/>
                <a:ea typeface="+mj-ea"/>
              </a:rPr>
              <a:t>CFRP Properties according to temperature and test time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53395"/>
              </p:ext>
            </p:extLst>
          </p:nvPr>
        </p:nvGraphicFramePr>
        <p:xfrm>
          <a:off x="5072279" y="2040493"/>
          <a:ext cx="2646727" cy="1212594"/>
        </p:xfrm>
        <a:graphic>
          <a:graphicData uri="http://schemas.openxmlformats.org/drawingml/2006/table">
            <a:tbl>
              <a:tblPr firstRow="1" bandRow="1"/>
              <a:tblGrid>
                <a:gridCol w="2646727">
                  <a:extLst>
                    <a:ext uri="{9D8B030D-6E8A-4147-A177-3AD203B41FA5}">
                      <a16:colId xmlns:a16="http://schemas.microsoft.com/office/drawing/2014/main" val="3374800544"/>
                    </a:ext>
                  </a:extLst>
                </a:gridCol>
              </a:tblGrid>
              <a:tr h="121259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800" b="1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Hydrogen Storage Container information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1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 - </a:t>
                      </a:r>
                      <a:r>
                        <a:rPr lang="en-US" altLang="ko-KR" sz="800" b="0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Weight : 120 kg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 - Length : 1.8 m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ko-KR" sz="8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800" b="1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Analysis method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- Input : material properties (600h, 800h, 1000h)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- Pressure : 875 bar</a:t>
                      </a: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DAEDEF"/>
                      </a:solidFill>
                    </a:lnT>
                    <a:lnB w="12700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67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7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1973"/>
              </p:ext>
            </p:extLst>
          </p:nvPr>
        </p:nvGraphicFramePr>
        <p:xfrm>
          <a:off x="3118816" y="1700989"/>
          <a:ext cx="2666522" cy="1572660"/>
        </p:xfrm>
        <a:graphic>
          <a:graphicData uri="http://schemas.openxmlformats.org/drawingml/2006/table">
            <a:tbl>
              <a:tblPr/>
              <a:tblGrid>
                <a:gridCol w="1814774">
                  <a:extLst>
                    <a:ext uri="{9D8B030D-6E8A-4147-A177-3AD203B41FA5}">
                      <a16:colId xmlns:a16="http://schemas.microsoft.com/office/drawing/2014/main" val="1319565160"/>
                    </a:ext>
                  </a:extLst>
                </a:gridCol>
                <a:gridCol w="851748">
                  <a:extLst>
                    <a:ext uri="{9D8B030D-6E8A-4147-A177-3AD203B41FA5}">
                      <a16:colId xmlns:a16="http://schemas.microsoft.com/office/drawing/2014/main" val="3754021786"/>
                    </a:ext>
                  </a:extLst>
                </a:gridCol>
              </a:tblGrid>
              <a:tr h="78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kern="1200" spc="-3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ko-KR" sz="950" kern="1200" spc="-5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Bus Hydrogen Storage container</a:t>
                      </a:r>
                    </a:p>
                    <a:p>
                      <a:pPr algn="ctr"/>
                      <a:r>
                        <a:rPr kumimoji="1" lang="en-US" altLang="ko-KR" sz="950" kern="1200" spc="-5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After HTSPT (600h) </a:t>
                      </a:r>
                      <a:endParaRPr lang="ko-KR" altLang="en-US" sz="95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54797"/>
                  </a:ext>
                </a:extLst>
              </a:tr>
              <a:tr h="78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kern="1200" spc="-3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ko-KR" sz="950" kern="1200" spc="-5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Bus Hydrogen Storage container</a:t>
                      </a:r>
                    </a:p>
                    <a:p>
                      <a:pPr algn="ctr"/>
                      <a:r>
                        <a:rPr kumimoji="1" lang="en-US" altLang="ko-KR" sz="950" kern="1200" spc="-5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After HTSPT (1,000h) </a:t>
                      </a:r>
                      <a:endParaRPr lang="ko-KR" altLang="en-US" sz="95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31518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29545" r="22308" b="26353"/>
          <a:stretch/>
        </p:blipFill>
        <p:spPr>
          <a:xfrm>
            <a:off x="330347" y="1823892"/>
            <a:ext cx="1617500" cy="9593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30571" r="17051" b="29088"/>
          <a:stretch/>
        </p:blipFill>
        <p:spPr>
          <a:xfrm>
            <a:off x="3159223" y="1710489"/>
            <a:ext cx="1694559" cy="75741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26633" r="16794" b="26694"/>
          <a:stretch/>
        </p:blipFill>
        <p:spPr>
          <a:xfrm>
            <a:off x="3159223" y="2501040"/>
            <a:ext cx="1694131" cy="753348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414577"/>
            <a:ext cx="6545190" cy="4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Research </a:t>
            </a:r>
            <a:r>
              <a:rPr kumimoji="0" lang="en-US" altLang="ko-KR" sz="2400" dirty="0" err="1">
                <a:latin typeface="+mj-ea"/>
                <a:ea typeface="+mj-ea"/>
              </a:rPr>
              <a:t>Contents_Test</a:t>
            </a:r>
            <a:r>
              <a:rPr kumimoji="0" lang="en-US" altLang="ko-KR" sz="2400" dirty="0">
                <a:latin typeface="+mj-ea"/>
                <a:ea typeface="+mj-ea"/>
              </a:rPr>
              <a:t> process and </a:t>
            </a:r>
            <a:r>
              <a:rPr kumimoji="0" lang="en-US" altLang="ko-KR" sz="2400" dirty="0">
                <a:latin typeface="+mj-ea"/>
              </a:rPr>
              <a:t>result</a:t>
            </a:r>
            <a:r>
              <a:rPr kumimoji="0" lang="en-US" altLang="ko-KR" sz="2400" dirty="0">
                <a:latin typeface="+mj-ea"/>
                <a:ea typeface="+mj-ea"/>
              </a:rPr>
              <a:t> 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30219" y="3706717"/>
          <a:ext cx="9306633" cy="1316608"/>
        </p:xfrm>
        <a:graphic>
          <a:graphicData uri="http://schemas.openxmlformats.org/drawingml/2006/table">
            <a:tbl>
              <a:tblPr/>
              <a:tblGrid>
                <a:gridCol w="75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1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694"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200" b="0" i="0" u="none" strike="noStrike" kern="1200" cap="none" spc="-5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Sample</a:t>
                      </a:r>
                      <a:endParaRPr kumimoji="1" lang="en-US" altLang="ko-KR" sz="1200" b="0" i="0" u="none" strike="noStrike" kern="1200" cap="none" spc="-5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2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Test </a:t>
                      </a:r>
                      <a:r>
                        <a:rPr kumimoji="1" lang="en-US" altLang="ko-KR" sz="1200" b="0" i="0" u="none" strike="noStrike" kern="1200" cap="none" spc="-5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Time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200" b="0" i="0" u="none" strike="noStrike" kern="1200" cap="none" spc="-5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(hour)</a:t>
                      </a:r>
                      <a:endParaRPr kumimoji="1" lang="en-US" altLang="ko-KR" sz="1200" b="0" i="0" u="none" strike="noStrike" kern="1200" cap="none" spc="-50" normalizeH="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kumimoji="1" lang="en-US" altLang="ko-KR" sz="12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GTR No.13</a:t>
                      </a:r>
                      <a:endParaRPr lang="ko-KR" altLang="en-US" sz="1200">
                        <a:latin typeface="+mj-ea"/>
                        <a:ea typeface="+mj-ea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19783" marR="19783" marT="3957" marB="3957" anchor="ctr" horzOverflow="overflow">
                    <a:lnL w="317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kern="1200" cap="none" spc="-80" normalizeH="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latin typeface="+mj-ea"/>
                        <a:ea typeface="+mj-ea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77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2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Before </a:t>
                      </a:r>
                      <a:r>
                        <a:rPr lang="en-US" altLang="ko-KR" sz="12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HTSPT</a:t>
                      </a:r>
                      <a:endParaRPr kumimoji="1" lang="en-US" altLang="ko-KR" sz="1200" b="0" i="0" u="none" strike="noStrike" kern="1200" cap="none" spc="-80" normalizeH="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2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HTSPT</a:t>
                      </a:r>
                      <a:endParaRPr kumimoji="1" lang="en-US" altLang="ko-KR" sz="1200" b="0" i="0" u="none" strike="noStrike" kern="1200" cap="none" spc="-80" normalizeH="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200" kern="120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After HTSPT</a:t>
                      </a:r>
                      <a:endParaRPr kumimoji="1" lang="en-US" altLang="ko-KR" sz="1200" b="0" i="0" u="none" strike="noStrike" kern="1200" cap="none" spc="-80" normalizeH="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200" kern="120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Residual burst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200" kern="120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strength test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200" kern="120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Burst</a:t>
                      </a:r>
                      <a:r>
                        <a:rPr lang="en-US" altLang="ko-KR" sz="1200" kern="1200" baseline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 pressure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200" kern="1200" baseline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(Mpa)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2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Container (decrease)</a:t>
                      </a:r>
                      <a:endParaRPr kumimoji="1" lang="en-US" altLang="ko-KR" sz="1000" kern="1200" spc="-3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600</a:t>
                      </a:r>
                      <a:endParaRPr kumimoji="1" lang="en-US" altLang="ko-KR" sz="1000" kern="1200" spc="-50" baseline="0">
                        <a:solidFill>
                          <a:srgbClr val="0000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-</a:t>
                      </a:r>
                      <a:endParaRPr kumimoji="1" lang="en-US" altLang="ko-KR" sz="1000" kern="1200" spc="-5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Temperature : 85</a:t>
                      </a:r>
                      <a:r>
                        <a:rPr lang="en-US" altLang="ko-KR" sz="1000" kern="1200" baseline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℃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Pressure : 875 bar (125% NWP)</a:t>
                      </a:r>
                      <a:endParaRPr kumimoji="1" lang="en-US" altLang="ko-KR" sz="1000" kern="1200" spc="-5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-</a:t>
                      </a:r>
                      <a:endParaRPr kumimoji="1" lang="en-US" altLang="ko-KR" sz="1000" kern="1200" spc="-5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0 MPa to burst pressure</a:t>
                      </a:r>
                      <a:endParaRPr kumimoji="1" lang="en-US" altLang="ko-KR" sz="1000" kern="1200" spc="-5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The test In progress</a:t>
                      </a:r>
                      <a:endParaRPr kumimoji="1" lang="en-US" altLang="ko-KR" sz="1000" kern="1200" spc="-50" baseline="0">
                        <a:solidFill>
                          <a:srgbClr val="0000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2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Container </a:t>
                      </a:r>
                      <a:r>
                        <a:rPr kumimoji="1" lang="en-US" altLang="ko-KR" sz="1000" b="0" i="0" u="none" strike="noStrike" kern="1200" cap="none" spc="-5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(general)</a:t>
                      </a:r>
                      <a:endParaRPr kumimoji="1" lang="en-US" altLang="ko-KR" sz="1000" kern="1200" spc="-3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kumimoji="1" lang="en-US" altLang="ko-KR" sz="1000" kern="1200" spc="-50" baseline="0">
                        <a:solidFill>
                          <a:srgbClr val="0000FF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900" kern="1200" spc="-3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현대하모니 L"/>
                        <a:ea typeface="현대하모니 L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900" kern="1200" spc="-3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현대하모니 L"/>
                        <a:ea typeface="현대하모니 L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187.5</a:t>
                      </a:r>
                      <a:endParaRPr kumimoji="1" lang="en-US" altLang="ko-KR" sz="1000" kern="1200" spc="-50" baseline="0">
                        <a:solidFill>
                          <a:srgbClr val="0000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직사각형 31"/>
          <p:cNvSpPr/>
          <p:nvPr/>
        </p:nvSpPr>
        <p:spPr>
          <a:xfrm>
            <a:off x="234042" y="2783237"/>
            <a:ext cx="181011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ko-KR" sz="950" spc="-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latin typeface="+mj-ea"/>
                <a:ea typeface="+mj-ea"/>
              </a:rPr>
              <a:t>Bus Hydrogen Storage container</a:t>
            </a:r>
          </a:p>
          <a:p>
            <a:pPr algn="ctr"/>
            <a:r>
              <a:rPr kumimoji="1" lang="en-US" altLang="ko-KR" sz="950" spc="-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latin typeface="+mj-ea"/>
                <a:ea typeface="+mj-ea"/>
              </a:rPr>
              <a:t>Before HTSPT </a:t>
            </a:r>
            <a:endParaRPr lang="ko-KR" altLang="en-US" sz="950" dirty="0">
              <a:latin typeface="+mj-ea"/>
              <a:ea typeface="+mj-ea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72480" y="1076216"/>
            <a:ext cx="9371217" cy="420345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Comparison of demonstration tests for actual hydrogen Storage Container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72480" y="3325706"/>
            <a:ext cx="9565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Validation of the test time reduction method for reducing test time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6028384" y="1986292"/>
            <a:ext cx="1002476" cy="3257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6028384" y="2612504"/>
            <a:ext cx="1002476" cy="3254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20826" r="4487" b="25669"/>
          <a:stretch/>
        </p:blipFill>
        <p:spPr>
          <a:xfrm>
            <a:off x="7170762" y="1823892"/>
            <a:ext cx="1820610" cy="959345"/>
          </a:xfrm>
          <a:prstGeom prst="rect">
            <a:avLst/>
          </a:prstGeom>
        </p:spPr>
      </p:pic>
      <p:cxnSp>
        <p:nvCxnSpPr>
          <p:cNvPr id="26" name="직선 화살표 연결선 25"/>
          <p:cNvCxnSpPr/>
          <p:nvPr/>
        </p:nvCxnSpPr>
        <p:spPr>
          <a:xfrm>
            <a:off x="2273843" y="2612504"/>
            <a:ext cx="791902" cy="3257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V="1">
            <a:off x="2291532" y="1981473"/>
            <a:ext cx="738834" cy="325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176011" y="2777175"/>
            <a:ext cx="18101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ko-KR" sz="950" spc="-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latin typeface="+mj-ea"/>
              </a:rPr>
              <a:t>Bus Hydrogen Storage container</a:t>
            </a:r>
          </a:p>
          <a:p>
            <a:pPr algn="ctr"/>
            <a:r>
              <a:rPr kumimoji="1" lang="en-US" altLang="ko-KR" sz="950" spc="-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latin typeface="+mj-ea"/>
                <a:ea typeface="+mj-ea"/>
              </a:rPr>
              <a:t>Residual burst strength test</a:t>
            </a:r>
            <a:endParaRPr lang="ko-KR" altLang="en-US" sz="950" dirty="0">
              <a:latin typeface="+mj-ea"/>
              <a:ea typeface="+mj-ea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/>
          <a:srcRect t="12637" b="16927"/>
          <a:stretch/>
        </p:blipFill>
        <p:spPr>
          <a:xfrm>
            <a:off x="8388581" y="6541692"/>
            <a:ext cx="1517419" cy="307180"/>
          </a:xfrm>
          <a:prstGeom prst="rect">
            <a:avLst/>
          </a:prstGeom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654373" y="539465"/>
            <a:ext cx="29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72480" y="5202526"/>
            <a:ext cx="9565219" cy="69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à"/>
              <a:defRPr/>
            </a:pPr>
            <a:r>
              <a:rPr lang="en-US" altLang="ko-KR" sz="2000"/>
              <a:t>Based on findings of the research, we would like to propose initiating a discussion on reducing the duration time of the high temperature static pressure test.</a:t>
            </a:r>
          </a:p>
        </p:txBody>
      </p:sp>
    </p:spTree>
    <p:extLst>
      <p:ext uri="{BB962C8B-B14F-4D97-AF65-F5344CB8AC3E}">
        <p14:creationId xmlns:p14="http://schemas.microsoft.com/office/powerpoint/2010/main" val="162856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0216" y="2639863"/>
            <a:ext cx="10022183" cy="1501690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lvl="0"/>
            <a:r>
              <a:rPr lang="en-US" altLang="ko-KR" sz="4471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+mj-ea"/>
                <a:ea typeface="+mj-ea"/>
                <a:cs typeface="HyundaiSans Head KR Medium" charset="-127"/>
              </a:rPr>
              <a:t>Thank you.</a:t>
            </a:r>
          </a:p>
          <a:p>
            <a:pPr lvl="0"/>
            <a:endParaRPr lang="en-US" altLang="ko-KR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+mj-ea"/>
              <a:ea typeface="+mj-ea"/>
              <a:cs typeface="HyundaiSans Head KR Medium" charset="-127"/>
            </a:endParaRPr>
          </a:p>
          <a:p>
            <a:pPr lvl="0"/>
            <a:r>
              <a:rPr lang="en-US" altLang="ko-KR" sz="28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+mj-ea"/>
                <a:ea typeface="+mj-ea"/>
                <a:cs typeface="HyundaiSans Head KR Medium" charset="-127"/>
              </a:rPr>
              <a:t>E-mail : kalma4935@kgs.or.kr</a:t>
            </a:r>
          </a:p>
        </p:txBody>
      </p:sp>
    </p:spTree>
    <p:extLst>
      <p:ext uri="{BB962C8B-B14F-4D97-AF65-F5344CB8AC3E}">
        <p14:creationId xmlns:p14="http://schemas.microsoft.com/office/powerpoint/2010/main" val="262539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436602"/>
            <a:ext cx="143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Outline</a:t>
            </a: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488504" y="1403940"/>
            <a:ext cx="7618669" cy="3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marL="93663" indent="-93663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273050" indent="-49213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777875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00050" indent="-400050" eaLnBrk="1" hangingPunct="1">
              <a:lnSpc>
                <a:spcPct val="125000"/>
              </a:lnSpc>
              <a:spcBef>
                <a:spcPct val="5000"/>
              </a:spcBef>
              <a:buFontTx/>
              <a:buAutoNum type="romanUcPeriod"/>
            </a:pPr>
            <a:r>
              <a:rPr kumimoji="0" lang="en-US" altLang="ko-KR" sz="2400" b="0" dirty="0">
                <a:latin typeface="+mj-ea"/>
                <a:ea typeface="+mj-ea"/>
              </a:rPr>
              <a:t>Background and purpose of research (Pneumatic)</a:t>
            </a:r>
          </a:p>
          <a:p>
            <a:pPr marL="400050" indent="-400050" eaLnBrk="1" hangingPunct="1">
              <a:lnSpc>
                <a:spcPct val="125000"/>
              </a:lnSpc>
              <a:spcBef>
                <a:spcPct val="5000"/>
              </a:spcBef>
              <a:buFontTx/>
              <a:buAutoNum type="romanUcPeriod"/>
            </a:pPr>
            <a:endParaRPr kumimoji="0" lang="en-US" altLang="ko-KR" sz="2400" b="0" dirty="0">
              <a:latin typeface="+mj-ea"/>
              <a:ea typeface="+mj-ea"/>
            </a:endParaRPr>
          </a:p>
          <a:p>
            <a:pPr marL="400050" indent="-400050" eaLnBrk="1" hangingPunct="1">
              <a:lnSpc>
                <a:spcPct val="125000"/>
              </a:lnSpc>
              <a:spcBef>
                <a:spcPct val="5000"/>
              </a:spcBef>
              <a:buAutoNum type="romanUcPeriod"/>
            </a:pPr>
            <a:r>
              <a:rPr kumimoji="0" lang="en-US" altLang="ko-KR" sz="2400" b="0" dirty="0">
                <a:latin typeface="+mj-ea"/>
                <a:ea typeface="+mj-ea"/>
              </a:rPr>
              <a:t>Research Contents</a:t>
            </a:r>
          </a:p>
          <a:p>
            <a:pPr marL="465137" lvl="1" indent="-285750" eaLnBrk="1" hangingPunct="1">
              <a:lnSpc>
                <a:spcPct val="125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kumimoji="0" lang="en-US" altLang="ko-KR" sz="2400" b="0" dirty="0">
                <a:latin typeface="+mj-ea"/>
                <a:ea typeface="+mj-ea"/>
              </a:rPr>
              <a:t>Test concept</a:t>
            </a:r>
          </a:p>
          <a:p>
            <a:pPr marL="465137" lvl="1" indent="-285750" eaLnBrk="1" hangingPunct="1">
              <a:lnSpc>
                <a:spcPct val="125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kumimoji="0" lang="en-US" altLang="ko-KR" sz="2400" b="0" dirty="0">
                <a:latin typeface="+mj-ea"/>
                <a:ea typeface="+mj-ea"/>
              </a:rPr>
              <a:t>Test process</a:t>
            </a:r>
          </a:p>
          <a:p>
            <a:pPr marL="465137" lvl="1" indent="-285750" eaLnBrk="1" hangingPunct="1">
              <a:lnSpc>
                <a:spcPct val="125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kumimoji="0" lang="en-US" altLang="ko-KR" sz="2400" b="0" dirty="0">
                <a:latin typeface="+mj-ea"/>
                <a:ea typeface="+mj-ea"/>
              </a:rPr>
              <a:t>Test result &amp; Proposal</a:t>
            </a:r>
          </a:p>
          <a:p>
            <a:pPr marL="223837" lvl="1" indent="0" eaLnBrk="1" hangingPunct="1">
              <a:lnSpc>
                <a:spcPct val="125000"/>
              </a:lnSpc>
              <a:spcBef>
                <a:spcPct val="5000"/>
              </a:spcBef>
            </a:pPr>
            <a:endParaRPr kumimoji="0" lang="en-US" altLang="ko-KR" sz="1600" b="0" dirty="0">
              <a:latin typeface="+mj-ea"/>
              <a:ea typeface="+mj-ea"/>
            </a:endParaRPr>
          </a:p>
        </p:txBody>
      </p:sp>
      <p:pic>
        <p:nvPicPr>
          <p:cNvPr id="7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72" y="6559553"/>
            <a:ext cx="809366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6654373" y="336333"/>
            <a:ext cx="298247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2023. 05.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ko-KR" sz="1100" dirty="0">
                <a:latin typeface="+mj-ea"/>
                <a:ea typeface="+mj-ea"/>
              </a:rPr>
              <a:t>Hyundai Motor Company</a:t>
            </a:r>
          </a:p>
          <a:p>
            <a:pPr algn="r" eaLnBrk="1" hangingPunct="1">
              <a:spcBef>
                <a:spcPct val="20000"/>
              </a:spcBef>
            </a:pP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t="12637" b="16927"/>
          <a:stretch/>
        </p:blipFill>
        <p:spPr>
          <a:xfrm>
            <a:off x="7299060" y="6541692"/>
            <a:ext cx="1517419" cy="3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390436"/>
            <a:ext cx="7352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Background and purpose of research </a:t>
            </a:r>
            <a:r>
              <a:rPr kumimoji="0" lang="en-US" altLang="ko-KR" sz="2400" dirty="0">
                <a:latin typeface="+mj-ea"/>
              </a:rPr>
              <a:t>(Pneumatic</a:t>
            </a:r>
            <a:r>
              <a:rPr kumimoji="0" lang="en-US" altLang="ko-KR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6654373" y="336333"/>
            <a:ext cx="298247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2023. 05.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ko-KR" sz="1100" dirty="0">
                <a:latin typeface="+mj-ea"/>
                <a:ea typeface="+mj-ea"/>
              </a:rPr>
              <a:t>Hyundai Motor Company</a:t>
            </a:r>
          </a:p>
          <a:p>
            <a:pPr algn="r" eaLnBrk="1" hangingPunct="1">
              <a:spcBef>
                <a:spcPct val="20000"/>
              </a:spcBef>
            </a:pP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80043"/>
              </p:ext>
            </p:extLst>
          </p:nvPr>
        </p:nvGraphicFramePr>
        <p:xfrm>
          <a:off x="877933" y="2010574"/>
          <a:ext cx="8762666" cy="430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687">
                  <a:extLst>
                    <a:ext uri="{9D8B030D-6E8A-4147-A177-3AD203B41FA5}">
                      <a16:colId xmlns:a16="http://schemas.microsoft.com/office/drawing/2014/main" val="2791787327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1266611314"/>
                    </a:ext>
                  </a:extLst>
                </a:gridCol>
                <a:gridCol w="4436139">
                  <a:extLst>
                    <a:ext uri="{9D8B030D-6E8A-4147-A177-3AD203B41FA5}">
                      <a16:colId xmlns:a16="http://schemas.microsoft.com/office/drawing/2014/main" val="1350514875"/>
                    </a:ext>
                  </a:extLst>
                </a:gridCol>
              </a:tblGrid>
              <a:tr h="4189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GTR No.13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SAE J2579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606520"/>
                  </a:ext>
                </a:extLst>
              </a:tr>
              <a:tr h="3887441"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500 cycles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1</a:t>
                      </a:r>
                      <a:r>
                        <a:rPr lang="en-US" altLang="ko-KR" sz="800" baseline="30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+ 2</a:t>
                      </a:r>
                      <a:r>
                        <a:rPr lang="en-US" altLang="ko-KR" sz="800" baseline="30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nd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Group</a:t>
                      </a:r>
                    </a:p>
                    <a:p>
                      <a:pPr marL="0" indent="0" latinLnBrk="1">
                        <a:buFont typeface="Wingdings" pitchFamily="2" charset="2"/>
                        <a:buChar char="§"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Hydrogen gas temperature </a:t>
                      </a:r>
                      <a:r>
                        <a:rPr lang="en-US" altLang="ko-KR" sz="8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≤-40℃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for at least 24 hours</a:t>
                      </a:r>
                      <a:r>
                        <a:rPr lang="ko-KR" altLang="en-US" sz="800" spc="-1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endParaRPr lang="en-US" altLang="ko-KR" sz="800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800" spc="-1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Pressure: 20 (+0/-10) bar to target pressure </a:t>
                      </a:r>
                      <a:r>
                        <a:rPr lang="en-US" altLang="ko-KR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(±10 bar)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800" spc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Fill rate: 3min ramp, &lt; 60g/s (Fill rate↓ when gas temperature 85℃)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500</a:t>
                      </a:r>
                      <a:r>
                        <a:rPr lang="ko-KR" altLang="en-US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cycles for light-duty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1</a:t>
                      </a:r>
                      <a:r>
                        <a:rPr lang="en-US" altLang="ko-KR" sz="800" baseline="30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+ 2</a:t>
                      </a:r>
                      <a:r>
                        <a:rPr lang="en-US" altLang="ko-KR" sz="800" baseline="30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nd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Group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Hydrogen gas temperature </a:t>
                      </a:r>
                      <a:r>
                        <a:rPr lang="en-US" altLang="ko-KR" sz="8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≤-35℃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Stabilize environment for at least 24 hours</a:t>
                      </a:r>
                      <a:r>
                        <a:rPr lang="ko-KR" altLang="en-US" sz="800" spc="-1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endParaRPr lang="en-US" altLang="ko-KR" sz="800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800" spc="-1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spc="-1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Pressure: 20 (+0/-10) bar to target pressure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Maintain Exhaust Speed (Manufacturer Presented)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637263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72480" y="1471183"/>
            <a:ext cx="941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Ambient and Extreme Temperature Gas Pressure </a:t>
            </a:r>
            <a:r>
              <a:rPr lang="en-US" altLang="ko-KR" dirty="0">
                <a:latin typeface="+mj-ea"/>
                <a:ea typeface="+mj-ea"/>
              </a:rPr>
              <a:t>Cycling</a:t>
            </a: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 Test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84104"/>
              </p:ext>
            </p:extLst>
          </p:nvPr>
        </p:nvGraphicFramePr>
        <p:xfrm>
          <a:off x="1022458" y="3648119"/>
          <a:ext cx="1677354" cy="2406663"/>
        </p:xfrm>
        <a:graphic>
          <a:graphicData uri="http://schemas.openxmlformats.org/drawingml/2006/table">
            <a:tbl>
              <a:tblPr firstRow="1" bandRow="1"/>
              <a:tblGrid>
                <a:gridCol w="1677354">
                  <a:extLst>
                    <a:ext uri="{9D8B030D-6E8A-4147-A177-3AD203B41FA5}">
                      <a16:colId xmlns:a16="http://schemas.microsoft.com/office/drawing/2014/main" val="3374800544"/>
                    </a:ext>
                  </a:extLst>
                </a:gridCol>
              </a:tblGrid>
              <a:tr h="99969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: ≤-40℃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▷ Tank conditions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</a:t>
                      </a:r>
                      <a:r>
                        <a:rPr lang="en-US" altLang="ko-KR" sz="800" b="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… ≥NWP X 80%</a:t>
                      </a: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▷ Gas conditions</a:t>
                      </a: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… First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5cycles, </a:t>
                      </a:r>
                      <a:r>
                        <a:rPr lang="en-US" altLang="ko-KR" sz="800" b="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≥20±5℃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… Next 5cycles, </a:t>
                      </a:r>
                      <a:r>
                        <a:rPr lang="en-US" altLang="ko-KR" sz="800" b="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≤-40℃ </a:t>
                      </a:r>
                      <a:endParaRPr lang="ko-KR" altLang="en-US" sz="800" b="0" dirty="0">
                        <a:solidFill>
                          <a:srgbClr val="C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67430"/>
                  </a:ext>
                </a:extLst>
              </a:tr>
              <a:tr h="8515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: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≥50℃, 95% RH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▷ Tank conditions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… NWP X 125% </a:t>
                      </a:r>
                    </a:p>
                    <a:p>
                      <a:pPr marL="0" marR="0" indent="176213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▷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Gas conditions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23850" marR="0" indent="-147638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…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First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5cycles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en-US" altLang="ko-KR" sz="8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≤-40℃ </a:t>
                      </a:r>
                      <a:endParaRPr lang="ko-KR" altLang="en-US" sz="800" dirty="0">
                        <a:solidFill>
                          <a:srgbClr val="C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44945"/>
                  </a:ext>
                </a:extLst>
              </a:tr>
              <a:tr h="55538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20±5℃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▷ Tank conditions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… NWP X 125% </a:t>
                      </a: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27446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13943"/>
              </p:ext>
            </p:extLst>
          </p:nvPr>
        </p:nvGraphicFramePr>
        <p:xfrm>
          <a:off x="3263149" y="3648119"/>
          <a:ext cx="1677354" cy="2406663"/>
        </p:xfrm>
        <a:graphic>
          <a:graphicData uri="http://schemas.openxmlformats.org/drawingml/2006/table">
            <a:tbl>
              <a:tblPr firstRow="1" bandRow="1"/>
              <a:tblGrid>
                <a:gridCol w="1677354">
                  <a:extLst>
                    <a:ext uri="{9D8B030D-6E8A-4147-A177-3AD203B41FA5}">
                      <a16:colId xmlns:a16="http://schemas.microsoft.com/office/drawing/2014/main" val="3374800544"/>
                    </a:ext>
                  </a:extLst>
                </a:gridCol>
              </a:tblGrid>
              <a:tr h="102100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Stabilize environment :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≥50℃, 95% RH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  ▷ Tank conditions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       … ≥NWP X 125%</a:t>
                      </a: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67430"/>
                  </a:ext>
                </a:extLst>
              </a:tr>
              <a:tr h="8751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Stabilize environment : ≤-40℃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     ▷ Tank conditions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   … NWP X 80%</a:t>
                      </a: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44945"/>
                  </a:ext>
                </a:extLst>
              </a:tr>
              <a:tr h="51050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Stabilize environment : 20±5℃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      ▷ Tank conditions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   … NWP X 125% </a:t>
                      </a: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27446"/>
                  </a:ext>
                </a:extLst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1013844" y="3317776"/>
            <a:ext cx="3924006" cy="262119"/>
            <a:chOff x="762384" y="2471956"/>
            <a:chExt cx="3924006" cy="262119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762384" y="2481521"/>
              <a:ext cx="1685968" cy="252554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3011689" y="2474719"/>
              <a:ext cx="1674701" cy="252554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930119" y="2487854"/>
              <a:ext cx="13446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1</a:t>
              </a:r>
              <a:r>
                <a:rPr lang="en-US" altLang="ko-KR" sz="1000" b="1" spc="-50" baseline="30000" dirty="0">
                  <a:solidFill>
                    <a:srgbClr val="000000"/>
                  </a:solidFill>
                  <a:latin typeface="+mj-ea"/>
                  <a:ea typeface="+mj-ea"/>
                </a:rPr>
                <a:t>st</a:t>
              </a:r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 Group (250cycles)</a:t>
              </a:r>
              <a:endParaRPr lang="ko-KR" altLang="en-US" sz="1000" b="1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194471" y="2471956"/>
              <a:ext cx="13767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2</a:t>
              </a:r>
              <a:r>
                <a:rPr lang="en-US" altLang="ko-KR" sz="1000" b="1" spc="-50" baseline="30000" dirty="0">
                  <a:solidFill>
                    <a:srgbClr val="000000"/>
                  </a:solidFill>
                  <a:latin typeface="+mj-ea"/>
                  <a:ea typeface="+mj-ea"/>
                </a:rPr>
                <a:t>nd</a:t>
              </a:r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 Group (250cycles)</a:t>
              </a:r>
              <a:endParaRPr lang="ko-KR" altLang="en-US" sz="1000" b="1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44495" y="3648120"/>
            <a:ext cx="984751" cy="2406663"/>
            <a:chOff x="-92690" y="2802300"/>
            <a:chExt cx="984751" cy="2406663"/>
          </a:xfrm>
        </p:grpSpPr>
        <p:sp>
          <p:nvSpPr>
            <p:cNvPr id="44" name="아래쪽 화살표 43"/>
            <p:cNvSpPr/>
            <p:nvPr/>
          </p:nvSpPr>
          <p:spPr>
            <a:xfrm>
              <a:off x="261737" y="2802300"/>
              <a:ext cx="284378" cy="2406663"/>
            </a:xfrm>
            <a:prstGeom prst="downArrow">
              <a:avLst/>
            </a:prstGeom>
            <a:gradFill>
              <a:gsLst>
                <a:gs pos="0">
                  <a:srgbClr val="808080">
                    <a:lumMod val="90000"/>
                  </a:srgbClr>
                </a:gs>
                <a:gs pos="74000">
                  <a:srgbClr val="BBE0E3">
                    <a:lumMod val="45000"/>
                    <a:lumOff val="55000"/>
                  </a:srgbClr>
                </a:gs>
                <a:gs pos="83000">
                  <a:srgbClr val="BBE0E3">
                    <a:lumMod val="45000"/>
                    <a:lumOff val="55000"/>
                  </a:srgbClr>
                </a:gs>
                <a:gs pos="100000">
                  <a:srgbClr val="BBE0E3">
                    <a:lumMod val="30000"/>
                    <a:lumOff val="7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-84209" y="3069525"/>
              <a:ext cx="976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50" dirty="0">
                  <a:solidFill>
                    <a:srgbClr val="000000"/>
                  </a:solidFill>
                  <a:latin typeface="+mj-ea"/>
                  <a:ea typeface="+mj-ea"/>
                </a:rPr>
                <a:t>25cycles</a:t>
              </a:r>
            </a:p>
            <a:p>
              <a:pPr algn="ctr"/>
              <a:endParaRPr lang="ko-KR" altLang="en-US" sz="10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18069" y="3217399"/>
              <a:ext cx="3770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spc="-50" dirty="0">
                  <a:solidFill>
                    <a:srgbClr val="000000"/>
                  </a:solidFill>
                  <a:latin typeface="+mj-ea"/>
                  <a:ea typeface="+mj-ea"/>
                </a:rPr>
                <a:t>(5%)</a:t>
              </a:r>
              <a:endParaRPr lang="ko-KR" altLang="en-US" sz="8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-84209" y="3989310"/>
              <a:ext cx="976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50" dirty="0">
                  <a:solidFill>
                    <a:srgbClr val="000000"/>
                  </a:solidFill>
                  <a:latin typeface="+mj-ea"/>
                  <a:ea typeface="+mj-ea"/>
                </a:rPr>
                <a:t>25cycles</a:t>
              </a:r>
            </a:p>
            <a:p>
              <a:pPr algn="ctr"/>
              <a:endParaRPr lang="ko-KR" altLang="en-US" sz="10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06932" y="4132052"/>
              <a:ext cx="3770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spc="-50" dirty="0">
                  <a:solidFill>
                    <a:srgbClr val="000000"/>
                  </a:solidFill>
                  <a:latin typeface="+mj-ea"/>
                  <a:ea typeface="+mj-ea"/>
                </a:rPr>
                <a:t>(5%)</a:t>
              </a:r>
              <a:endParaRPr lang="ko-KR" altLang="en-US" sz="8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-92690" y="4740084"/>
              <a:ext cx="976270" cy="376035"/>
              <a:chOff x="118321" y="3571928"/>
              <a:chExt cx="976270" cy="376035"/>
            </a:xfrm>
          </p:grpSpPr>
          <p:sp>
            <p:nvSpPr>
              <p:cNvPr id="73" name="직사각형 72"/>
              <p:cNvSpPr/>
              <p:nvPr/>
            </p:nvSpPr>
            <p:spPr>
              <a:xfrm>
                <a:off x="118321" y="3571928"/>
                <a:ext cx="97627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200cycles</a:t>
                </a: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392295" y="3732519"/>
                <a:ext cx="42832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(40%)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2503311" y="3648119"/>
            <a:ext cx="989162" cy="2406663"/>
            <a:chOff x="2547126" y="2802299"/>
            <a:chExt cx="989162" cy="2406663"/>
          </a:xfrm>
        </p:grpSpPr>
        <p:sp>
          <p:nvSpPr>
            <p:cNvPr id="47" name="아래쪽 화살표 46"/>
            <p:cNvSpPr/>
            <p:nvPr/>
          </p:nvSpPr>
          <p:spPr>
            <a:xfrm>
              <a:off x="2893072" y="2802299"/>
              <a:ext cx="284378" cy="2406663"/>
            </a:xfrm>
            <a:prstGeom prst="downArrow">
              <a:avLst/>
            </a:prstGeom>
            <a:gradFill>
              <a:gsLst>
                <a:gs pos="0">
                  <a:srgbClr val="808080">
                    <a:lumMod val="90000"/>
                  </a:srgbClr>
                </a:gs>
                <a:gs pos="74000">
                  <a:srgbClr val="BBE0E3">
                    <a:lumMod val="45000"/>
                    <a:lumOff val="55000"/>
                  </a:srgbClr>
                </a:gs>
                <a:gs pos="83000">
                  <a:srgbClr val="BBE0E3">
                    <a:lumMod val="45000"/>
                    <a:lumOff val="55000"/>
                  </a:srgbClr>
                </a:gs>
                <a:gs pos="100000">
                  <a:srgbClr val="BBE0E3">
                    <a:lumMod val="30000"/>
                    <a:lumOff val="7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2549671" y="3069939"/>
              <a:ext cx="976270" cy="400110"/>
              <a:chOff x="118321" y="3571928"/>
              <a:chExt cx="976270" cy="400110"/>
            </a:xfrm>
          </p:grpSpPr>
          <p:sp>
            <p:nvSpPr>
              <p:cNvPr id="67" name="직사각형 66"/>
              <p:cNvSpPr/>
              <p:nvPr/>
            </p:nvSpPr>
            <p:spPr>
              <a:xfrm>
                <a:off x="118321" y="3571928"/>
                <a:ext cx="97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25cycles</a:t>
                </a:r>
              </a:p>
              <a:p>
                <a:pPr algn="ctr"/>
                <a:endParaRPr lang="ko-KR" altLang="en-US" sz="10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417943" y="3732519"/>
                <a:ext cx="37702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(5%)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2560018" y="3989310"/>
              <a:ext cx="976270" cy="400110"/>
              <a:chOff x="118321" y="3571928"/>
              <a:chExt cx="976270" cy="400110"/>
            </a:xfrm>
          </p:grpSpPr>
          <p:sp>
            <p:nvSpPr>
              <p:cNvPr id="70" name="직사각형 69"/>
              <p:cNvSpPr/>
              <p:nvPr/>
            </p:nvSpPr>
            <p:spPr>
              <a:xfrm>
                <a:off x="118321" y="3571928"/>
                <a:ext cx="97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25cycles</a:t>
                </a:r>
              </a:p>
              <a:p>
                <a:pPr algn="ctr"/>
                <a:endParaRPr lang="ko-KR" altLang="en-US" sz="10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417943" y="3732519"/>
                <a:ext cx="37702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(5%)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75" name="그룹 74"/>
            <p:cNvGrpSpPr/>
            <p:nvPr/>
          </p:nvGrpSpPr>
          <p:grpSpPr>
            <a:xfrm>
              <a:off x="2547126" y="4720663"/>
              <a:ext cx="976270" cy="376035"/>
              <a:chOff x="118321" y="3571928"/>
              <a:chExt cx="976270" cy="376035"/>
            </a:xfrm>
          </p:grpSpPr>
          <p:sp>
            <p:nvSpPr>
              <p:cNvPr id="76" name="직사각형 75"/>
              <p:cNvSpPr/>
              <p:nvPr/>
            </p:nvSpPr>
            <p:spPr>
              <a:xfrm>
                <a:off x="118321" y="3571928"/>
                <a:ext cx="97627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200cycles</a:t>
                </a: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392295" y="3732519"/>
                <a:ext cx="42832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(40%)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6" name="직사각형 5"/>
          <p:cNvSpPr/>
          <p:nvPr/>
        </p:nvSpPr>
        <p:spPr>
          <a:xfrm>
            <a:off x="12606" y="2634138"/>
            <a:ext cx="930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 err="1">
                <a:latin typeface="+mj-ea"/>
                <a:ea typeface="+mj-ea"/>
              </a:rPr>
              <a:t>Test</a:t>
            </a:r>
            <a:endParaRPr lang="en-US" altLang="ko-KR" sz="1200" b="1" dirty="0">
              <a:latin typeface="+mj-ea"/>
              <a:ea typeface="+mj-ea"/>
            </a:endParaRPr>
          </a:p>
          <a:p>
            <a:pPr algn="ctr"/>
            <a:r>
              <a:rPr lang="ko-KR" altLang="en-US" sz="1200" b="1" dirty="0" err="1">
                <a:latin typeface="+mj-ea"/>
                <a:ea typeface="+mj-ea"/>
              </a:rPr>
              <a:t>procedure</a:t>
            </a:r>
            <a:endParaRPr lang="ko-KR" altLang="en-US" sz="1200" b="1" dirty="0">
              <a:latin typeface="+mj-ea"/>
              <a:ea typeface="+mj-ea"/>
            </a:endParaRPr>
          </a:p>
        </p:txBody>
      </p:sp>
      <p:graphicFrame>
        <p:nvGraphicFramePr>
          <p:cNvPr id="104" name="표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90840"/>
              </p:ext>
            </p:extLst>
          </p:nvPr>
        </p:nvGraphicFramePr>
        <p:xfrm>
          <a:off x="5690989" y="3648119"/>
          <a:ext cx="1740316" cy="2406663"/>
        </p:xfrm>
        <a:graphic>
          <a:graphicData uri="http://schemas.openxmlformats.org/drawingml/2006/table">
            <a:tbl>
              <a:tblPr firstRow="1" bandRow="1"/>
              <a:tblGrid>
                <a:gridCol w="1740316">
                  <a:extLst>
                    <a:ext uri="{9D8B030D-6E8A-4147-A177-3AD203B41FA5}">
                      <a16:colId xmlns:a16="http://schemas.microsoft.com/office/drawing/2014/main" val="3374800544"/>
                    </a:ext>
                  </a:extLst>
                </a:gridCol>
              </a:tblGrid>
              <a:tr h="99969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: ≤-40℃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▷ Tank conditions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… 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First 10cycles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, ≥NWPX80%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… remnants, 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≥NWP X 100%</a:t>
                      </a: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▷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Gas conditions</a:t>
                      </a:r>
                    </a:p>
                    <a:p>
                      <a:pPr marL="0" marR="0" lvl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   …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First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5cycles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≥20℃</a:t>
                      </a:r>
                    </a:p>
                    <a:p>
                      <a:pPr marL="0" marR="0" lvl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   …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Next 5cycles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≤-35℃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67430"/>
                  </a:ext>
                </a:extLst>
              </a:tr>
              <a:tr h="85158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: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≥50℃, 95% RH</a:t>
                      </a:r>
                    </a:p>
                    <a:p>
                      <a:pPr marL="0" marR="0" lvl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▷ Tank conditions</a:t>
                      </a:r>
                    </a:p>
                    <a:p>
                      <a:pPr marL="0" marR="0" lvl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… ≥NWP X 125% </a:t>
                      </a: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▷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Gas conditions</a:t>
                      </a:r>
                    </a:p>
                    <a:p>
                      <a:pPr marL="323850" marR="0" lvl="0" indent="-147638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…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First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5cycles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≤-35℃</a:t>
                      </a: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44945"/>
                  </a:ext>
                </a:extLst>
              </a:tr>
              <a:tr h="55538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20±5℃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▷ Tank conditions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… NWP X 125%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27446"/>
                  </a:ext>
                </a:extLst>
              </a:tr>
            </a:tbl>
          </a:graphicData>
        </a:graphic>
      </p:graphicFrame>
      <p:graphicFrame>
        <p:nvGraphicFramePr>
          <p:cNvPr id="105" name="표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34912"/>
              </p:ext>
            </p:extLst>
          </p:nvPr>
        </p:nvGraphicFramePr>
        <p:xfrm>
          <a:off x="7946921" y="3648119"/>
          <a:ext cx="1677354" cy="2406663"/>
        </p:xfrm>
        <a:graphic>
          <a:graphicData uri="http://schemas.openxmlformats.org/drawingml/2006/table">
            <a:tbl>
              <a:tblPr firstRow="1" bandRow="1"/>
              <a:tblGrid>
                <a:gridCol w="1677354">
                  <a:extLst>
                    <a:ext uri="{9D8B030D-6E8A-4147-A177-3AD203B41FA5}">
                      <a16:colId xmlns:a16="http://schemas.microsoft.com/office/drawing/2014/main" val="3374800544"/>
                    </a:ext>
                  </a:extLst>
                </a:gridCol>
              </a:tblGrid>
              <a:tr h="102100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Stabilize environment : ≥50℃, 95% RH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▷ Tank conditions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   … ≥NWP X 125%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67430"/>
                  </a:ext>
                </a:extLst>
              </a:tr>
              <a:tr h="87515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Stabilize environment : ≤-40℃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 ▷ Tank conditions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   … ≥NWP X 80% (first time)</a:t>
                      </a:r>
                    </a:p>
                    <a:p>
                      <a:pPr marL="0" marR="0" lvl="0" indent="17621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… ≥NWP X 100%</a:t>
                      </a: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44945"/>
                  </a:ext>
                </a:extLst>
              </a:tr>
              <a:tr h="51050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latinLnBrk="1"/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Stabilize environment : 20±5℃ 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   ▷ Tank conditions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  … NWP X 125%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27446"/>
                  </a:ext>
                </a:extLst>
              </a:tr>
            </a:tbl>
          </a:graphicData>
        </a:graphic>
      </p:graphicFrame>
      <p:grpSp>
        <p:nvGrpSpPr>
          <p:cNvPr id="106" name="그룹 105"/>
          <p:cNvGrpSpPr/>
          <p:nvPr/>
        </p:nvGrpSpPr>
        <p:grpSpPr>
          <a:xfrm>
            <a:off x="5682376" y="3317776"/>
            <a:ext cx="3939246" cy="262119"/>
            <a:chOff x="762384" y="2471956"/>
            <a:chExt cx="3939246" cy="262119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762384" y="2481521"/>
              <a:ext cx="1685968" cy="2525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8" name="모서리가 둥근 직사각형 107"/>
            <p:cNvSpPr/>
            <p:nvPr/>
          </p:nvSpPr>
          <p:spPr>
            <a:xfrm>
              <a:off x="3026929" y="2474719"/>
              <a:ext cx="1674701" cy="2525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930119" y="2487854"/>
              <a:ext cx="13446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1</a:t>
              </a:r>
              <a:r>
                <a:rPr lang="en-US" altLang="ko-KR" sz="1000" b="1" spc="-50" baseline="30000" dirty="0">
                  <a:solidFill>
                    <a:srgbClr val="000000"/>
                  </a:solidFill>
                  <a:latin typeface="+mj-ea"/>
                  <a:ea typeface="+mj-ea"/>
                </a:rPr>
                <a:t>st</a:t>
              </a:r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 Group (250cycles)</a:t>
              </a:r>
              <a:endParaRPr lang="ko-KR" altLang="en-US" sz="1000" b="1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3209711" y="2471956"/>
              <a:ext cx="13767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2</a:t>
              </a:r>
              <a:r>
                <a:rPr lang="en-US" altLang="ko-KR" sz="1000" b="1" spc="-50" baseline="30000" dirty="0">
                  <a:solidFill>
                    <a:srgbClr val="000000"/>
                  </a:solidFill>
                  <a:latin typeface="+mj-ea"/>
                  <a:ea typeface="+mj-ea"/>
                </a:rPr>
                <a:t>nd</a:t>
              </a:r>
              <a:r>
                <a:rPr lang="en-US" altLang="ko-KR" sz="1000" b="1" spc="-50" dirty="0">
                  <a:solidFill>
                    <a:srgbClr val="000000"/>
                  </a:solidFill>
                  <a:latin typeface="+mj-ea"/>
                  <a:ea typeface="+mj-ea"/>
                </a:rPr>
                <a:t> Group (250cycles)</a:t>
              </a:r>
              <a:endParaRPr lang="ko-KR" altLang="en-US" sz="1000" b="1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4913027" y="3648120"/>
            <a:ext cx="984751" cy="2406663"/>
            <a:chOff x="-92690" y="2802300"/>
            <a:chExt cx="984751" cy="2406663"/>
          </a:xfrm>
        </p:grpSpPr>
        <p:sp>
          <p:nvSpPr>
            <p:cNvPr id="112" name="아래쪽 화살표 111"/>
            <p:cNvSpPr/>
            <p:nvPr/>
          </p:nvSpPr>
          <p:spPr>
            <a:xfrm>
              <a:off x="261737" y="2802300"/>
              <a:ext cx="284378" cy="2406663"/>
            </a:xfrm>
            <a:prstGeom prst="downArrow">
              <a:avLst/>
            </a:prstGeom>
            <a:gradFill>
              <a:gsLst>
                <a:gs pos="0">
                  <a:srgbClr val="808080">
                    <a:lumMod val="90000"/>
                  </a:srgb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-84209" y="3069525"/>
              <a:ext cx="976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50" dirty="0">
                  <a:solidFill>
                    <a:srgbClr val="000000"/>
                  </a:solidFill>
                  <a:latin typeface="+mj-ea"/>
                  <a:ea typeface="+mj-ea"/>
                </a:rPr>
                <a:t>25cycles</a:t>
              </a:r>
            </a:p>
            <a:p>
              <a:pPr algn="ctr"/>
              <a:endParaRPr lang="ko-KR" altLang="en-US" sz="10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218069" y="3217399"/>
              <a:ext cx="3770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spc="-50" dirty="0">
                  <a:solidFill>
                    <a:srgbClr val="000000"/>
                  </a:solidFill>
                  <a:latin typeface="+mj-ea"/>
                  <a:ea typeface="+mj-ea"/>
                </a:rPr>
                <a:t>(5%)</a:t>
              </a:r>
              <a:endParaRPr lang="ko-KR" altLang="en-US" sz="8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-84209" y="3989310"/>
              <a:ext cx="976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spc="-50" dirty="0">
                  <a:solidFill>
                    <a:srgbClr val="000000"/>
                  </a:solidFill>
                  <a:latin typeface="+mj-ea"/>
                  <a:ea typeface="+mj-ea"/>
                </a:rPr>
                <a:t>25cycles</a:t>
              </a:r>
            </a:p>
            <a:p>
              <a:pPr algn="ctr"/>
              <a:endParaRPr lang="ko-KR" altLang="en-US" sz="10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206932" y="4132052"/>
              <a:ext cx="3770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800" spc="-50" dirty="0">
                  <a:solidFill>
                    <a:srgbClr val="000000"/>
                  </a:solidFill>
                  <a:latin typeface="+mj-ea"/>
                  <a:ea typeface="+mj-ea"/>
                </a:rPr>
                <a:t>(5%)</a:t>
              </a:r>
              <a:endParaRPr lang="ko-KR" altLang="en-US" sz="800" spc="-50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-92690" y="4740084"/>
              <a:ext cx="976270" cy="376035"/>
              <a:chOff x="118321" y="3571928"/>
              <a:chExt cx="976270" cy="376035"/>
            </a:xfrm>
          </p:grpSpPr>
          <p:sp>
            <p:nvSpPr>
              <p:cNvPr id="118" name="직사각형 117"/>
              <p:cNvSpPr/>
              <p:nvPr/>
            </p:nvSpPr>
            <p:spPr>
              <a:xfrm>
                <a:off x="118321" y="3571928"/>
                <a:ext cx="97627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200cycles</a:t>
                </a:r>
              </a:p>
            </p:txBody>
          </p:sp>
          <p:sp>
            <p:nvSpPr>
              <p:cNvPr id="119" name="직사각형 118"/>
              <p:cNvSpPr/>
              <p:nvPr/>
            </p:nvSpPr>
            <p:spPr>
              <a:xfrm>
                <a:off x="392295" y="3732519"/>
                <a:ext cx="42832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(40%)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0" name="그룹 119"/>
          <p:cNvGrpSpPr/>
          <p:nvPr/>
        </p:nvGrpSpPr>
        <p:grpSpPr>
          <a:xfrm>
            <a:off x="7187083" y="3648119"/>
            <a:ext cx="989162" cy="2406663"/>
            <a:chOff x="2547126" y="2802299"/>
            <a:chExt cx="989162" cy="2406663"/>
          </a:xfrm>
        </p:grpSpPr>
        <p:sp>
          <p:nvSpPr>
            <p:cNvPr id="121" name="아래쪽 화살표 120"/>
            <p:cNvSpPr/>
            <p:nvPr/>
          </p:nvSpPr>
          <p:spPr>
            <a:xfrm>
              <a:off x="2893072" y="2802299"/>
              <a:ext cx="284378" cy="2406663"/>
            </a:xfrm>
            <a:prstGeom prst="downArrow">
              <a:avLst/>
            </a:prstGeom>
            <a:gradFill>
              <a:gsLst>
                <a:gs pos="0">
                  <a:srgbClr val="808080">
                    <a:lumMod val="90000"/>
                  </a:srgb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122" name="그룹 121"/>
            <p:cNvGrpSpPr/>
            <p:nvPr/>
          </p:nvGrpSpPr>
          <p:grpSpPr>
            <a:xfrm>
              <a:off x="2549671" y="3069939"/>
              <a:ext cx="976270" cy="400110"/>
              <a:chOff x="118321" y="3571928"/>
              <a:chExt cx="976270" cy="400110"/>
            </a:xfrm>
          </p:grpSpPr>
          <p:sp>
            <p:nvSpPr>
              <p:cNvPr id="129" name="직사각형 128"/>
              <p:cNvSpPr/>
              <p:nvPr/>
            </p:nvSpPr>
            <p:spPr>
              <a:xfrm>
                <a:off x="118321" y="3571928"/>
                <a:ext cx="97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25cycles</a:t>
                </a:r>
              </a:p>
              <a:p>
                <a:pPr algn="ctr"/>
                <a:endParaRPr lang="ko-KR" altLang="en-US" sz="10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417943" y="3732519"/>
                <a:ext cx="37702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(5%)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23" name="그룹 122"/>
            <p:cNvGrpSpPr/>
            <p:nvPr/>
          </p:nvGrpSpPr>
          <p:grpSpPr>
            <a:xfrm>
              <a:off x="2560018" y="3989310"/>
              <a:ext cx="976270" cy="400110"/>
              <a:chOff x="118321" y="3571928"/>
              <a:chExt cx="976270" cy="400110"/>
            </a:xfrm>
          </p:grpSpPr>
          <p:sp>
            <p:nvSpPr>
              <p:cNvPr id="127" name="직사각형 126"/>
              <p:cNvSpPr/>
              <p:nvPr/>
            </p:nvSpPr>
            <p:spPr>
              <a:xfrm>
                <a:off x="118321" y="3571928"/>
                <a:ext cx="97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25cycles</a:t>
                </a:r>
              </a:p>
              <a:p>
                <a:pPr algn="ctr"/>
                <a:endParaRPr lang="ko-KR" altLang="en-US" sz="10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8" name="직사각형 127"/>
              <p:cNvSpPr/>
              <p:nvPr/>
            </p:nvSpPr>
            <p:spPr>
              <a:xfrm>
                <a:off x="417943" y="3732519"/>
                <a:ext cx="37702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(5%)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24" name="그룹 123"/>
            <p:cNvGrpSpPr/>
            <p:nvPr/>
          </p:nvGrpSpPr>
          <p:grpSpPr>
            <a:xfrm>
              <a:off x="2547126" y="4720663"/>
              <a:ext cx="976270" cy="376035"/>
              <a:chOff x="118321" y="3571928"/>
              <a:chExt cx="976270" cy="376035"/>
            </a:xfrm>
          </p:grpSpPr>
          <p:sp>
            <p:nvSpPr>
              <p:cNvPr id="125" name="직사각형 124"/>
              <p:cNvSpPr/>
              <p:nvPr/>
            </p:nvSpPr>
            <p:spPr>
              <a:xfrm>
                <a:off x="118321" y="3571928"/>
                <a:ext cx="97627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0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200cycles</a:t>
                </a:r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392295" y="3732519"/>
                <a:ext cx="42832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800" spc="-50" dirty="0">
                    <a:solidFill>
                      <a:srgbClr val="000000"/>
                    </a:solidFill>
                    <a:latin typeface="+mj-ea"/>
                    <a:ea typeface="+mj-ea"/>
                  </a:rPr>
                  <a:t>(40%)</a:t>
                </a:r>
                <a:endParaRPr lang="ko-KR" altLang="en-US" sz="800" spc="-50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31" name="모서리가 둥근 직사각형 130"/>
          <p:cNvSpPr/>
          <p:nvPr/>
        </p:nvSpPr>
        <p:spPr>
          <a:xfrm>
            <a:off x="272480" y="975874"/>
            <a:ext cx="9371217" cy="420345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Verification</a:t>
            </a:r>
            <a:r>
              <a:rPr lang="en-US" altLang="ko-KR" b="1" dirty="0">
                <a:solidFill>
                  <a:schemeClr val="tx1"/>
                </a:solidFill>
                <a:latin typeface="+mj-ea"/>
                <a:ea typeface="+mj-ea"/>
              </a:rPr>
              <a:t> Test takes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a lot of time and cost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6124" y="1763633"/>
            <a:ext cx="447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rgbClr val="0000FF"/>
                </a:solidFill>
                <a:latin typeface="+mj-ea"/>
                <a:ea typeface="+mj-ea"/>
              </a:rPr>
              <a:t>Roughly months to a year, almost few hundreds of millions.</a:t>
            </a:r>
          </a:p>
        </p:txBody>
      </p:sp>
      <p:pic>
        <p:nvPicPr>
          <p:cNvPr id="77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72" y="6559553"/>
            <a:ext cx="809366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4"/>
          <a:srcRect t="12637" b="16927"/>
          <a:stretch/>
        </p:blipFill>
        <p:spPr>
          <a:xfrm>
            <a:off x="7299060" y="6541692"/>
            <a:ext cx="1517419" cy="3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6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390436"/>
            <a:ext cx="4931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Research </a:t>
            </a:r>
            <a:r>
              <a:rPr kumimoji="0" lang="en-US" altLang="ko-KR" sz="2400" dirty="0" err="1">
                <a:latin typeface="+mj-ea"/>
                <a:ea typeface="+mj-ea"/>
              </a:rPr>
              <a:t>Contents_Test</a:t>
            </a:r>
            <a:r>
              <a:rPr kumimoji="0" lang="en-US" altLang="ko-KR" sz="2400" dirty="0">
                <a:latin typeface="+mj-ea"/>
                <a:ea typeface="+mj-ea"/>
              </a:rPr>
              <a:t> Concept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827970"/>
            <a:ext cx="9769266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600" b="1" dirty="0">
                <a:solidFill>
                  <a:srgbClr val="0000FF"/>
                </a:solidFill>
                <a:latin typeface="+mj-ea"/>
                <a:ea typeface="+mj-ea"/>
              </a:rPr>
              <a:t>ISO 19881:2018 “Gaseous hydrogen — Land vehicle fuel containers”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dirty="0">
                <a:latin typeface="+mj-ea"/>
                <a:ea typeface="+mj-ea"/>
              </a:rPr>
              <a:t>17.3.13.2 Procedure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dirty="0">
                <a:latin typeface="+mj-ea"/>
                <a:ea typeface="+mj-ea"/>
              </a:rPr>
              <a:t>The hydrogen gas cycling test shall be performed in accordance with the following procedure.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dirty="0">
                <a:latin typeface="+mj-ea"/>
                <a:ea typeface="+mj-ea"/>
              </a:rPr>
              <a:t>The container shall be pressure cycled using hydrogen from 2 MPa ± 1 MPa to 125 % of the nominal working pressure for 1 000 cycles. The end boss at the valve end (the end where the fill/discharge occurs) may be grounded. Each cycle shall consist of filling and venting of the container. The fill rate shall not exceed 60 g/s and the maximum allowable gas temperature shall not be exceeded. The defueling rate shall be specified by the container manufacturer.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dirty="0">
                <a:latin typeface="+mj-ea"/>
                <a:ea typeface="+mj-ea"/>
              </a:rPr>
              <a:t>The first 500 cycles shall be conducted at the ambient temperature, followed by a static hold at 115 % of the nominal working pressure (±1 MPa) at 55 °C for a minimum of 30 h. The second 500 cycles shall be conducted with the container at an ambient temperature of −30 °C (250 cycles) and at 50 °C (250 cycles).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b="1" dirty="0">
                <a:solidFill>
                  <a:srgbClr val="C00000"/>
                </a:solidFill>
                <a:latin typeface="+mj-ea"/>
                <a:ea typeface="+mj-ea"/>
              </a:rPr>
              <a:t>Subscale specimens may be used for this test with diameters reduced by as much as 20 % and lengths reduced by as much as 50 %.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180816"/>
            <a:ext cx="9769266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600" b="1" dirty="0">
                <a:solidFill>
                  <a:srgbClr val="0000FF"/>
                </a:solidFill>
                <a:latin typeface="+mj-ea"/>
                <a:ea typeface="+mj-ea"/>
              </a:rPr>
              <a:t>ISO/FDIS 19884  “Gaseous hydrogen — Cylinders and tubes for stationary storage”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dirty="0">
                <a:latin typeface="+mj-ea"/>
                <a:ea typeface="+mj-ea"/>
              </a:rPr>
              <a:t>8.3.3 Pressure vessel tests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dirty="0">
                <a:latin typeface="+mj-ea"/>
                <a:ea typeface="+mj-ea"/>
              </a:rPr>
              <a:t>8.3.3.2 Use of subscale units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dirty="0">
                <a:latin typeface="+mj-ea"/>
                <a:ea typeface="+mj-ea"/>
              </a:rPr>
              <a:t>Where indicated, tests may be performed on full scale diameter pressure vessels of shorter length; however, the L/D ratio of sub-scale units shall be greater than 2,5. If the full scale cylinder L/D ratio is less than 2,5, a full scale cylinder is required. The winding pattern of the sub-scale unit shall be the same as the full scale pressure vessel.</a:t>
            </a:r>
          </a:p>
          <a:p>
            <a:pPr marL="179387" lvl="1">
              <a:lnSpc>
                <a:spcPct val="125000"/>
              </a:lnSpc>
              <a:spcBef>
                <a:spcPct val="5000"/>
              </a:spcBef>
            </a:pPr>
            <a:r>
              <a:rPr lang="en-US" altLang="ko-KR" sz="1200" b="1" dirty="0">
                <a:solidFill>
                  <a:srgbClr val="C00000"/>
                </a:solidFill>
                <a:latin typeface="+mj-ea"/>
                <a:ea typeface="+mj-ea"/>
              </a:rPr>
              <a:t>Full-scale pressure vessels containing a filler material to reduce the internal volume may also be used.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72480" y="3725450"/>
            <a:ext cx="9371217" cy="420345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Save time and cost using subscale specimens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72480" y="5970873"/>
            <a:ext cx="9371217" cy="420345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Save time and cost using containing a filler 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7476191" y="5818315"/>
            <a:ext cx="2293075" cy="725459"/>
          </a:xfrm>
          <a:prstGeom prst="right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j-ea"/>
                <a:ea typeface="+mj-ea"/>
              </a:rPr>
              <a:t>Our choice</a:t>
            </a:r>
            <a:endParaRPr lang="ko-KR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72" y="6559553"/>
            <a:ext cx="809366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654373" y="336333"/>
            <a:ext cx="298247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2023. 05.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ko-KR" sz="1100" dirty="0">
                <a:latin typeface="+mj-ea"/>
                <a:ea typeface="+mj-ea"/>
              </a:rPr>
              <a:t>Hyundai Motor Company</a:t>
            </a:r>
          </a:p>
          <a:p>
            <a:pPr algn="r" eaLnBrk="1" hangingPunct="1">
              <a:spcBef>
                <a:spcPct val="20000"/>
              </a:spcBef>
            </a:pP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rcRect t="12637" b="16927"/>
          <a:stretch/>
        </p:blipFill>
        <p:spPr>
          <a:xfrm>
            <a:off x="7299060" y="6541692"/>
            <a:ext cx="1517419" cy="3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8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414577"/>
            <a:ext cx="4932119" cy="4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Research </a:t>
            </a:r>
            <a:r>
              <a:rPr kumimoji="0" lang="en-US" altLang="ko-KR" sz="2400" dirty="0" err="1">
                <a:latin typeface="+mj-ea"/>
                <a:ea typeface="+mj-ea"/>
              </a:rPr>
              <a:t>Contents_Test</a:t>
            </a:r>
            <a:r>
              <a:rPr kumimoji="0" lang="en-US" altLang="ko-KR" sz="2400" dirty="0">
                <a:latin typeface="+mj-ea"/>
                <a:ea typeface="+mj-ea"/>
              </a:rPr>
              <a:t> process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8371" y="1847246"/>
            <a:ext cx="1702925" cy="2314030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47103"/>
              </p:ext>
            </p:extLst>
          </p:nvPr>
        </p:nvGraphicFramePr>
        <p:xfrm>
          <a:off x="2855542" y="1711285"/>
          <a:ext cx="2888372" cy="1207412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1319565160"/>
                    </a:ext>
                  </a:extLst>
                </a:gridCol>
                <a:gridCol w="1448372">
                  <a:extLst>
                    <a:ext uri="{9D8B030D-6E8A-4147-A177-3AD203B41FA5}">
                      <a16:colId xmlns:a16="http://schemas.microsoft.com/office/drawing/2014/main" val="247334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Container</a:t>
                      </a:r>
                      <a:r>
                        <a:rPr kumimoji="1" lang="ko-KR" altLang="en-US" sz="10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3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ko-KR" altLang="en-US" sz="1000" kern="1200" spc="-3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filler</a:t>
                      </a:r>
                      <a:r>
                        <a:rPr kumimoji="1" lang="ko-KR" altLang="en-US" sz="1000" kern="1200" spc="-3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3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O)</a:t>
                      </a:r>
                    </a:p>
                  </a:txBody>
                  <a:tcPr marL="19783" marR="19783" marT="3957" marB="395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Container</a:t>
                      </a:r>
                      <a:r>
                        <a:rPr kumimoji="1" lang="ko-KR" altLang="en-US" sz="105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ko-KR" altLang="en-US" sz="1000" b="0" i="0" u="none" strike="noStrike" kern="1200" cap="none" spc="-3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filler</a:t>
                      </a:r>
                      <a:r>
                        <a:rPr kumimoji="1" lang="ko-KR" altLang="en-US" sz="10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X)</a:t>
                      </a:r>
                      <a:endParaRPr kumimoji="1" lang="en-US" altLang="ko-KR" sz="1000" kern="1200" spc="-3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54797"/>
                  </a:ext>
                </a:extLst>
              </a:tr>
              <a:tr h="102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Volume 105L (175*0.6)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Volume 175L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72832"/>
                  </a:ext>
                </a:extLst>
              </a:tr>
            </a:tbl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797" y="2081060"/>
            <a:ext cx="1111237" cy="83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862" y="2051698"/>
            <a:ext cx="1119661" cy="848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4" y="1929323"/>
            <a:ext cx="1109090" cy="67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구부러진 연결선 13"/>
          <p:cNvCxnSpPr>
            <a:stCxn id="13" idx="3"/>
          </p:cNvCxnSpPr>
          <p:nvPr/>
        </p:nvCxnSpPr>
        <p:spPr>
          <a:xfrm>
            <a:off x="2252094" y="2266588"/>
            <a:ext cx="523397" cy="260533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/>
          <p:cNvCxnSpPr>
            <a:stCxn id="24" idx="1"/>
          </p:cNvCxnSpPr>
          <p:nvPr/>
        </p:nvCxnSpPr>
        <p:spPr>
          <a:xfrm flipH="1">
            <a:off x="5610523" y="2408708"/>
            <a:ext cx="222678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 15"/>
          <p:cNvCxnSpPr>
            <a:stCxn id="27" idx="1"/>
            <a:endCxn id="10" idx="2"/>
          </p:cNvCxnSpPr>
          <p:nvPr/>
        </p:nvCxnSpPr>
        <p:spPr>
          <a:xfrm rot="10800000">
            <a:off x="3543417" y="2918697"/>
            <a:ext cx="4641781" cy="229486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 rot="900000">
            <a:off x="7815970" y="2378709"/>
            <a:ext cx="1252239" cy="384102"/>
          </a:xfrm>
          <a:prstGeom prst="rect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185197" y="2923081"/>
            <a:ext cx="1321727" cy="450204"/>
          </a:xfrm>
          <a:prstGeom prst="rect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127652" y="2673681"/>
            <a:ext cx="1282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ko-KR" sz="950" spc="-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latin typeface="+mj-ea"/>
                <a:ea typeface="+mj-ea"/>
              </a:rPr>
              <a:t>Internal insertion filler</a:t>
            </a:r>
          </a:p>
          <a:p>
            <a:pPr algn="ctr"/>
            <a:r>
              <a:rPr kumimoji="1" lang="en-US" altLang="ko-KR" sz="800" spc="-5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latin typeface="+mj-ea"/>
                <a:ea typeface="+mj-ea"/>
              </a:rPr>
              <a:t>(Liner-like material</a:t>
            </a:r>
            <a:r>
              <a:rPr lang="en-US" altLang="ko-KR" sz="1050" dirty="0">
                <a:latin typeface="+mj-ea"/>
                <a:ea typeface="+mj-ea"/>
              </a:rPr>
              <a:t>)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72480" y="1033352"/>
            <a:ext cx="9371217" cy="565241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 spc="-120">
                <a:solidFill>
                  <a:schemeClr val="tx1"/>
                </a:solidFill>
                <a:latin typeface="+mj-ea"/>
                <a:ea typeface="+mj-ea"/>
              </a:rPr>
              <a:t>Comparison of the volume reduced storage container(40% filler inserted,</a:t>
            </a:r>
            <a:r>
              <a:rPr lang="ko-KR" altLang="en-US" b="1" spc="-12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b="1" spc="-120">
                <a:solidFill>
                  <a:schemeClr val="tx1"/>
                </a:solidFill>
                <a:latin typeface="+mj-ea"/>
                <a:ea typeface="+mj-ea"/>
              </a:rPr>
              <a:t>70L) and the normal storage container by brief test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163706" y="3566491"/>
            <a:ext cx="10491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Validation of the volume reduction method for reducing test time</a:t>
            </a:r>
          </a:p>
          <a:p>
            <a:r>
              <a:rPr lang="en-US" altLang="ko-KR" dirty="0">
                <a:latin typeface="+mj-ea"/>
                <a:ea typeface="+mj-ea"/>
              </a:rPr>
              <a:t>Verification of the durability of the storage container through repeated hydraulic cycling test</a:t>
            </a:r>
          </a:p>
          <a:p>
            <a:endParaRPr lang="en-US" altLang="ko-KR" dirty="0">
              <a:latin typeface="+mj-ea"/>
              <a:ea typeface="+mj-ea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30218" y="4182553"/>
          <a:ext cx="9357176" cy="1970538"/>
        </p:xfrm>
        <a:graphic>
          <a:graphicData uri="http://schemas.openxmlformats.org/drawingml/2006/table">
            <a:tbl>
              <a:tblPr/>
              <a:tblGrid>
                <a:gridCol w="828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39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90"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5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Sample</a:t>
                      </a:r>
                      <a:endParaRPr kumimoji="1" lang="en-US" altLang="ko-KR" sz="1100" b="0" i="0" u="none" strike="noStrike" kern="1200" cap="none" spc="-5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Volume</a:t>
                      </a:r>
                      <a:endParaRPr kumimoji="1" lang="en-US" altLang="ko-KR" sz="1100" b="0" i="0" u="none" strike="noStrike" kern="1200" cap="none" spc="-50" normalizeH="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-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GTR No.13</a:t>
                      </a:r>
                      <a:endParaRPr lang="ko-KR" altLang="en-US" sz="1100">
                        <a:latin typeface="+mj-ea"/>
                        <a:ea typeface="+mj-ea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19783" marR="19783" marT="3957" marB="3957" anchor="ctr" horzOverflow="overflow">
                    <a:lnL w="317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19783" marR="19783" marT="3957" marB="3957" anchor="ctr" horzOverflow="overflow">
                    <a:lnL w="317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-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EC 79/2009 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GTR No.13</a:t>
                      </a:r>
                      <a:endParaRPr kumimoji="0" lang="ko-KR" altLang="en-US" sz="1100" b="0" i="0" u="none" strike="noStrike" kern="1200" cap="none" spc="0" normalizeH="0" baseline="0"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-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11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Leak test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Permeation test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Pressure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cycling Test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(Gas/Brief)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Permeation test</a:t>
                      </a:r>
                      <a:r>
                        <a:rPr kumimoji="1" lang="ko-KR" altLang="en-US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</a:t>
                      </a:r>
                      <a:endParaRPr kumimoji="1" lang="en-US" altLang="ko-KR" sz="1100" b="0" i="0" u="none" strike="noStrike" kern="1200" cap="none" spc="-80" normalizeH="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Internal inspection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Pressure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cycling Test </a:t>
                      </a: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(Hydraulic)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Permeation test</a:t>
                      </a:r>
                      <a:endParaRPr kumimoji="1" lang="en-US" altLang="ko-KR" sz="1100" b="0" i="0" u="none" strike="noStrike" kern="1200" cap="none" spc="-80" normalizeH="0" baseline="0">
                        <a:solidFill>
                          <a:prstClr val="black"/>
                        </a:solidFill>
                        <a:latin typeface="+mj-ea"/>
                        <a:ea typeface="+mj-ea"/>
                        <a:cs typeface="+mn-cs"/>
                        <a:sym typeface="Wingding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Internal inspection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kern="1200" cap="none" spc="-8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/>
                        </a:rPr>
                        <a:t>after cutting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357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Container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3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ko-KR" altLang="en-US" sz="1000" kern="1200" spc="-3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filler </a:t>
                      </a:r>
                      <a:r>
                        <a:rPr kumimoji="1" lang="en-US" altLang="ko-KR" sz="1000" kern="1200" spc="-3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O)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105L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(175L*60%)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10 Mpa to 87.5 Mpa</a:t>
                      </a:r>
                      <a:endParaRPr kumimoji="1" lang="en-US" altLang="ko-KR" sz="1000" kern="1200" spc="-5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High temperature </a:t>
                      </a:r>
                      <a:r>
                        <a:rPr kumimoji="1" lang="en-US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(55</a:t>
                      </a:r>
                      <a:r>
                        <a:rPr kumimoji="1" lang="ko-KR" altLang="en-US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First</a:t>
                      </a:r>
                      <a:r>
                        <a:rPr kumimoji="1" lang="ko-KR" altLang="en-US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permeation rate</a:t>
                      </a:r>
                      <a:r>
                        <a:rPr kumimoji="1" lang="ko-KR" altLang="en-US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① </a:t>
                      </a:r>
                      <a:r>
                        <a:rPr kumimoji="1" lang="en-US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measurement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A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mbient(20±5℃) 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High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(55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Low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(-40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temperature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Perform 5 times each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High temperature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(55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Middle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Permeation rate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②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measurement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Physical Damage Check</a:t>
                      </a:r>
                      <a:endParaRPr kumimoji="1" lang="en-US" altLang="ko-KR" sz="1000" kern="1200" spc="-5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A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mbient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temperature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(20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125% NWP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 typeface="Wingdings"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5,000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cycles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High temperature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(55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Final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permeation rate</a:t>
                      </a:r>
                      <a:r>
                        <a:rPr kumimoji="1" lang="ko-KR" altLang="en-US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③ 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measurement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</a:t>
                      </a: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/>
                        </a:rPr>
                        <a:t> Physical Damage Check</a:t>
                      </a:r>
                      <a:endParaRPr kumimoji="1" lang="en-US" altLang="ko-KR" sz="1000" kern="1200" spc="-50" baseline="0">
                        <a:ln w="9525"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57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Container</a:t>
                      </a:r>
                      <a:r>
                        <a:rPr kumimoji="1" lang="ko-KR" altLang="en-US" sz="1000" b="0" i="0" u="none" strike="noStrike" kern="1200" cap="none" spc="-50" normalizeH="0" baseline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-30" normalizeH="0" baseline="0"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ko-KR" altLang="en-US" sz="1000" b="0" i="0" u="none" strike="noStrike" kern="1200" cap="none" spc="-30" normalizeH="0" baseline="0"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filler </a:t>
                      </a:r>
                      <a:r>
                        <a:rPr kumimoji="1" lang="en-US" altLang="ko-KR" sz="1000" b="0" i="0" u="none" strike="noStrike" kern="1200" cap="none" spc="-30" normalizeH="0" baseline="0"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X)</a:t>
                      </a:r>
                      <a:endParaRPr kumimoji="1" lang="en-US" altLang="ko-KR" sz="1000" kern="1200" spc="-3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000" kern="1200" spc="-50" baseline="0" dirty="0">
                          <a:ln w="9525"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175L</a:t>
                      </a:r>
                      <a:endParaRPr kumimoji="1" lang="en-US" altLang="ko-KR" sz="1000" kern="1200" spc="-5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900" kern="1200" spc="-3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현대하모니 L"/>
                        <a:ea typeface="현대하모니 L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900" kern="1200" spc="-3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현대하모니 L"/>
                        <a:ea typeface="현대하모니 L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900" kern="1200" spc="-3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현대하모니 L"/>
                        <a:ea typeface="현대하모니 L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900" kern="1200" spc="-3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현대하모니 L"/>
                        <a:ea typeface="현대하모니 L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1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72" y="6559553"/>
            <a:ext cx="809366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654373" y="336333"/>
            <a:ext cx="298247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ko-KR" sz="1100" dirty="0">
                <a:latin typeface="+mj-ea"/>
                <a:ea typeface="+mj-ea"/>
              </a:rPr>
              <a:t>Hyundai Motor Company</a:t>
            </a:r>
          </a:p>
          <a:p>
            <a:pPr algn="r" eaLnBrk="1" hangingPunct="1">
              <a:spcBef>
                <a:spcPct val="20000"/>
              </a:spcBef>
            </a:pP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8"/>
          <a:srcRect t="12637" b="16927"/>
          <a:stretch/>
        </p:blipFill>
        <p:spPr>
          <a:xfrm>
            <a:off x="7299060" y="6541692"/>
            <a:ext cx="1517419" cy="3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3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390436"/>
            <a:ext cx="6588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Research </a:t>
            </a:r>
            <a:r>
              <a:rPr kumimoji="0" lang="en-US" altLang="ko-KR" sz="2400" dirty="0" err="1">
                <a:latin typeface="+mj-ea"/>
                <a:ea typeface="+mj-ea"/>
              </a:rPr>
              <a:t>Contents_Test</a:t>
            </a:r>
            <a:r>
              <a:rPr kumimoji="0" lang="en-US" altLang="ko-KR" sz="2400" dirty="0">
                <a:latin typeface="+mj-ea"/>
                <a:ea typeface="+mj-ea"/>
              </a:rPr>
              <a:t> result and Proposal 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272480" y="1076216"/>
            <a:ext cx="9371217" cy="676384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rgbClr val="0000FF"/>
                </a:solidFill>
                <a:latin typeface="+mj-ea"/>
                <a:ea typeface="+mj-ea"/>
              </a:rPr>
              <a:t>The filler method test time reduction verification (up to 77%), No internal damage caused by fillers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51734"/>
              </p:ext>
            </p:extLst>
          </p:nvPr>
        </p:nvGraphicFramePr>
        <p:xfrm>
          <a:off x="286521" y="1942955"/>
          <a:ext cx="9357176" cy="1502464"/>
        </p:xfrm>
        <a:graphic>
          <a:graphicData uri="http://schemas.openxmlformats.org/drawingml/2006/table">
            <a:tbl>
              <a:tblPr/>
              <a:tblGrid>
                <a:gridCol w="913488">
                  <a:extLst>
                    <a:ext uri="{9D8B030D-6E8A-4147-A177-3AD203B41FA5}">
                      <a16:colId xmlns:a16="http://schemas.microsoft.com/office/drawing/2014/main" val="3270539506"/>
                    </a:ext>
                  </a:extLst>
                </a:gridCol>
                <a:gridCol w="531754">
                  <a:extLst>
                    <a:ext uri="{9D8B030D-6E8A-4147-A177-3AD203B41FA5}">
                      <a16:colId xmlns:a16="http://schemas.microsoft.com/office/drawing/2014/main" val="404521827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64950073"/>
                    </a:ext>
                  </a:extLst>
                </a:gridCol>
                <a:gridCol w="1133357">
                  <a:extLst>
                    <a:ext uri="{9D8B030D-6E8A-4147-A177-3AD203B41FA5}">
                      <a16:colId xmlns:a16="http://schemas.microsoft.com/office/drawing/2014/main" val="970201558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12874482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09096612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709448"/>
                    </a:ext>
                  </a:extLst>
                </a:gridCol>
                <a:gridCol w="832603">
                  <a:extLst>
                    <a:ext uri="{9D8B030D-6E8A-4147-A177-3AD203B41FA5}">
                      <a16:colId xmlns:a16="http://schemas.microsoft.com/office/drawing/2014/main" val="1057102156"/>
                    </a:ext>
                  </a:extLst>
                </a:gridCol>
                <a:gridCol w="1179077">
                  <a:extLst>
                    <a:ext uri="{9D8B030D-6E8A-4147-A177-3AD203B41FA5}">
                      <a16:colId xmlns:a16="http://schemas.microsoft.com/office/drawing/2014/main" val="2001340171"/>
                    </a:ext>
                  </a:extLst>
                </a:gridCol>
                <a:gridCol w="987377">
                  <a:extLst>
                    <a:ext uri="{9D8B030D-6E8A-4147-A177-3AD203B41FA5}">
                      <a16:colId xmlns:a16="http://schemas.microsoft.com/office/drawing/2014/main" val="2801124487"/>
                    </a:ext>
                  </a:extLst>
                </a:gridCol>
              </a:tblGrid>
              <a:tr h="47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Sample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Volume</a:t>
                      </a:r>
                      <a:endParaRPr kumimoji="1" lang="en-US" altLang="ko-KR" sz="1200" b="0" i="0" u="none" strike="noStrike" kern="1200" cap="none" spc="-50" normalizeH="0" baseline="0" noProof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-8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Leak test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First</a:t>
                      </a:r>
                      <a:r>
                        <a:rPr kumimoji="1" lang="ko-KR" altLang="en-US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permeation rate </a:t>
                      </a:r>
                      <a:r>
                        <a:rPr kumimoji="1" lang="ko-KR" altLang="en-US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ⓐ</a:t>
                      </a: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(cc/</a:t>
                      </a:r>
                      <a:r>
                        <a:rPr kumimoji="1" lang="en-US" altLang="ko-KR" sz="1000" kern="1200" spc="-50" baseline="0" dirty="0" err="1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hr</a:t>
                      </a: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/L)</a:t>
                      </a:r>
                      <a:r>
                        <a:rPr kumimoji="1" lang="ko-KR" altLang="en-US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endParaRPr kumimoji="1" lang="en-US" altLang="ko-KR" sz="1000" b="0" i="0" u="none" strike="noStrike" kern="1200" cap="none" spc="-80" normalizeH="0" baseline="0" noProof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-80" normalizeH="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Average test time</a:t>
                      </a:r>
                      <a:endParaRPr kumimoji="1" lang="en-US" altLang="ko-KR" sz="1200" b="0" i="0" u="none" strike="noStrike" kern="1200" cap="none" spc="-80" normalizeH="0" baseline="0" noProof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Middle</a:t>
                      </a:r>
                      <a:r>
                        <a:rPr kumimoji="1" lang="ko-KR" altLang="en-US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Permeation rate </a:t>
                      </a:r>
                      <a:r>
                        <a:rPr kumimoji="1" lang="ko-KR" altLang="en-US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ⓑ </a:t>
                      </a:r>
                      <a:r>
                        <a:rPr kumimoji="1" lang="en-US" altLang="ko-KR" sz="100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(cc/</a:t>
                      </a:r>
                      <a:r>
                        <a:rPr kumimoji="1" lang="en-US" altLang="ko-KR" sz="1000" b="0" i="0" u="none" strike="noStrike" kern="1200" cap="none" spc="-50" normalizeH="0" baseline="0" noProof="0" dirty="0" err="1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hr</a:t>
                      </a:r>
                      <a:r>
                        <a:rPr kumimoji="1" lang="en-US" altLang="ko-KR" sz="100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/L)</a:t>
                      </a:r>
                      <a:r>
                        <a:rPr kumimoji="1" lang="ko-KR" altLang="en-US" sz="100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endParaRPr kumimoji="1" lang="en-US" altLang="ko-KR" sz="1000" b="0" i="0" u="none" strike="noStrike" kern="1200" cap="none" spc="-80" normalizeH="0" baseline="0" noProof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-8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Internal inspection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-80" normalizeH="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Pressure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-80" normalizeH="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cycling Test </a:t>
                      </a:r>
                      <a:r>
                        <a:rPr kumimoji="1" lang="en-US" altLang="ko-KR" sz="1200" b="0" i="0" u="none" strike="noStrike" kern="1200" cap="none" spc="-8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(Hydraulic)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Final</a:t>
                      </a:r>
                      <a:r>
                        <a:rPr kumimoji="1" lang="ko-KR" altLang="en-US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permeation rate </a:t>
                      </a:r>
                      <a:r>
                        <a:rPr kumimoji="1" lang="ko-KR" altLang="en-US" sz="12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ⓒ </a:t>
                      </a:r>
                      <a:r>
                        <a:rPr kumimoji="1" lang="en-US" altLang="ko-KR" sz="100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(cc/</a:t>
                      </a:r>
                      <a:r>
                        <a:rPr kumimoji="1" lang="en-US" altLang="ko-KR" sz="1000" b="0" i="0" u="none" strike="noStrike" kern="1200" cap="none" spc="-50" normalizeH="0" baseline="0" noProof="0" dirty="0" err="1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hr</a:t>
                      </a:r>
                      <a:r>
                        <a:rPr kumimoji="1" lang="en-US" altLang="ko-KR" sz="100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/L)</a:t>
                      </a:r>
                      <a:r>
                        <a:rPr kumimoji="1" lang="ko-KR" altLang="en-US" sz="1000" b="0" i="0" u="none" strike="noStrike" kern="1200" cap="none" spc="-5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endParaRPr kumimoji="1" lang="en-US" altLang="ko-KR" sz="1000" b="0" i="0" u="none" strike="noStrike" kern="1200" cap="none" spc="-80" normalizeH="0" baseline="0" noProof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-80" normalizeH="0" baseline="0" noProof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Internal inspection after cutting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9086"/>
                  </a:ext>
                </a:extLst>
              </a:tr>
              <a:tr h="472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Container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3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ko-KR" altLang="en-US" sz="1000" kern="1200" spc="-3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filler</a:t>
                      </a:r>
                      <a:r>
                        <a:rPr kumimoji="1" lang="ko-KR" altLang="en-US" sz="1000" kern="1200" spc="-3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kern="1200" spc="-3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O)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105L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No leak</a:t>
                      </a:r>
                      <a:endParaRPr kumimoji="1" lang="en-US" altLang="ko-KR" sz="100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4.57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9.9%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compared to the limit)</a:t>
                      </a:r>
                      <a:endParaRPr kumimoji="1" lang="ko-KR" altLang="en-US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54min/cycle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(@20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67min/cycle (@55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224min/cycle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(@-40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1" lang="ko-KR" altLang="en-US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127000">
                            <a:srgbClr val="FFFF00"/>
                          </a:glo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6.37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13.8%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compared to the limit)</a:t>
                      </a:r>
                      <a:endParaRPr kumimoji="1" lang="ko-KR" altLang="en-US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No damage</a:t>
                      </a:r>
                      <a:endParaRPr kumimoji="1" lang="en-US" altLang="ko-KR" sz="100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ko-KR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</a:t>
                      </a: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 Pass</a:t>
                      </a:r>
                      <a:endParaRPr kumimoji="1" lang="en-US" altLang="ko-KR" sz="100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6.34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13.8%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compared to the limit)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  <a:sym typeface="Wingdings" panose="05000000000000000000" pitchFamily="2" charset="2"/>
                        </a:rPr>
                        <a:t>No damage</a:t>
                      </a:r>
                      <a:endParaRPr kumimoji="1" lang="en-US" altLang="ko-KR" sz="100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93345"/>
                  </a:ext>
                </a:extLst>
              </a:tr>
              <a:tr h="472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Container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ko-KR" altLang="en-US" sz="1000" b="0" i="0" u="none" strike="noStrike" kern="1200" cap="none" spc="-3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filler</a:t>
                      </a:r>
                      <a:r>
                        <a:rPr kumimoji="1" lang="ko-KR" altLang="en-US" sz="10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X)</a:t>
                      </a:r>
                      <a:endParaRPr kumimoji="1" lang="en-US" altLang="ko-KR" sz="1000" kern="1200" spc="-3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175L</a:t>
                      </a: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kern="1200" spc="-3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현대하모니 L" pitchFamily="18" charset="-127"/>
                        <a:ea typeface="현대하모니 L" pitchFamily="18" charset="-127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2.09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4.5%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compared to the limit)</a:t>
                      </a:r>
                      <a:endParaRPr kumimoji="1" lang="ko-KR" altLang="en-US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109min/cycle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(@20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91min/cycle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(@55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979min/cycle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(@-40</a:t>
                      </a:r>
                      <a:r>
                        <a:rPr kumimoji="1" lang="ko-KR" altLang="en-US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℃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kumimoji="1" lang="ko-KR" altLang="en-US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rgbClr val="0000FF"/>
                        </a:solidFill>
                        <a:effectLst>
                          <a:glow rad="127000">
                            <a:srgbClr val="FFFF00"/>
                          </a:glow>
                        </a:effectLst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5.52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12%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compared to the limit)</a:t>
                      </a:r>
                      <a:endParaRPr kumimoji="1" lang="ko-KR" altLang="en-US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5.28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11.5% </a:t>
                      </a:r>
                      <a:r>
                        <a:rPr kumimoji="1" lang="en-US" altLang="ko-KR" sz="950" kern="1200" spc="-50" baseline="0" dirty="0">
                          <a:ln>
                            <a:solidFill>
                              <a:sysClr val="windowText" lastClr="000000">
                                <a:alpha val="0"/>
                              </a:sys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compared to the limit)</a:t>
                      </a:r>
                      <a:endParaRPr kumimoji="1" lang="ko-KR" altLang="en-US" sz="950" kern="1200" spc="-50" baseline="0" dirty="0">
                        <a:ln>
                          <a:solidFill>
                            <a:sysClr val="windowText" lastClr="000000">
                              <a:alpha val="0"/>
                            </a:sys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9783" marR="19783" marT="3957" marB="395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498249"/>
                  </a:ext>
                </a:extLst>
              </a:tr>
            </a:tbl>
          </a:graphicData>
        </a:graphic>
      </p:graphicFrame>
      <p:cxnSp>
        <p:nvCxnSpPr>
          <p:cNvPr id="18" name="직선 연결선 17"/>
          <p:cNvCxnSpPr/>
          <p:nvPr/>
        </p:nvCxnSpPr>
        <p:spPr>
          <a:xfrm>
            <a:off x="2766060" y="3445419"/>
            <a:ext cx="0" cy="5779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8046720" y="3445419"/>
            <a:ext cx="0" cy="5861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endCxn id="35" idx="0"/>
          </p:cNvCxnSpPr>
          <p:nvPr/>
        </p:nvCxnSpPr>
        <p:spPr>
          <a:xfrm>
            <a:off x="4137025" y="3440135"/>
            <a:ext cx="0" cy="185030"/>
          </a:xfrm>
          <a:prstGeom prst="line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4972729" y="3445418"/>
            <a:ext cx="0" cy="5779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endCxn id="36" idx="2"/>
          </p:cNvCxnSpPr>
          <p:nvPr/>
        </p:nvCxnSpPr>
        <p:spPr>
          <a:xfrm>
            <a:off x="2766059" y="4031568"/>
            <a:ext cx="986541" cy="0"/>
          </a:xfrm>
          <a:prstGeom prst="line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5554980" y="3453626"/>
            <a:ext cx="0" cy="5779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endCxn id="38" idx="2"/>
          </p:cNvCxnSpPr>
          <p:nvPr/>
        </p:nvCxnSpPr>
        <p:spPr>
          <a:xfrm flipV="1">
            <a:off x="5554980" y="4026285"/>
            <a:ext cx="1358297" cy="5285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/>
          <p:cNvSpPr/>
          <p:nvPr/>
        </p:nvSpPr>
        <p:spPr>
          <a:xfrm>
            <a:off x="4020230" y="3625165"/>
            <a:ext cx="233590" cy="233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2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752600" y="3914773"/>
            <a:ext cx="233590" cy="233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1</a:t>
            </a:r>
            <a:endParaRPr lang="ko-KR" altLang="en-US" b="1" dirty="0">
              <a:latin typeface="+mj-ea"/>
              <a:ea typeface="+mj-ea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9065999" y="3440135"/>
            <a:ext cx="233590" cy="426455"/>
            <a:chOff x="9065999" y="3409655"/>
            <a:chExt cx="233590" cy="426455"/>
          </a:xfrm>
        </p:grpSpPr>
        <p:cxnSp>
          <p:nvCxnSpPr>
            <p:cNvPr id="21" name="직선 연결선 20"/>
            <p:cNvCxnSpPr>
              <a:endCxn id="37" idx="0"/>
            </p:cNvCxnSpPr>
            <p:nvPr/>
          </p:nvCxnSpPr>
          <p:spPr>
            <a:xfrm>
              <a:off x="9182794" y="3409655"/>
              <a:ext cx="0" cy="177195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/>
            <p:cNvSpPr/>
            <p:nvPr/>
          </p:nvSpPr>
          <p:spPr>
            <a:xfrm>
              <a:off x="9065999" y="3586850"/>
              <a:ext cx="233590" cy="2492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atin typeface="+mj-ea"/>
                  <a:ea typeface="+mj-ea"/>
                </a:rPr>
                <a:t>4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</p:grpSp>
      <p:sp>
        <p:nvSpPr>
          <p:cNvPr id="38" name="타원 37"/>
          <p:cNvSpPr/>
          <p:nvPr/>
        </p:nvSpPr>
        <p:spPr>
          <a:xfrm>
            <a:off x="6913277" y="3909490"/>
            <a:ext cx="233590" cy="233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3</a:t>
            </a:r>
            <a:endParaRPr lang="ko-KR" altLang="en-US" b="1" dirty="0">
              <a:latin typeface="+mj-ea"/>
              <a:ea typeface="+mj-ea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6168433" y="3440135"/>
            <a:ext cx="233590" cy="426455"/>
            <a:chOff x="9065999" y="3409655"/>
            <a:chExt cx="233590" cy="426455"/>
          </a:xfrm>
        </p:grpSpPr>
        <p:cxnSp>
          <p:nvCxnSpPr>
            <p:cNvPr id="45" name="직선 연결선 44"/>
            <p:cNvCxnSpPr>
              <a:endCxn id="46" idx="0"/>
            </p:cNvCxnSpPr>
            <p:nvPr/>
          </p:nvCxnSpPr>
          <p:spPr>
            <a:xfrm>
              <a:off x="9182794" y="3409655"/>
              <a:ext cx="0" cy="177195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타원 45"/>
            <p:cNvSpPr/>
            <p:nvPr/>
          </p:nvSpPr>
          <p:spPr>
            <a:xfrm>
              <a:off x="9065999" y="3586850"/>
              <a:ext cx="233590" cy="2492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atin typeface="+mj-ea"/>
                  <a:ea typeface="+mj-ea"/>
                </a:rPr>
                <a:t>4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</p:grpSp>
      <p:cxnSp>
        <p:nvCxnSpPr>
          <p:cNvPr id="47" name="직선 연결선 46"/>
          <p:cNvCxnSpPr>
            <a:endCxn id="36" idx="0"/>
          </p:cNvCxnSpPr>
          <p:nvPr/>
        </p:nvCxnSpPr>
        <p:spPr>
          <a:xfrm>
            <a:off x="3869394" y="3445418"/>
            <a:ext cx="1" cy="469355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endCxn id="38" idx="0"/>
          </p:cNvCxnSpPr>
          <p:nvPr/>
        </p:nvCxnSpPr>
        <p:spPr>
          <a:xfrm flipH="1">
            <a:off x="7030072" y="3440135"/>
            <a:ext cx="1859" cy="469355"/>
          </a:xfrm>
          <a:prstGeom prst="line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36" idx="6"/>
          </p:cNvCxnSpPr>
          <p:nvPr/>
        </p:nvCxnSpPr>
        <p:spPr>
          <a:xfrm flipV="1">
            <a:off x="3986190" y="4023360"/>
            <a:ext cx="986541" cy="8208"/>
          </a:xfrm>
          <a:prstGeom prst="line">
            <a:avLst/>
          </a:prstGeom>
          <a:ln w="222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38" idx="6"/>
          </p:cNvCxnSpPr>
          <p:nvPr/>
        </p:nvCxnSpPr>
        <p:spPr>
          <a:xfrm>
            <a:off x="7146867" y="4026285"/>
            <a:ext cx="899853" cy="0"/>
          </a:xfrm>
          <a:prstGeom prst="line">
            <a:avLst/>
          </a:prstGeom>
          <a:ln w="222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그룹 70"/>
          <p:cNvGrpSpPr/>
          <p:nvPr/>
        </p:nvGrpSpPr>
        <p:grpSpPr>
          <a:xfrm>
            <a:off x="155685" y="4333494"/>
            <a:ext cx="9613155" cy="2095958"/>
            <a:chOff x="155685" y="4333494"/>
            <a:chExt cx="9613155" cy="2095958"/>
          </a:xfrm>
        </p:grpSpPr>
        <p:sp>
          <p:nvSpPr>
            <p:cNvPr id="5" name="직사각형 4"/>
            <p:cNvSpPr/>
            <p:nvPr/>
          </p:nvSpPr>
          <p:spPr>
            <a:xfrm>
              <a:off x="216645" y="4333494"/>
              <a:ext cx="9552195" cy="2095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7" lvl="1">
                <a:spcBef>
                  <a:spcPct val="5000"/>
                </a:spcBef>
              </a:pPr>
              <a:r>
                <a:rPr lang="en-US" altLang="ko-KR" sz="1400" dirty="0">
                  <a:latin typeface="+mj-ea"/>
                  <a:ea typeface="+mj-ea"/>
                </a:rPr>
                <a:t>Depending on the container manufacturing deviation, the first permeation rate is different, and the middle permeation rate after </a:t>
              </a:r>
              <a:r>
                <a:rPr lang="en-US" altLang="ko-KR" sz="1400" dirty="0">
                  <a:solidFill>
                    <a:srgbClr val="0000FF"/>
                  </a:solidFill>
                  <a:latin typeface="+mj-ea"/>
                  <a:ea typeface="+mj-ea"/>
                </a:rPr>
                <a:t>the pressure cycling(</a:t>
              </a:r>
              <a:r>
                <a:rPr lang="en-US" altLang="ko-KR" sz="1400" dirty="0">
                  <a:solidFill>
                    <a:srgbClr val="0000FF"/>
                  </a:solidFill>
                  <a:latin typeface="+mj-ea"/>
                  <a:ea typeface="+mj-ea"/>
                  <a:sym typeface="Wingdings" panose="05000000000000000000" pitchFamily="2" charset="2"/>
                </a:rPr>
                <a:t>Gas/Brief</a:t>
              </a:r>
              <a:r>
                <a:rPr lang="en-US" altLang="ko-KR" sz="1400" dirty="0">
                  <a:solidFill>
                    <a:srgbClr val="0000FF"/>
                  </a:solidFill>
                  <a:latin typeface="+mj-ea"/>
                  <a:ea typeface="+mj-ea"/>
                </a:rPr>
                <a:t>) test both satisfies the GTR No.13 </a:t>
              </a:r>
              <a:r>
                <a:rPr lang="en-US" altLang="ko-KR" sz="1400" dirty="0">
                  <a:latin typeface="+mj-ea"/>
                  <a:ea typeface="+mj-ea"/>
                </a:rPr>
                <a:t>(values </a:t>
              </a:r>
              <a:r>
                <a:rPr kumimoji="1" lang="ko-KR" altLang="en-US" sz="1400" spc="-5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latin typeface="+mj-ea"/>
                </a:rPr>
                <a:t>ⓐ</a:t>
              </a:r>
              <a:r>
                <a:rPr kumimoji="1" lang="ko-KR" altLang="en-US" sz="1400" spc="-5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latin typeface="+mj-ea"/>
                  <a:ea typeface="+mj-ea"/>
                </a:rPr>
                <a:t> </a:t>
              </a:r>
              <a:r>
                <a:rPr lang="en-US" altLang="ko-KR" sz="1400" dirty="0">
                  <a:latin typeface="+mj-ea"/>
                  <a:ea typeface="+mj-ea"/>
                </a:rPr>
                <a:t>and </a:t>
              </a:r>
              <a:r>
                <a:rPr kumimoji="1" lang="ko-KR" altLang="en-US" sz="1400" spc="-5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latin typeface="+mj-ea"/>
                </a:rPr>
                <a:t>ⓑ</a:t>
              </a:r>
              <a:r>
                <a:rPr lang="en-US" altLang="ko-KR" sz="1400" dirty="0">
                  <a:latin typeface="+mj-ea"/>
                  <a:ea typeface="+mj-ea"/>
                </a:rPr>
                <a:t>)</a:t>
              </a:r>
            </a:p>
            <a:p>
              <a:pPr marL="179387" lvl="1">
                <a:spcBef>
                  <a:spcPct val="5000"/>
                </a:spcBef>
              </a:pPr>
              <a:endParaRPr lang="en-US" altLang="ko-KR" sz="1400" dirty="0">
                <a:latin typeface="+mj-ea"/>
                <a:ea typeface="+mj-ea"/>
              </a:endParaRPr>
            </a:p>
            <a:p>
              <a:pPr marL="179387" lvl="1">
                <a:spcBef>
                  <a:spcPct val="5000"/>
                </a:spcBef>
              </a:pPr>
              <a:r>
                <a:rPr lang="en-US" altLang="ko-KR" sz="1400" dirty="0">
                  <a:latin typeface="+mj-ea"/>
                  <a:ea typeface="+mj-ea"/>
                </a:rPr>
                <a:t>Check the test method for shorter time</a:t>
              </a:r>
              <a:r>
                <a:rPr lang="en-US" altLang="ko-KR" sz="1400" dirty="0">
                  <a:solidFill>
                    <a:srgbClr val="0000FF"/>
                  </a:solidFill>
                  <a:latin typeface="+mj-ea"/>
                  <a:ea typeface="+mj-ea"/>
                </a:rPr>
                <a:t>, lower temperature means higher effect </a:t>
              </a:r>
              <a:r>
                <a:rPr lang="en-US" altLang="ko-KR" sz="1400" dirty="0">
                  <a:latin typeface="+mj-ea"/>
                  <a:ea typeface="+mj-ea"/>
                </a:rPr>
                <a:t>(@20℃ 50%, @-40℃ 77%)</a:t>
              </a:r>
            </a:p>
            <a:p>
              <a:pPr marL="179387" lvl="1">
                <a:spcBef>
                  <a:spcPct val="5000"/>
                </a:spcBef>
              </a:pPr>
              <a:endParaRPr lang="en-US" altLang="ko-KR" sz="1400" dirty="0">
                <a:latin typeface="+mj-ea"/>
                <a:ea typeface="+mj-ea"/>
              </a:endParaRPr>
            </a:p>
            <a:p>
              <a:pPr marL="179387" lvl="1">
                <a:spcBef>
                  <a:spcPct val="5000"/>
                </a:spcBef>
              </a:pPr>
              <a:r>
                <a:rPr lang="en-US" altLang="ko-KR" sz="1400" dirty="0">
                  <a:solidFill>
                    <a:srgbClr val="0000FF"/>
                  </a:solidFill>
                  <a:latin typeface="+mj-ea"/>
                  <a:ea typeface="+mj-ea"/>
                </a:rPr>
                <a:t>There is little effect on leakage</a:t>
              </a:r>
              <a:r>
                <a:rPr lang="en-US" altLang="ko-KR" sz="1400" dirty="0">
                  <a:latin typeface="+mj-ea"/>
                  <a:ea typeface="+mj-ea"/>
                </a:rPr>
                <a:t> even if the pressure cycling test(</a:t>
              </a:r>
              <a:r>
                <a:rPr kumimoji="1" lang="en-US" altLang="ko-KR" sz="1400" spc="-8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latin typeface="+mj-ea"/>
                  <a:sym typeface="Wingdings" panose="05000000000000000000" pitchFamily="2" charset="2"/>
                </a:rPr>
                <a:t>Hydraulic</a:t>
              </a:r>
              <a:r>
                <a:rPr lang="en-US" altLang="ko-KR" sz="1400" dirty="0">
                  <a:latin typeface="+mj-ea"/>
                  <a:ea typeface="+mj-ea"/>
                </a:rPr>
                <a:t>) is carried out with fillers in it (small difference in </a:t>
              </a:r>
              <a:r>
                <a:rPr lang="en-US" altLang="ko-KR" sz="1400" dirty="0">
                  <a:latin typeface="+mj-ea"/>
                </a:rPr>
                <a:t>values </a:t>
              </a:r>
              <a:r>
                <a:rPr kumimoji="1" lang="ko-KR" altLang="en-US" sz="1400" spc="-5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latin typeface="+mj-ea"/>
                </a:rPr>
                <a:t>ⓑ</a:t>
              </a:r>
              <a:r>
                <a:rPr lang="en-US" altLang="ko-KR" sz="1400" dirty="0">
                  <a:latin typeface="+mj-ea"/>
                  <a:ea typeface="+mj-ea"/>
                </a:rPr>
                <a:t> and </a:t>
              </a:r>
              <a:r>
                <a:rPr kumimoji="1" lang="ko-KR" altLang="en-US" sz="1400" spc="-5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latin typeface="+mj-ea"/>
                </a:rPr>
                <a:t>ⓒ</a:t>
              </a:r>
              <a:r>
                <a:rPr lang="en-US" altLang="ko-KR" sz="1400" dirty="0">
                  <a:latin typeface="+mj-ea"/>
                  <a:ea typeface="+mj-ea"/>
                </a:rPr>
                <a:t>)</a:t>
              </a:r>
            </a:p>
            <a:p>
              <a:pPr marL="179387" lvl="1">
                <a:spcBef>
                  <a:spcPct val="5000"/>
                </a:spcBef>
              </a:pPr>
              <a:endParaRPr lang="en-US" altLang="ko-KR" sz="1400" dirty="0">
                <a:latin typeface="+mj-ea"/>
                <a:ea typeface="+mj-ea"/>
              </a:endParaRPr>
            </a:p>
            <a:p>
              <a:pPr marL="179387" lvl="1">
                <a:spcBef>
                  <a:spcPct val="5000"/>
                </a:spcBef>
              </a:pPr>
              <a:r>
                <a:rPr lang="en-US" altLang="ko-KR" sz="1400" dirty="0">
                  <a:latin typeface="+mj-ea"/>
                  <a:ea typeface="+mj-ea"/>
                </a:rPr>
                <a:t>Checked the inside of the container and found </a:t>
              </a:r>
              <a:r>
                <a:rPr lang="en-US" altLang="ko-KR" sz="1400" dirty="0">
                  <a:solidFill>
                    <a:srgbClr val="0000FF"/>
                  </a:solidFill>
                  <a:latin typeface="+mj-ea"/>
                  <a:ea typeface="+mj-ea"/>
                </a:rPr>
                <a:t>no physical damage</a:t>
              </a: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155685" y="4402815"/>
              <a:ext cx="233590" cy="1313083"/>
              <a:chOff x="516341" y="4562835"/>
              <a:chExt cx="233590" cy="1313083"/>
            </a:xfrm>
          </p:grpSpPr>
          <p:sp>
            <p:nvSpPr>
              <p:cNvPr id="66" name="타원 65"/>
              <p:cNvSpPr/>
              <p:nvPr/>
            </p:nvSpPr>
            <p:spPr>
              <a:xfrm>
                <a:off x="516341" y="4562835"/>
                <a:ext cx="233590" cy="23359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latin typeface="+mj-ea"/>
                    <a:ea typeface="+mj-ea"/>
                  </a:rPr>
                  <a:t>1</a:t>
                </a:r>
                <a:endParaRPr lang="ko-KR" altLang="en-US" b="1" dirty="0">
                  <a:latin typeface="+mj-ea"/>
                  <a:ea typeface="+mj-ea"/>
                </a:endParaRPr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516341" y="5183069"/>
                <a:ext cx="233590" cy="23359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latin typeface="+mj-ea"/>
                    <a:ea typeface="+mj-ea"/>
                  </a:rPr>
                  <a:t>2</a:t>
                </a:r>
                <a:endParaRPr lang="ko-KR" altLang="en-US" b="1" dirty="0">
                  <a:latin typeface="+mj-ea"/>
                  <a:ea typeface="+mj-ea"/>
                </a:endParaRPr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516341" y="5642328"/>
                <a:ext cx="233590" cy="23359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latin typeface="+mj-ea"/>
                    <a:ea typeface="+mj-ea"/>
                  </a:rPr>
                  <a:t>3</a:t>
                </a:r>
                <a:endParaRPr lang="ko-KR" altLang="en-US" b="1" dirty="0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72" name="타원 71"/>
          <p:cNvSpPr/>
          <p:nvPr/>
        </p:nvSpPr>
        <p:spPr>
          <a:xfrm>
            <a:off x="155685" y="6144714"/>
            <a:ext cx="233590" cy="233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4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33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72" y="6559553"/>
            <a:ext cx="809366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654373" y="336333"/>
            <a:ext cx="2982477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2023. 05.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ko-KR" sz="1100" dirty="0">
                <a:latin typeface="+mj-ea"/>
                <a:ea typeface="+mj-ea"/>
              </a:rPr>
              <a:t>Hyundai Motor Company</a:t>
            </a:r>
          </a:p>
          <a:p>
            <a:pPr algn="r" eaLnBrk="1" hangingPunct="1">
              <a:spcBef>
                <a:spcPct val="20000"/>
              </a:spcBef>
            </a:pP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/>
          <a:srcRect t="12637" b="16927"/>
          <a:stretch/>
        </p:blipFill>
        <p:spPr>
          <a:xfrm>
            <a:off x="7299060" y="6541692"/>
            <a:ext cx="1517419" cy="3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312" y="5803335"/>
            <a:ext cx="2419688" cy="69542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-9525" y="999701"/>
            <a:ext cx="10047119" cy="2595109"/>
          </a:xfrm>
          <a:prstGeom prst="rect">
            <a:avLst/>
          </a:prstGeom>
          <a:noFill/>
          <a:ln>
            <a:noFill/>
          </a:ln>
        </p:spPr>
        <p:txBody>
          <a:bodyPr wrap="none" lIns="83969" tIns="41985" rIns="83969" bIns="41985">
            <a:spAutoFit/>
          </a:bodyPr>
          <a:lstStyle>
            <a:lvl1pPr defTabSz="838200" eaLnBrk="0" hangingPunct="0"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1pPr>
            <a:lvl2pPr marL="742950" indent="-285750" defTabSz="838200" eaLnBrk="0" hangingPunct="0"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2pPr>
            <a:lvl3pPr marL="1143000" indent="-228600" defTabSz="838200" eaLnBrk="0" hangingPunct="0"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3pPr>
            <a:lvl4pPr marL="1600200" indent="-228600" defTabSz="838200" eaLnBrk="0" hangingPunct="0"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4pPr>
            <a:lvl5pPr marL="2057400" indent="-228600" defTabSz="838200" eaLnBrk="0" hangingPunct="0"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/>
                <a:ea typeface="굴림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en-US" altLang="ko-KR" sz="2000" b="0">
                <a:latin typeface="+mj-ea"/>
                <a:ea typeface="+mj-ea"/>
              </a:rPr>
              <a:t>[GRSP] </a:t>
            </a:r>
          </a:p>
          <a:p>
            <a:pPr lvl="0" eaLnBrk="1" hangingPunct="1">
              <a:spcBef>
                <a:spcPct val="20000"/>
              </a:spcBef>
              <a:defRPr/>
            </a:pPr>
            <a:endParaRPr lang="en-US" altLang="ko-KR" sz="600" b="0">
              <a:latin typeface="+mj-ea"/>
              <a:ea typeface="+mj-ea"/>
            </a:endParaRPr>
          </a:p>
          <a:p>
            <a:pPr lvl="0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kumimoji="0" lang="en-US" altLang="ko-KR" sz="2200" b="0" spc="-150">
                <a:solidFill>
                  <a:schemeClr val="accent6">
                    <a:lumMod val="75000"/>
                  </a:schemeClr>
                </a:solidFill>
                <a:latin typeface="+mj-ea"/>
              </a:rPr>
              <a:t>Proposing methods to shorten verification test times of expected on-road performance </a:t>
            </a:r>
          </a:p>
          <a:p>
            <a:pPr lvl="0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kumimoji="0" lang="en-US" altLang="ko-KR" sz="2200" b="0" spc="-150">
                <a:solidFill>
                  <a:schemeClr val="accent6">
                    <a:lumMod val="75000"/>
                  </a:schemeClr>
                </a:solidFill>
                <a:latin typeface="+mj-ea"/>
              </a:rPr>
              <a:t>and performance durability for Compressed Hydrogen Storage System under GTR No.13 </a:t>
            </a:r>
          </a:p>
          <a:p>
            <a:pPr lvl="0" eaLnBrk="1" hangingPunct="1">
              <a:lnSpc>
                <a:spcPct val="125000"/>
              </a:lnSpc>
              <a:spcBef>
                <a:spcPct val="5000"/>
              </a:spcBef>
              <a:defRPr/>
            </a:pPr>
            <a:endParaRPr kumimoji="0" lang="en-US" altLang="ko-KR" sz="2600" b="0" spc="-150">
              <a:solidFill>
                <a:schemeClr val="accent6">
                  <a:lumMod val="75000"/>
                </a:schemeClr>
              </a:solidFill>
              <a:latin typeface="+mj-ea"/>
            </a:endParaRPr>
          </a:p>
          <a:p>
            <a:pPr lvl="0" eaLnBrk="1" hangingPunct="1">
              <a:lnSpc>
                <a:spcPct val="125000"/>
              </a:lnSpc>
              <a:spcBef>
                <a:spcPct val="5000"/>
              </a:spcBef>
              <a:defRPr/>
            </a:pPr>
            <a:r>
              <a:rPr kumimoji="0" lang="en-US" altLang="ko-KR" sz="1800" b="0" spc="-150">
                <a:solidFill>
                  <a:schemeClr val="accent6">
                    <a:lumMod val="75000"/>
                  </a:schemeClr>
                </a:solidFill>
                <a:latin typeface="+mj-ea"/>
              </a:rPr>
              <a:t>[Second topic] A Research for reducing High temperature static pressure test time for hydrogen storage containers</a:t>
            </a:r>
          </a:p>
          <a:p>
            <a:pPr lvl="0" eaLnBrk="1" hangingPunct="1">
              <a:lnSpc>
                <a:spcPct val="125000"/>
              </a:lnSpc>
              <a:spcBef>
                <a:spcPct val="5000"/>
              </a:spcBef>
              <a:defRPr/>
            </a:pPr>
            <a:endParaRPr kumimoji="0" lang="en-US" altLang="ko-KR" sz="1800" b="0" spc="-150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1950" y="6161686"/>
            <a:ext cx="897341" cy="33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1600" b="0" dirty="0">
                <a:latin typeface="+mj-ea"/>
                <a:ea typeface="+mj-ea"/>
              </a:rPr>
              <a:t>2023.05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6100" y="5731143"/>
            <a:ext cx="2996057" cy="62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8382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ko-KR" sz="1600" b="0" dirty="0">
                <a:latin typeface="+mj-ea"/>
                <a:ea typeface="+mj-ea"/>
              </a:rPr>
              <a:t>Korea Gas Safety Corporation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ko-KR" sz="1600" b="0" dirty="0">
                <a:latin typeface="+mj-ea"/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66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436602"/>
            <a:ext cx="143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Outline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488504" y="1403940"/>
            <a:ext cx="7357315" cy="246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69" tIns="41985" rIns="83969" bIns="41985">
            <a:spAutoFit/>
          </a:bodyPr>
          <a:lstStyle>
            <a:lvl1pPr marL="93663" indent="-93663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273050" indent="-49213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50938" indent="-777875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00050" indent="-400050" eaLnBrk="1" hangingPunct="1">
              <a:lnSpc>
                <a:spcPct val="125000"/>
              </a:lnSpc>
              <a:spcBef>
                <a:spcPct val="5000"/>
              </a:spcBef>
              <a:buFontTx/>
              <a:buAutoNum type="romanUcPeriod"/>
            </a:pPr>
            <a:r>
              <a:rPr kumimoji="0" lang="en-US" altLang="ko-KR" sz="2400" b="0" dirty="0">
                <a:latin typeface="+mj-ea"/>
                <a:ea typeface="+mj-ea"/>
              </a:rPr>
              <a:t>Background and purpose of research (Hydraulic)</a:t>
            </a:r>
          </a:p>
          <a:p>
            <a:pPr marL="400050" indent="-400050" eaLnBrk="1" hangingPunct="1">
              <a:lnSpc>
                <a:spcPct val="125000"/>
              </a:lnSpc>
              <a:spcBef>
                <a:spcPct val="5000"/>
              </a:spcBef>
              <a:buFontTx/>
              <a:buAutoNum type="romanUcPeriod"/>
            </a:pPr>
            <a:endParaRPr kumimoji="0" lang="en-US" altLang="ko-KR" sz="2400" b="0" dirty="0">
              <a:latin typeface="+mj-ea"/>
              <a:ea typeface="+mj-ea"/>
            </a:endParaRPr>
          </a:p>
          <a:p>
            <a:pPr marL="400050" indent="-400050" eaLnBrk="1" hangingPunct="1">
              <a:lnSpc>
                <a:spcPct val="125000"/>
              </a:lnSpc>
              <a:spcBef>
                <a:spcPct val="5000"/>
              </a:spcBef>
              <a:buAutoNum type="romanUcPeriod"/>
            </a:pPr>
            <a:r>
              <a:rPr kumimoji="0" lang="en-US" altLang="ko-KR" sz="2400" b="0" dirty="0">
                <a:latin typeface="+mj-ea"/>
                <a:ea typeface="+mj-ea"/>
              </a:rPr>
              <a:t>Research Contents</a:t>
            </a:r>
          </a:p>
          <a:p>
            <a:pPr marL="465137" lvl="1" indent="-285750" eaLnBrk="1" hangingPunct="1">
              <a:lnSpc>
                <a:spcPct val="125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kumimoji="0" lang="en-US" altLang="ko-KR" sz="2400" b="0" dirty="0">
                <a:latin typeface="+mj-ea"/>
                <a:ea typeface="+mj-ea"/>
              </a:rPr>
              <a:t>Test concept</a:t>
            </a:r>
          </a:p>
          <a:p>
            <a:pPr marL="465137" lvl="1" indent="-285750" eaLnBrk="1" hangingPunct="1">
              <a:lnSpc>
                <a:spcPct val="125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kumimoji="0" lang="en-US" altLang="ko-KR" sz="2400" b="0" dirty="0">
                <a:latin typeface="+mj-ea"/>
                <a:ea typeface="+mj-ea"/>
              </a:rPr>
              <a:t>Test process and result</a:t>
            </a:r>
            <a:endParaRPr kumimoji="0" lang="en-US" altLang="ko-KR" sz="1600" b="0" dirty="0"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12637" b="16927"/>
          <a:stretch/>
        </p:blipFill>
        <p:spPr>
          <a:xfrm>
            <a:off x="8388581" y="6541692"/>
            <a:ext cx="1517419" cy="307180"/>
          </a:xfrm>
          <a:prstGeom prst="rect">
            <a:avLst/>
          </a:prstGeom>
        </p:spPr>
      </p:pic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654373" y="539465"/>
            <a:ext cx="29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2023. 052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606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 bwMode="auto">
          <a:xfrm>
            <a:off x="272480" y="390436"/>
            <a:ext cx="720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"/>
              </a:spcBef>
            </a:pPr>
            <a:r>
              <a:rPr kumimoji="0" lang="ko-KR" altLang="en-US" sz="2400" dirty="0">
                <a:latin typeface="+mj-ea"/>
                <a:ea typeface="+mj-ea"/>
              </a:rPr>
              <a:t>▣ </a:t>
            </a:r>
            <a:r>
              <a:rPr kumimoji="0" lang="en-US" altLang="ko-KR" sz="2400" dirty="0">
                <a:latin typeface="+mj-ea"/>
                <a:ea typeface="+mj-ea"/>
              </a:rPr>
              <a:t>Background and purpose of research </a:t>
            </a:r>
            <a:r>
              <a:rPr kumimoji="0" lang="en-US" altLang="ko-KR" sz="2400" dirty="0">
                <a:latin typeface="+mj-ea"/>
              </a:rPr>
              <a:t>(Hydraulic)</a:t>
            </a:r>
            <a:endParaRPr kumimoji="0" lang="en-US" altLang="ko-KR" sz="2400" dirty="0">
              <a:latin typeface="+mj-ea"/>
              <a:ea typeface="+mj-ea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72138"/>
              </p:ext>
            </p:extLst>
          </p:nvPr>
        </p:nvGraphicFramePr>
        <p:xfrm>
          <a:off x="877933" y="2450413"/>
          <a:ext cx="4082687" cy="430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687">
                  <a:extLst>
                    <a:ext uri="{9D8B030D-6E8A-4147-A177-3AD203B41FA5}">
                      <a16:colId xmlns:a16="http://schemas.microsoft.com/office/drawing/2014/main" val="2791787327"/>
                    </a:ext>
                  </a:extLst>
                </a:gridCol>
              </a:tblGrid>
              <a:tr h="4189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GTR No.13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606520"/>
                  </a:ext>
                </a:extLst>
              </a:tr>
              <a:tr h="3887441">
                <a:tc>
                  <a:txBody>
                    <a:bodyPr/>
                    <a:lstStyle/>
                    <a:p>
                      <a:pPr marL="0" indent="0" latinLnBrk="1">
                        <a:buFont typeface="Wingdings" pitchFamily="2" charset="2"/>
                        <a:buChar char="§"/>
                      </a:pP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+mn-cs"/>
                        </a:rPr>
                        <a:t>Test time : 1,000 hour</a:t>
                      </a:r>
                      <a:endParaRPr lang="en-US" altLang="ko-KR" sz="8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latinLnBrk="1">
                        <a:buFont typeface="Wingdings" pitchFamily="2" charset="2"/>
                        <a:buChar char="§"/>
                      </a:pPr>
                      <a:r>
                        <a:rPr lang="ko-KR" altLang="en-US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Fluid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temperature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 +85</a:t>
                      </a: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℃</a:t>
                      </a:r>
                    </a:p>
                    <a:p>
                      <a:pPr marL="0" indent="0" latinLnBrk="1">
                        <a:buFont typeface="Wingdings" pitchFamily="2" charset="2"/>
                        <a:buChar char="§"/>
                      </a:pP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Fluid Pressure : 875 bar</a:t>
                      </a:r>
                    </a:p>
                    <a:p>
                      <a:pPr marL="0" indent="0" latinLnBrk="1">
                        <a:buFont typeface="Wingdings" pitchFamily="2" charset="2"/>
                        <a:buChar char="§"/>
                      </a:pP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Fluid type : Non-corrosive fluid</a:t>
                      </a:r>
                    </a:p>
                    <a:p>
                      <a:pPr marL="0" marR="0" indent="0" algn="l" defTabSz="9578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8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Stabilize environment for at least 24 hours</a:t>
                      </a:r>
                      <a:r>
                        <a:rPr lang="ko-KR" altLang="en-US" sz="800" spc="-1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endParaRPr lang="en-US" altLang="ko-KR" sz="800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637263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72480" y="1471183"/>
            <a:ext cx="941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High temperature static pressure test (HTSPT)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latin typeface="+mj-ea"/>
                <a:ea typeface="+mj-ea"/>
              </a:rPr>
              <a:t> To reduce test time, We are looking for ways to shorten a test method that takes 1,000 hours for one test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1992"/>
              </p:ext>
            </p:extLst>
          </p:nvPr>
        </p:nvGraphicFramePr>
        <p:xfrm>
          <a:off x="1012732" y="3851253"/>
          <a:ext cx="3947887" cy="2197398"/>
        </p:xfrm>
        <a:graphic>
          <a:graphicData uri="http://schemas.openxmlformats.org/drawingml/2006/table">
            <a:tbl>
              <a:tblPr firstRow="1" bandRow="1"/>
              <a:tblGrid>
                <a:gridCol w="3947887">
                  <a:extLst>
                    <a:ext uri="{9D8B030D-6E8A-4147-A177-3AD203B41FA5}">
                      <a16:colId xmlns:a16="http://schemas.microsoft.com/office/drawing/2014/main" val="3374800544"/>
                    </a:ext>
                  </a:extLst>
                </a:gridCol>
              </a:tblGrid>
              <a:tr h="7324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Before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High temperature static pressure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- Proof Pressure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- Drop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- Damage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- Chemical exposure and ambient-temperature pressure cycling test</a:t>
                      </a: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67430"/>
                  </a:ext>
                </a:extLst>
              </a:tr>
              <a:tr h="7324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900" b="1" kern="1200" baseline="0" dirty="0">
                          <a:solidFill>
                            <a:srgbClr val="FF0000"/>
                          </a:solidFill>
                          <a:latin typeface="+mj-ea"/>
                          <a:ea typeface="굴림"/>
                          <a:cs typeface="+mn-cs"/>
                        </a:rPr>
                        <a:t>High temperature static pressure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900" b="1" kern="1200" baseline="0" dirty="0">
                          <a:solidFill>
                            <a:srgbClr val="FF0000"/>
                          </a:solidFill>
                          <a:latin typeface="+mj-ea"/>
                          <a:ea typeface="굴림"/>
                          <a:cs typeface="+mn-cs"/>
                        </a:rPr>
                        <a:t> - </a:t>
                      </a: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굴림"/>
                          <a:cs typeface="+mn-cs"/>
                        </a:rPr>
                        <a:t>test time : 1,000 hour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900" b="0" kern="1200" baseline="0" dirty="0">
                          <a:solidFill>
                            <a:srgbClr val="FF0000"/>
                          </a:solidFill>
                          <a:latin typeface="+mj-ea"/>
                          <a:ea typeface="굴림"/>
                          <a:cs typeface="+mn-cs"/>
                        </a:rPr>
                        <a:t> - minimum test time : almost 42 days</a:t>
                      </a:r>
                      <a:endParaRPr lang="en-US" altLang="ko-KR" sz="900" b="1" kern="1200" baseline="0" dirty="0">
                        <a:solidFill>
                          <a:srgbClr val="FF0000"/>
                        </a:solidFill>
                        <a:latin typeface="+mj-ea"/>
                        <a:ea typeface="굴림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44945"/>
                  </a:ext>
                </a:extLst>
              </a:tr>
              <a:tr h="7324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After High temperature static pressure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 - Extreme temperature pressure cycling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 - Hydraulic residual pressure test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800" b="0" kern="1200" baseline="0" dirty="0">
                          <a:solidFill>
                            <a:schemeClr val="tx1"/>
                          </a:solidFill>
                          <a:latin typeface="+mj-ea"/>
                          <a:ea typeface="굴림"/>
                          <a:cs typeface="+mn-cs"/>
                        </a:rPr>
                        <a:t> - Residual burst strength test</a:t>
                      </a:r>
                    </a:p>
                  </a:txBody>
                  <a:tcPr anchor="ctr">
                    <a:lnL w="12700" cmpd="sng">
                      <a:solidFill>
                        <a:srgbClr val="DAEDEF"/>
                      </a:solidFill>
                    </a:lnL>
                    <a:lnR w="12700" cmpd="sng">
                      <a:solidFill>
                        <a:srgbClr val="DAEDEF"/>
                      </a:solidFill>
                    </a:lnR>
                    <a:lnT w="12700" cmpd="sng">
                      <a:solidFill>
                        <a:srgbClr val="DAEDEF"/>
                      </a:solidFill>
                    </a:lnT>
                    <a:lnB w="12700" cmpd="sng">
                      <a:solidFill>
                        <a:srgbClr val="DAED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27446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2606" y="3073977"/>
            <a:ext cx="930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 err="1">
                <a:latin typeface="+mj-ea"/>
                <a:ea typeface="+mj-ea"/>
              </a:rPr>
              <a:t>Test</a:t>
            </a:r>
            <a:endParaRPr lang="en-US" altLang="ko-KR" sz="1200" b="1" dirty="0">
              <a:latin typeface="+mj-ea"/>
              <a:ea typeface="+mj-ea"/>
            </a:endParaRPr>
          </a:p>
          <a:p>
            <a:pPr algn="ctr"/>
            <a:r>
              <a:rPr lang="ko-KR" altLang="en-US" sz="1200" b="1" dirty="0" err="1">
                <a:latin typeface="+mj-ea"/>
                <a:ea typeface="+mj-ea"/>
              </a:rPr>
              <a:t>procedure</a:t>
            </a:r>
            <a:endParaRPr lang="ko-KR" altLang="en-US" sz="1200" b="1" dirty="0">
              <a:latin typeface="+mj-ea"/>
              <a:ea typeface="+mj-ea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272480" y="975874"/>
            <a:ext cx="9371217" cy="420345"/>
          </a:xfrm>
          <a:prstGeom prst="roundRect">
            <a:avLst>
              <a:gd name="adj" fmla="val 74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Verification Test </a:t>
            </a:r>
            <a:r>
              <a:rPr lang="en-US" altLang="ko-KR" b="1" dirty="0">
                <a:solidFill>
                  <a:srgbClr val="000000"/>
                </a:solidFill>
                <a:latin typeface="+mj-ea"/>
                <a:ea typeface="+mj-ea"/>
              </a:rPr>
              <a:t>takes a lot of time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402" y="2846120"/>
            <a:ext cx="4546878" cy="3202531"/>
          </a:xfrm>
          <a:prstGeom prst="rect">
            <a:avLst/>
          </a:prstGeom>
        </p:spPr>
      </p:pic>
      <p:sp>
        <p:nvSpPr>
          <p:cNvPr id="77" name="직사각형 76"/>
          <p:cNvSpPr/>
          <p:nvPr/>
        </p:nvSpPr>
        <p:spPr>
          <a:xfrm>
            <a:off x="7209692" y="3851254"/>
            <a:ext cx="720970" cy="1684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t="12637" b="16927"/>
          <a:stretch/>
        </p:blipFill>
        <p:spPr>
          <a:xfrm>
            <a:off x="8388581" y="6541692"/>
            <a:ext cx="1517419" cy="307180"/>
          </a:xfrm>
          <a:prstGeom prst="rect">
            <a:avLst/>
          </a:prstGeom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654373" y="539465"/>
            <a:ext cx="29824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572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algn="r" eaLnBrk="1" fontAlgn="base" hangingPunct="1">
              <a:defRPr/>
            </a:pPr>
            <a:r>
              <a:rPr lang="en-US" altLang="ko-KR" sz="1100" dirty="0">
                <a:solidFill>
                  <a:srgbClr val="000000"/>
                </a:solidFill>
                <a:latin typeface="+mj-ea"/>
                <a:ea typeface="+mj-ea"/>
              </a:rPr>
              <a:t>2023. 052</a:t>
            </a:r>
          </a:p>
          <a:p>
            <a:pPr algn="r" eaLnBrk="1" fontAlgn="base" hangingPunct="1">
              <a:defRPr/>
            </a:pPr>
            <a:r>
              <a:rPr lang="en-US" altLang="ko-KR" sz="1100" dirty="0">
                <a:latin typeface="+mj-ea"/>
                <a:ea typeface="+mj-ea"/>
              </a:rPr>
              <a:t>Korea Gas Safety Corporation</a:t>
            </a:r>
            <a:endParaRPr lang="en-US" altLang="ko-KR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991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2219</Words>
  <Application>Microsoft Office PowerPoint</Application>
  <PresentationFormat>A4 Paper (210x297 mm)</PresentationFormat>
  <Paragraphs>432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굴림</vt:lpstr>
      <vt:lpstr>HY헤드라인M</vt:lpstr>
      <vt:lpstr>맑은 고딕</vt:lpstr>
      <vt:lpstr>현대하모니 M</vt:lpstr>
      <vt:lpstr>Arial</vt:lpstr>
      <vt:lpstr>Calibri</vt:lpstr>
      <vt:lpstr>Calibri Light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HKMC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김경준 연구원 수소저장시스템설계팀</dc:creator>
  <cp:lastModifiedBy>E/ECE/324/Rev.2/Add.109/Rev.7</cp:lastModifiedBy>
  <cp:revision>388</cp:revision>
  <dcterms:created xsi:type="dcterms:W3CDTF">2023-03-07T00:49:45Z</dcterms:created>
  <dcterms:modified xsi:type="dcterms:W3CDTF">2023-05-12T08:22:08Z</dcterms:modified>
  <cp:version/>
</cp:coreProperties>
</file>