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6"/>
  </p:notesMasterIdLst>
  <p:handoutMasterIdLst>
    <p:handoutMasterId r:id="rId7"/>
  </p:handoutMasterIdLst>
  <p:sldIdLst>
    <p:sldId id="256" r:id="rId4"/>
    <p:sldId id="257" r:id="rId5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6CD1BE-FD19-4BF9-8DA8-EAB81F5C5E59}" v="1" dt="2023-05-31T08:43:43.4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37" autoAdjust="0"/>
  </p:normalViewPr>
  <p:slideViewPr>
    <p:cSldViewPr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C76CD1BE-FD19-4BF9-8DA8-EAB81F5C5E59}"/>
    <pc:docChg chg="modSld">
      <pc:chgData name="Francois Cuenot" userId="9928dff3-8fa4-42b5-9d6e-cd4dcb89281b" providerId="ADAL" clId="{C76CD1BE-FD19-4BF9-8DA8-EAB81F5C5E59}" dt="2023-05-31T08:43:54.670" v="6" actId="20577"/>
      <pc:docMkLst>
        <pc:docMk/>
      </pc:docMkLst>
      <pc:sldChg chg="addSp modSp mod">
        <pc:chgData name="Francois Cuenot" userId="9928dff3-8fa4-42b5-9d6e-cd4dcb89281b" providerId="ADAL" clId="{C76CD1BE-FD19-4BF9-8DA8-EAB81F5C5E59}" dt="2023-05-31T08:43:54.670" v="6" actId="20577"/>
        <pc:sldMkLst>
          <pc:docMk/>
          <pc:sldMk cId="0" sldId="256"/>
        </pc:sldMkLst>
        <pc:spChg chg="add mod">
          <ac:chgData name="Francois Cuenot" userId="9928dff3-8fa4-42b5-9d6e-cd4dcb89281b" providerId="ADAL" clId="{C76CD1BE-FD19-4BF9-8DA8-EAB81F5C5E59}" dt="2023-05-31T08:43:54.670" v="6" actId="20577"/>
          <ac:spMkLst>
            <pc:docMk/>
            <pc:sldMk cId="0" sldId="256"/>
            <ac:spMk id="2" creationId="{3E2D3A13-C0C6-6EAC-86C1-42AF72EDB86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ja-JP" altLang="fr-FR" smtClean="0"/>
              <a:pPr/>
              <a:t>1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74211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  <p:sp>
        <p:nvSpPr>
          <p:cNvPr id="2" name="MSIPCMContentMarking" descr="{&quot;HashCode&quot;:-54214931,&quot;Placement&quot;:&quot;Footer&quot;,&quot;Top&quot;:522.862549,&quot;Left&quot;:0.0,&quot;SlideWidth&quot;:960,&quot;SlideHeight&quot;:540}"/>
          <p:cNvSpPr txBox="1"/>
          <p:nvPr userDrawn="1"/>
        </p:nvSpPr>
        <p:spPr>
          <a:xfrm>
            <a:off x="0" y="6640354"/>
            <a:ext cx="744382" cy="2176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GB" sz="8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CF181AD-2138-4110-A5E2-8649EDB84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Regulation</a:t>
            </a:r>
            <a:r>
              <a:rPr lang="fr-FR" dirty="0"/>
              <a:t> 154 OV &amp; .01 </a:t>
            </a:r>
            <a:r>
              <a:rPr lang="fr-FR" dirty="0" err="1"/>
              <a:t>SoA</a:t>
            </a:r>
            <a:br>
              <a:rPr lang="fr-FR" dirty="0"/>
            </a:br>
            <a:r>
              <a:rPr lang="fr-FR" dirty="0"/>
              <a:t>GTR 15 </a:t>
            </a:r>
            <a:r>
              <a:rPr lang="fr-FR" dirty="0" err="1"/>
              <a:t>Amendment</a:t>
            </a:r>
            <a:r>
              <a:rPr lang="fr-FR" dirty="0"/>
              <a:t> 7</a:t>
            </a:r>
            <a:br>
              <a:rPr lang="fr-FR" dirty="0"/>
            </a:br>
            <a:endParaRPr lang="fr-FR" dirty="0"/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15054904-277D-4336-8282-11732B0470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OICA Update to GRPE 89 on </a:t>
            </a:r>
            <a:r>
              <a:rPr lang="fr-FR" dirty="0" err="1"/>
              <a:t>intended</a:t>
            </a:r>
            <a:r>
              <a:rPr lang="fr-FR" dirty="0"/>
              <a:t> </a:t>
            </a:r>
            <a:r>
              <a:rPr lang="fr-FR" dirty="0" err="1"/>
              <a:t>further</a:t>
            </a:r>
            <a:r>
              <a:rPr lang="fr-FR" dirty="0"/>
              <a:t> actions</a:t>
            </a:r>
          </a:p>
        </p:txBody>
      </p:sp>
      <p:sp>
        <p:nvSpPr>
          <p:cNvPr id="2" name="Textfeld 12">
            <a:extLst>
              <a:ext uri="{FF2B5EF4-FFF2-40B4-BE49-F238E27FC236}">
                <a16:creationId xmlns:a16="http://schemas.microsoft.com/office/drawing/2014/main" id="{3E2D3A13-C0C6-6EAC-86C1-42AF72EDB86C}"/>
              </a:ext>
            </a:extLst>
          </p:cNvPr>
          <p:cNvSpPr txBox="1"/>
          <p:nvPr/>
        </p:nvSpPr>
        <p:spPr>
          <a:xfrm>
            <a:off x="8494826" y="14770"/>
            <a:ext cx="353061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45719" rIns="45719">
            <a:spAutoFit/>
          </a:bodyPr>
          <a:lstStyle/>
          <a:p>
            <a:pPr algn="r">
              <a:defRPr sz="1600" u="sng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Informal document</a:t>
            </a:r>
            <a:r>
              <a:rPr u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b="1" u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</a:t>
            </a:r>
            <a:r>
              <a:rPr lang="fr-FR" b="1" u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</a:t>
            </a:r>
            <a:r>
              <a:rPr b="1" u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fr-FR" b="1" u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89-33</a:t>
            </a:r>
            <a:endParaRPr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fr-CH" dirty="0">
                <a:solidFill>
                  <a:schemeClr val="tx1">
                    <a:lumMod val="95000"/>
                    <a:lumOff val="5000"/>
                  </a:schemeClr>
                </a:solidFill>
              </a:rPr>
              <a:t>89</a:t>
            </a:r>
            <a:r>
              <a:rPr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dirty="0">
                <a:solidFill>
                  <a:schemeClr val="tx1">
                    <a:lumMod val="95000"/>
                    <a:lumOff val="5000"/>
                  </a:schemeClr>
                </a:solidFill>
              </a:rPr>
              <a:t> GR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</a:t>
            </a:r>
            <a:r>
              <a:rPr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30 May - 2 June</a:t>
            </a:r>
            <a:r>
              <a:rPr lang="fr-CH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dirty="0">
                <a:solidFill>
                  <a:schemeClr val="tx1">
                    <a:lumMod val="95000"/>
                    <a:lumOff val="5000"/>
                  </a:schemeClr>
                </a:solidFill>
              </a:rPr>
              <a:t>202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solidFill>
                  <a:schemeClr val="tx1">
                    <a:lumMod val="95000"/>
                    <a:lumOff val="5000"/>
                  </a:schemeClr>
                </a:solidFill>
              </a:rPr>
              <a:t>Agenda item 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3.(b)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Update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/>
              <a:t>In </a:t>
            </a:r>
            <a:r>
              <a:rPr lang="fr-FR" sz="2800" dirty="0" err="1"/>
              <a:t>January</a:t>
            </a:r>
            <a:r>
              <a:rPr lang="fr-FR" sz="2800" dirty="0"/>
              <a:t> (GRPE 87) OICA </a:t>
            </a:r>
            <a:r>
              <a:rPr lang="fr-FR" sz="2800" dirty="0" err="1"/>
              <a:t>re-stated</a:t>
            </a:r>
            <a:r>
              <a:rPr lang="fr-FR" sz="2800" dirty="0"/>
              <a:t> </a:t>
            </a:r>
            <a:r>
              <a:rPr lang="fr-FR" sz="2800" dirty="0" err="1"/>
              <a:t>their</a:t>
            </a:r>
            <a:r>
              <a:rPr lang="fr-FR" sz="2800" dirty="0"/>
              <a:t> opinion </a:t>
            </a:r>
            <a:r>
              <a:rPr lang="fr-FR" sz="2800" dirty="0" err="1"/>
              <a:t>that</a:t>
            </a:r>
            <a:r>
              <a:rPr lang="fr-FR" sz="2800" dirty="0"/>
              <a:t> R154 </a:t>
            </a:r>
            <a:r>
              <a:rPr lang="fr-FR" sz="2800" dirty="0" err="1"/>
              <a:t>ov</a:t>
            </a:r>
            <a:r>
              <a:rPr lang="fr-FR" sz="2800" dirty="0"/>
              <a:t> and .01 </a:t>
            </a:r>
            <a:r>
              <a:rPr lang="fr-FR" sz="2800" dirty="0" err="1"/>
              <a:t>should</a:t>
            </a:r>
            <a:r>
              <a:rPr lang="fr-FR" sz="2800" dirty="0"/>
              <a:t> </a:t>
            </a:r>
            <a:r>
              <a:rPr lang="fr-FR" sz="2800" dirty="0" err="1"/>
              <a:t>be</a:t>
            </a:r>
            <a:r>
              <a:rPr lang="fr-FR" sz="2800" dirty="0"/>
              <a:t> </a:t>
            </a:r>
            <a:r>
              <a:rPr lang="fr-FR" sz="2800" dirty="0" err="1"/>
              <a:t>kept</a:t>
            </a:r>
            <a:r>
              <a:rPr lang="fr-FR" sz="2800" dirty="0"/>
              <a:t> up to date in </a:t>
            </a:r>
            <a:r>
              <a:rPr lang="fr-FR" sz="2800" dirty="0" err="1"/>
              <a:t>terms</a:t>
            </a:r>
            <a:r>
              <a:rPr lang="fr-FR" sz="2800" dirty="0"/>
              <a:t> of </a:t>
            </a:r>
            <a:r>
              <a:rPr lang="fr-FR" sz="2800" dirty="0" err="1"/>
              <a:t>technical</a:t>
            </a:r>
            <a:r>
              <a:rPr lang="fr-FR" sz="2800" dirty="0"/>
              <a:t> </a:t>
            </a:r>
            <a:r>
              <a:rPr lang="fr-FR" sz="2800" dirty="0" err="1"/>
              <a:t>progress</a:t>
            </a:r>
            <a:r>
              <a:rPr lang="fr-FR" sz="2800" dirty="0"/>
              <a:t>.</a:t>
            </a:r>
          </a:p>
          <a:p>
            <a:r>
              <a:rPr lang="fr-FR" sz="2800" dirty="0"/>
              <a:t>This opinion </a:t>
            </a:r>
            <a:r>
              <a:rPr lang="fr-FR" sz="2800" dirty="0" err="1"/>
              <a:t>also</a:t>
            </a:r>
            <a:r>
              <a:rPr lang="fr-FR" sz="2800" dirty="0"/>
              <a:t> </a:t>
            </a:r>
            <a:r>
              <a:rPr lang="fr-FR" sz="2800" dirty="0" err="1"/>
              <a:t>applies</a:t>
            </a:r>
            <a:r>
              <a:rPr lang="fr-FR" sz="2800" dirty="0"/>
              <a:t> to GTR 15 – </a:t>
            </a:r>
            <a:r>
              <a:rPr lang="fr-FR" sz="2800" dirty="0" err="1">
                <a:solidFill>
                  <a:srgbClr val="FF0000"/>
                </a:solidFill>
              </a:rPr>
              <a:t>which</a:t>
            </a:r>
            <a:r>
              <a:rPr lang="fr-FR" sz="2800" dirty="0">
                <a:solidFill>
                  <a:srgbClr val="FF0000"/>
                </a:solidFill>
              </a:rPr>
              <a:t> in addition </a:t>
            </a:r>
            <a:r>
              <a:rPr lang="fr-FR" sz="2800" dirty="0" err="1">
                <a:solidFill>
                  <a:srgbClr val="FF0000"/>
                </a:solidFill>
              </a:rPr>
              <a:t>requires</a:t>
            </a:r>
            <a:r>
              <a:rPr lang="fr-FR" sz="2800" dirty="0">
                <a:solidFill>
                  <a:srgbClr val="FF0000"/>
                </a:solidFill>
              </a:rPr>
              <a:t> implementation of updates on Annex 13 (Low Temp Test Proc.)</a:t>
            </a:r>
          </a:p>
          <a:p>
            <a:r>
              <a:rPr lang="fr-FR" sz="2800" dirty="0" err="1"/>
              <a:t>We</a:t>
            </a:r>
            <a:r>
              <a:rPr lang="fr-FR" sz="2800" dirty="0"/>
              <a:t> </a:t>
            </a:r>
            <a:r>
              <a:rPr lang="fr-FR" sz="2800" dirty="0" err="1"/>
              <a:t>intend</a:t>
            </a:r>
            <a:r>
              <a:rPr lang="fr-FR" sz="2800" dirty="0"/>
              <a:t> to </a:t>
            </a:r>
            <a:r>
              <a:rPr lang="fr-FR" sz="2800" dirty="0" err="1"/>
              <a:t>submit</a:t>
            </a:r>
            <a:r>
              <a:rPr lang="fr-FR" sz="2800" dirty="0"/>
              <a:t> </a:t>
            </a:r>
            <a:r>
              <a:rPr lang="fr-FR" sz="2800" dirty="0" err="1"/>
              <a:t>Working</a:t>
            </a:r>
            <a:r>
              <a:rPr lang="fr-FR" sz="2800" dirty="0"/>
              <a:t> Papers for all 3 </a:t>
            </a:r>
            <a:r>
              <a:rPr lang="fr-FR" sz="2800" dirty="0" err="1"/>
              <a:t>amendments</a:t>
            </a:r>
            <a:r>
              <a:rPr lang="fr-FR" sz="2800" dirty="0"/>
              <a:t> to GRPE in </a:t>
            </a:r>
            <a:r>
              <a:rPr lang="fr-FR" sz="2800" dirty="0" err="1"/>
              <a:t>January</a:t>
            </a:r>
            <a:r>
              <a:rPr lang="fr-FR" sz="2800" dirty="0"/>
              <a:t> 2024 (GRPE 90?)</a:t>
            </a:r>
          </a:p>
          <a:p>
            <a:r>
              <a:rPr lang="fr-FR" sz="2800" dirty="0" err="1"/>
              <a:t>We</a:t>
            </a:r>
            <a:r>
              <a:rPr lang="fr-FR" sz="2800" dirty="0"/>
              <a:t> </a:t>
            </a:r>
            <a:r>
              <a:rPr lang="fr-FR" sz="2800" dirty="0" err="1"/>
              <a:t>remind</a:t>
            </a:r>
            <a:r>
              <a:rPr lang="fr-FR" sz="2800" dirty="0"/>
              <a:t> GRPE </a:t>
            </a:r>
            <a:r>
              <a:rPr lang="fr-FR" sz="2800" dirty="0" err="1"/>
              <a:t>that</a:t>
            </a:r>
            <a:r>
              <a:rPr lang="fr-FR" sz="2800" dirty="0"/>
              <a:t> </a:t>
            </a:r>
            <a:r>
              <a:rPr lang="fr-FR" sz="2800" dirty="0" err="1"/>
              <a:t>we</a:t>
            </a:r>
            <a:r>
              <a:rPr lang="fr-FR" sz="2800" dirty="0"/>
              <a:t> </a:t>
            </a:r>
            <a:r>
              <a:rPr lang="fr-FR" sz="2800" dirty="0" err="1"/>
              <a:t>understand</a:t>
            </a:r>
            <a:r>
              <a:rPr lang="fr-FR" sz="2800" dirty="0"/>
              <a:t> </a:t>
            </a:r>
            <a:r>
              <a:rPr lang="fr-FR" sz="2800" dirty="0" err="1"/>
              <a:t>that</a:t>
            </a:r>
            <a:r>
              <a:rPr lang="fr-FR" sz="2800" dirty="0"/>
              <a:t> a </a:t>
            </a:r>
            <a:r>
              <a:rPr lang="fr-FR" sz="2800" dirty="0" err="1"/>
              <a:t>Contracting</a:t>
            </a:r>
            <a:r>
              <a:rPr lang="fr-FR" sz="2800" dirty="0"/>
              <a:t> party </a:t>
            </a:r>
            <a:r>
              <a:rPr lang="fr-FR" sz="2800" dirty="0" err="1"/>
              <a:t>should</a:t>
            </a:r>
            <a:r>
              <a:rPr lang="fr-FR" sz="2800" dirty="0"/>
              <a:t> at least </a:t>
            </a:r>
            <a:r>
              <a:rPr lang="fr-FR" sz="2800" dirty="0" err="1"/>
              <a:t>submit</a:t>
            </a:r>
            <a:r>
              <a:rPr lang="fr-FR" sz="2800" dirty="0"/>
              <a:t> the </a:t>
            </a:r>
            <a:r>
              <a:rPr lang="fr-FR" sz="2800" dirty="0" err="1"/>
              <a:t>technical</a:t>
            </a:r>
            <a:r>
              <a:rPr lang="fr-FR" sz="2800" dirty="0"/>
              <a:t> report for a GTR </a:t>
            </a:r>
            <a:r>
              <a:rPr lang="fr-FR" sz="2800" dirty="0" err="1"/>
              <a:t>amendment</a:t>
            </a:r>
            <a:r>
              <a:rPr lang="fr-FR" sz="2800" dirty="0"/>
              <a:t> – </a:t>
            </a:r>
            <a:r>
              <a:rPr lang="fr-FR" sz="2800" dirty="0" err="1"/>
              <a:t>Volunteer</a:t>
            </a:r>
            <a:r>
              <a:rPr lang="fr-FR" sz="2800" dirty="0"/>
              <a:t> </a:t>
            </a:r>
            <a:r>
              <a:rPr lang="fr-FR" sz="2800" dirty="0" err="1"/>
              <a:t>please</a:t>
            </a:r>
            <a:r>
              <a:rPr lang="fr-FR" sz="2800" dirty="0"/>
              <a:t>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05CF6C-4A16-49F5-8955-13D82D84BD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6D95874-4C2D-40DD-9AF2-27524B99F6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avec nouveau logo et format 16x9</Template>
  <TotalTime>3</TotalTime>
  <Words>144</Words>
  <Application>Microsoft Office PowerPoint</Application>
  <PresentationFormat>Widescreen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Courier New</vt:lpstr>
      <vt:lpstr>Times New Roman</vt:lpstr>
      <vt:lpstr>Wingdings</vt:lpstr>
      <vt:lpstr>Masque présentation OICA</vt:lpstr>
      <vt:lpstr>Regulation 154 OV &amp; .01 SoA GTR 15 Amendment 7 </vt:lpstr>
      <vt:lpstr>Update</vt:lpstr>
    </vt:vector>
  </TitlesOfParts>
  <Company>Volkswagen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Regulation 154 OV &amp; .01 SoA GTR 15 Amendment 7</dc:title>
  <dc:creator>ACEA Draft</dc:creator>
  <cp:lastModifiedBy>Francois Cuenot</cp:lastModifiedBy>
  <cp:revision>3</cp:revision>
  <dcterms:created xsi:type="dcterms:W3CDTF">2023-05-30T20:35:22Z</dcterms:created>
  <dcterms:modified xsi:type="dcterms:W3CDTF">2023-05-31T08:44:02Z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1c9b508-7c6e-42bd-bedf-808292653d6c_Enabled">
    <vt:lpwstr>true</vt:lpwstr>
  </property>
  <property fmtid="{D5CDD505-2E9C-101B-9397-08002B2CF9AE}" pid="3" name="MSIP_Label_b1c9b508-7c6e-42bd-bedf-808292653d6c_SetDate">
    <vt:lpwstr>2023-05-30T21:54:18Z</vt:lpwstr>
  </property>
  <property fmtid="{D5CDD505-2E9C-101B-9397-08002B2CF9AE}" pid="4" name="MSIP_Label_b1c9b508-7c6e-42bd-bedf-808292653d6c_Method">
    <vt:lpwstr>Standard</vt:lpwstr>
  </property>
  <property fmtid="{D5CDD505-2E9C-101B-9397-08002B2CF9AE}" pid="5" name="MSIP_Label_b1c9b508-7c6e-42bd-bedf-808292653d6c_Name">
    <vt:lpwstr>b1c9b508-7c6e-42bd-bedf-808292653d6c</vt:lpwstr>
  </property>
  <property fmtid="{D5CDD505-2E9C-101B-9397-08002B2CF9AE}" pid="6" name="MSIP_Label_b1c9b508-7c6e-42bd-bedf-808292653d6c_SiteId">
    <vt:lpwstr>2882be50-2012-4d88-ac86-544124e120c8</vt:lpwstr>
  </property>
  <property fmtid="{D5CDD505-2E9C-101B-9397-08002B2CF9AE}" pid="7" name="MSIP_Label_b1c9b508-7c6e-42bd-bedf-808292653d6c_ActionId">
    <vt:lpwstr>c6940a2b-8e2a-4201-a1ab-1af6b85a9e67</vt:lpwstr>
  </property>
  <property fmtid="{D5CDD505-2E9C-101B-9397-08002B2CF9AE}" pid="8" name="MSIP_Label_b1c9b508-7c6e-42bd-bedf-808292653d6c_ContentBits">
    <vt:lpwstr>3</vt:lpwstr>
  </property>
</Properties>
</file>