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72" r:id="rId8"/>
    <p:sldId id="260" r:id="rId9"/>
    <p:sldId id="264" r:id="rId10"/>
    <p:sldId id="261" r:id="rId11"/>
    <p:sldId id="267" r:id="rId12"/>
    <p:sldId id="270" r:id="rId13"/>
    <p:sldId id="263" r:id="rId14"/>
    <p:sldId id="268" r:id="rId15"/>
    <p:sldId id="265" r:id="rId16"/>
    <p:sldId id="269" r:id="rId17"/>
    <p:sldId id="271" r:id="rId18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5F5FF-CFCD-4233-92CB-5797ABB7EB1F}" v="1" dt="2023-04-28T07:31:01.043"/>
    <p1510:client id="{BFA1D847-F070-4C1A-BA6D-79B9D680A06F}" v="4" dt="2023-04-28T07:31:58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6414"/>
  </p:normalViewPr>
  <p:slideViewPr>
    <p:cSldViewPr snapToGrid="0" snapToObjects="1">
      <p:cViewPr varScale="1">
        <p:scale>
          <a:sx n="146" d="100"/>
          <a:sy n="146" d="100"/>
        </p:scale>
        <p:origin x="552" y="108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ueller" userId="b8b87b2b-eda4-44e0-9f77-97a24730064b" providerId="ADAL" clId="{5EB5F5FF-CFCD-4233-92CB-5797ABB7EB1F}"/>
    <pc:docChg chg="modSld">
      <pc:chgData name="Laura Mueller" userId="b8b87b2b-eda4-44e0-9f77-97a24730064b" providerId="ADAL" clId="{5EB5F5FF-CFCD-4233-92CB-5797ABB7EB1F}" dt="2023-04-28T07:29:56.461" v="3" actId="20577"/>
      <pc:docMkLst>
        <pc:docMk/>
      </pc:docMkLst>
      <pc:sldChg chg="modSp mod">
        <pc:chgData name="Laura Mueller" userId="b8b87b2b-eda4-44e0-9f77-97a24730064b" providerId="ADAL" clId="{5EB5F5FF-CFCD-4233-92CB-5797ABB7EB1F}" dt="2023-04-28T07:29:56.461" v="3" actId="20577"/>
        <pc:sldMkLst>
          <pc:docMk/>
          <pc:sldMk cId="0" sldId="256"/>
        </pc:sldMkLst>
        <pc:spChg chg="mod">
          <ac:chgData name="Laura Mueller" userId="b8b87b2b-eda4-44e0-9f77-97a24730064b" providerId="ADAL" clId="{5EB5F5FF-CFCD-4233-92CB-5797ABB7EB1F}" dt="2023-04-28T07:29:56.461" v="3" actId="20577"/>
          <ac:spMkLst>
            <pc:docMk/>
            <pc:sldMk cId="0" sldId="256"/>
            <ac:spMk id="2" creationId="{DA8AE20F-4AEF-F16C-D6A8-4C5769ADBB01}"/>
          </ac:spMkLst>
        </pc:spChg>
      </pc:sldChg>
    </pc:docChg>
  </pc:docChgLst>
  <pc:docChgLst>
    <pc:chgData name="Laura Mueller" userId="b8b87b2b-eda4-44e0-9f77-97a24730064b" providerId="ADAL" clId="{BFA1D847-F070-4C1A-BA6D-79B9D680A06F}"/>
    <pc:docChg chg="custSel modSld">
      <pc:chgData name="Laura Mueller" userId="b8b87b2b-eda4-44e0-9f77-97a24730064b" providerId="ADAL" clId="{BFA1D847-F070-4C1A-BA6D-79B9D680A06F}" dt="2023-04-28T07:32:01.680" v="0" actId="478"/>
      <pc:docMkLst>
        <pc:docMk/>
      </pc:docMkLst>
      <pc:sldChg chg="delSp mod">
        <pc:chgData name="Laura Mueller" userId="b8b87b2b-eda4-44e0-9f77-97a24730064b" providerId="ADAL" clId="{BFA1D847-F070-4C1A-BA6D-79B9D680A06F}" dt="2023-04-28T07:32:01.680" v="0" actId="478"/>
        <pc:sldMkLst>
          <pc:docMk/>
          <pc:sldMk cId="2689955179" sldId="271"/>
        </pc:sldMkLst>
        <pc:spChg chg="del">
          <ac:chgData name="Laura Mueller" userId="b8b87b2b-eda4-44e0-9f77-97a24730064b" providerId="ADAL" clId="{BFA1D847-F070-4C1A-BA6D-79B9D680A06F}" dt="2023-04-28T07:32:01.680" v="0" actId="478"/>
          <ac:spMkLst>
            <pc:docMk/>
            <pc:sldMk cId="2689955179" sldId="27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2023-04-28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27" y="4517234"/>
            <a:ext cx="1097974" cy="334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27" y="4517234"/>
            <a:ext cx="1097974" cy="334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27" y="4517234"/>
            <a:ext cx="1097974" cy="334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27" y="4517234"/>
            <a:ext cx="1097974" cy="3341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/>
              <a:t>2016-12-06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27" y="4517234"/>
            <a:ext cx="1097974" cy="3341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721902" y="3455810"/>
            <a:ext cx="7772400" cy="850121"/>
          </a:xfrm>
        </p:spPr>
        <p:txBody>
          <a:bodyPr/>
          <a:lstStyle/>
          <a:p>
            <a:r>
              <a:rPr lang="sv-SE" dirty="0"/>
              <a:t>To put the drafting volunteers informal writing into a science perspective</a:t>
            </a:r>
            <a:br>
              <a:rPr lang="sv-SE" dirty="0"/>
            </a:br>
            <a:br>
              <a:rPr lang="sv-SE" dirty="0"/>
            </a:br>
            <a:r>
              <a:rPr lang="sv-SE" sz="2800" dirty="0"/>
              <a:t>Grounded Theory – a qualitative inductive methodology for developing theories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AE20F-4AEF-F16C-D6A8-4C5769ADBB01}"/>
              </a:ext>
            </a:extLst>
          </p:cNvPr>
          <p:cNvSpPr txBox="1"/>
          <p:nvPr/>
        </p:nvSpPr>
        <p:spPr>
          <a:xfrm>
            <a:off x="6907279" y="80881"/>
            <a:ext cx="205985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Arial"/>
              </a:rPr>
              <a:t>Presentation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Arial"/>
              </a:rPr>
              <a:t>1</a:t>
            </a:r>
            <a:b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Arial"/>
              </a:rPr>
            </a:b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Arial"/>
              </a:rPr>
              <a:t>6</a:t>
            </a:r>
            <a:r>
              <a:rPr kumimoji="0" lang="en-US" sz="1400" b="0" i="0" u="none" strike="noStrike" cap="none" spc="0" normalizeH="0" baseline="3000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Arial"/>
              </a:rPr>
              <a:t>th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Arial"/>
              </a:rPr>
              <a:t> GE.3, 4-5 May 2023</a:t>
            </a:r>
            <a:b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Arial"/>
              </a:rPr>
            </a:b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Arial"/>
              </a:rPr>
              <a:t>Provisional agenda item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98478-E4D5-516D-6366-DFA9270F609C}"/>
              </a:ext>
            </a:extLst>
          </p:cNvPr>
          <p:cNvSpPr txBox="1"/>
          <p:nvPr/>
        </p:nvSpPr>
        <p:spPr>
          <a:xfrm>
            <a:off x="111547" y="80881"/>
            <a:ext cx="299440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cs typeface="Times New Roman" panose="02020603050405020304" pitchFamily="18" charset="0"/>
                <a:sym typeface="Arial"/>
              </a:rPr>
              <a:t>Submitted by the expert from Sweden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2288" y="194470"/>
            <a:ext cx="8113712" cy="558799"/>
          </a:xfrm>
        </p:spPr>
        <p:txBody>
          <a:bodyPr/>
          <a:lstStyle/>
          <a:p>
            <a:r>
              <a:rPr lang="sv-SE" sz="2400" dirty="0"/>
              <a:t>An </a:t>
            </a:r>
            <a:r>
              <a:rPr lang="sv-SE" sz="2400" dirty="0" err="1"/>
              <a:t>example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grounded</a:t>
            </a:r>
            <a:r>
              <a:rPr lang="sv-SE" sz="2400" dirty="0"/>
              <a:t> </a:t>
            </a:r>
            <a:r>
              <a:rPr lang="sv-SE" sz="2400" dirty="0" err="1"/>
              <a:t>theory</a:t>
            </a:r>
            <a:r>
              <a:rPr lang="sv-SE" sz="2400" dirty="0"/>
              <a:t> </a:t>
            </a:r>
            <a:r>
              <a:rPr lang="sv-SE" sz="2400" dirty="0" err="1"/>
              <a:t>result</a:t>
            </a:r>
            <a:r>
              <a:rPr lang="sv-SE" sz="2400" dirty="0"/>
              <a:t>…..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095" y="1203648"/>
            <a:ext cx="1894117" cy="1065441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812100"/>
              </p:ext>
            </p:extLst>
          </p:nvPr>
        </p:nvGraphicFramePr>
        <p:xfrm>
          <a:off x="1292600" y="617766"/>
          <a:ext cx="4965700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alkylblad" r:id="rId3" imgW="12245503" imgH="11734747" progId="Excel.Sheet.12">
                  <p:embed/>
                </p:oleObj>
              </mc:Choice>
              <mc:Fallback>
                <p:oleObj name="Kalkylblad" r:id="rId3" imgW="12245503" imgH="11734747" progId="Excel.Sheet.12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2600" y="617766"/>
                        <a:ext cx="4965700" cy="487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7101355" y="2472613"/>
            <a:ext cx="138559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Data from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countries</a:t>
            </a:r>
            <a:r>
              <a:rPr lang="sv-SE" dirty="0"/>
              <a:t>, WP.29, WP.1, GE.3 </a:t>
            </a:r>
            <a:r>
              <a:rPr lang="sv-SE" dirty="0" err="1"/>
              <a:t>etc</a:t>
            </a:r>
            <a:r>
              <a:rPr lang="sv-SE" dirty="0"/>
              <a:t>……</a:t>
            </a:r>
          </a:p>
        </p:txBody>
      </p:sp>
      <p:sp>
        <p:nvSpPr>
          <p:cNvPr id="9" name="Nedåtpil 8"/>
          <p:cNvSpPr/>
          <p:nvPr/>
        </p:nvSpPr>
        <p:spPr>
          <a:xfrm rot="5400000">
            <a:off x="4931019" y="2546083"/>
            <a:ext cx="2654561" cy="902753"/>
          </a:xfrm>
          <a:prstGeom prst="downArrow">
            <a:avLst>
              <a:gd name="adj1" fmla="val 50000"/>
              <a:gd name="adj2" fmla="val 561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23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22288" y="1369615"/>
            <a:ext cx="8113712" cy="3090863"/>
          </a:xfrm>
        </p:spPr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the </a:t>
            </a:r>
            <a:r>
              <a:rPr lang="sv-SE" dirty="0" err="1"/>
              <a:t>theory</a:t>
            </a:r>
            <a:r>
              <a:rPr lang="sv-SE" dirty="0"/>
              <a:t>/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voluntary</a:t>
            </a:r>
            <a:r>
              <a:rPr lang="sv-SE" dirty="0"/>
              <a:t> </a:t>
            </a:r>
            <a:r>
              <a:rPr lang="sv-SE" dirty="0" err="1"/>
              <a:t>writing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has </a:t>
            </a:r>
            <a:r>
              <a:rPr lang="sv-SE" dirty="0" err="1"/>
              <a:t>produced</a:t>
            </a:r>
            <a:r>
              <a:rPr lang="sv-SE" dirty="0"/>
              <a:t>?</a:t>
            </a:r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all </a:t>
            </a:r>
            <a:r>
              <a:rPr lang="sv-SE" dirty="0" err="1"/>
              <a:t>domestic</a:t>
            </a:r>
            <a:r>
              <a:rPr lang="sv-SE" dirty="0"/>
              <a:t> </a:t>
            </a:r>
            <a:r>
              <a:rPr lang="sv-SE" dirty="0" err="1"/>
              <a:t>proposals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not </a:t>
            </a:r>
            <a:r>
              <a:rPr lang="sv-SE" dirty="0" err="1"/>
              <a:t>work</a:t>
            </a:r>
            <a:r>
              <a:rPr lang="sv-SE" dirty="0"/>
              <a:t> to 100% </a:t>
            </a:r>
            <a:r>
              <a:rPr lang="sv-SE" dirty="0" err="1"/>
              <a:t>globally</a:t>
            </a:r>
            <a:endParaRPr lang="sv-SE" dirty="0"/>
          </a:p>
          <a:p>
            <a:endParaRPr lang="sv-SE" dirty="0"/>
          </a:p>
          <a:p>
            <a:r>
              <a:rPr lang="sv-SE" dirty="0"/>
              <a:t>A </a:t>
            </a:r>
            <a:r>
              <a:rPr lang="sv-SE" dirty="0" err="1"/>
              <a:t>verification</a:t>
            </a:r>
            <a:r>
              <a:rPr lang="sv-SE" dirty="0"/>
              <a:t> </a:t>
            </a:r>
            <a:r>
              <a:rPr lang="sv-SE" dirty="0" err="1"/>
              <a:t>phase</a:t>
            </a:r>
            <a:r>
              <a:rPr lang="sv-SE" dirty="0"/>
              <a:t>?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From </a:t>
            </a:r>
            <a:r>
              <a:rPr lang="sv-SE" dirty="0" err="1"/>
              <a:t>induction</a:t>
            </a:r>
            <a:r>
              <a:rPr lang="sv-SE" dirty="0"/>
              <a:t> to </a:t>
            </a:r>
            <a:r>
              <a:rPr lang="sv-SE" dirty="0" err="1"/>
              <a:t>deduction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580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59" y="355390"/>
            <a:ext cx="4743450" cy="45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 4"/>
          <p:cNvSpPr/>
          <p:nvPr/>
        </p:nvSpPr>
        <p:spPr>
          <a:xfrm>
            <a:off x="2239047" y="336569"/>
            <a:ext cx="2388637" cy="4307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6924102" y="2120757"/>
            <a:ext cx="13550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Discovery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112704" y="2120757"/>
            <a:ext cx="13373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Verification</a:t>
            </a:r>
            <a:endParaRPr lang="sv-SE" dirty="0"/>
          </a:p>
        </p:txBody>
      </p:sp>
      <p:sp>
        <p:nvSpPr>
          <p:cNvPr id="7" name="Ellips 6"/>
          <p:cNvSpPr/>
          <p:nvPr/>
        </p:nvSpPr>
        <p:spPr>
          <a:xfrm>
            <a:off x="800411" y="1713390"/>
            <a:ext cx="1961965" cy="1269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34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2288" y="194470"/>
            <a:ext cx="8113712" cy="558799"/>
          </a:xfrm>
        </p:spPr>
        <p:txBody>
          <a:bodyPr/>
          <a:lstStyle/>
          <a:p>
            <a:r>
              <a:rPr lang="sv-SE" sz="2400" dirty="0" err="1"/>
              <a:t>Continue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a </a:t>
            </a:r>
            <a:r>
              <a:rPr lang="sv-SE" sz="2400" dirty="0" err="1"/>
              <a:t>verification</a:t>
            </a:r>
            <a:r>
              <a:rPr lang="sv-SE" sz="2400" dirty="0"/>
              <a:t> </a:t>
            </a:r>
            <a:r>
              <a:rPr lang="sv-SE" sz="2400" dirty="0" err="1"/>
              <a:t>phase</a:t>
            </a:r>
            <a:r>
              <a:rPr lang="sv-SE" sz="2400" dirty="0"/>
              <a:t>?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298102" y="1619690"/>
            <a:ext cx="41637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Input to </a:t>
            </a:r>
            <a:r>
              <a:rPr lang="sv-SE" sz="1600" dirty="0" err="1"/>
              <a:t>scoping</a:t>
            </a:r>
            <a:r>
              <a:rPr lang="sv-SE" sz="1600" dirty="0"/>
              <a:t> </a:t>
            </a:r>
            <a:r>
              <a:rPr lang="sv-SE" sz="1600" dirty="0" err="1"/>
              <a:t>papers</a:t>
            </a:r>
            <a:r>
              <a:rPr lang="sv-SE" sz="16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Input to GAP-</a:t>
            </a:r>
            <a:r>
              <a:rPr lang="sv-SE" sz="1600" dirty="0" err="1"/>
              <a:t>analysis</a:t>
            </a:r>
            <a:r>
              <a:rPr lang="sv-SE" sz="16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Focus/</a:t>
            </a:r>
            <a:r>
              <a:rPr lang="sv-SE" sz="1600" dirty="0" err="1"/>
              <a:t>content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a new legal instrument?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Type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instrument?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Converting</a:t>
            </a:r>
            <a:r>
              <a:rPr lang="sv-SE" sz="1600" dirty="0"/>
              <a:t> the </a:t>
            </a:r>
            <a:r>
              <a:rPr lang="sv-SE" sz="1600" dirty="0" err="1"/>
              <a:t>aggregated</a:t>
            </a:r>
            <a:r>
              <a:rPr lang="sv-SE" sz="1600" dirty="0"/>
              <a:t> </a:t>
            </a:r>
            <a:r>
              <a:rPr lang="sv-SE" sz="1600" dirty="0" err="1"/>
              <a:t>levels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chapters</a:t>
            </a:r>
            <a:r>
              <a:rPr lang="sv-SE" sz="1600" dirty="0"/>
              <a:t>/</a:t>
            </a:r>
            <a:r>
              <a:rPr lang="sv-SE" sz="1600" dirty="0" err="1"/>
              <a:t>articles</a:t>
            </a:r>
            <a:r>
              <a:rPr lang="sv-SE" sz="1600" dirty="0"/>
              <a:t> to </a:t>
            </a:r>
            <a:r>
              <a:rPr lang="sv-SE" sz="1600" dirty="0" err="1"/>
              <a:t>principles</a:t>
            </a:r>
            <a:r>
              <a:rPr lang="sv-SE" sz="16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Etc.?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614" y="175382"/>
            <a:ext cx="861276" cy="110551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191" y="245341"/>
            <a:ext cx="955909" cy="1054031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34109" y="1119553"/>
            <a:ext cx="200464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Terms of reference of the Group of Experts on drafting a new legal instrument on the use of automated vehicles in traffic </a:t>
            </a: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This Group of Experts is established to prepare a draft new legal instrument on the use of automated vehicles in </a:t>
            </a:r>
            <a:r>
              <a:rPr lang="en-US" sz="1200" b="1" u="sng" dirty="0"/>
              <a:t>domestic</a:t>
            </a:r>
            <a:r>
              <a:rPr lang="en-US" sz="1200" dirty="0"/>
              <a:t> and </a:t>
            </a:r>
            <a:r>
              <a:rPr lang="en-US" sz="1200" b="1" u="sng" dirty="0"/>
              <a:t>international </a:t>
            </a:r>
            <a:r>
              <a:rPr lang="en-US" sz="1200" dirty="0"/>
              <a:t>traffic.</a:t>
            </a:r>
          </a:p>
          <a:p>
            <a:r>
              <a:rPr lang="en-US" sz="1200" dirty="0"/>
              <a:t> </a:t>
            </a:r>
          </a:p>
          <a:p>
            <a:r>
              <a:rPr lang="sv-SE" sz="900" b="1" dirty="0"/>
              <a:t>ECE/TRANS/WP.1/2020/2 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230738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461006" y="2011117"/>
            <a:ext cx="7772400" cy="850121"/>
          </a:xfrm>
        </p:spPr>
        <p:txBody>
          <a:bodyPr/>
          <a:lstStyle/>
          <a:p>
            <a:pPr algn="ctr"/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995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59" y="355390"/>
            <a:ext cx="4743450" cy="45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 1"/>
          <p:cNvSpPr/>
          <p:nvPr/>
        </p:nvSpPr>
        <p:spPr>
          <a:xfrm>
            <a:off x="4780084" y="355390"/>
            <a:ext cx="2388637" cy="4307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6924102" y="2120757"/>
            <a:ext cx="13550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Discovery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112704" y="2120757"/>
            <a:ext cx="133738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Verification</a:t>
            </a:r>
            <a:endParaRPr lang="sv-SE" dirty="0"/>
          </a:p>
        </p:txBody>
      </p:sp>
      <p:sp>
        <p:nvSpPr>
          <p:cNvPr id="4" name="Ellips 3"/>
          <p:cNvSpPr/>
          <p:nvPr/>
        </p:nvSpPr>
        <p:spPr>
          <a:xfrm>
            <a:off x="6693763" y="1713390"/>
            <a:ext cx="1961965" cy="1269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34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23150" y="302993"/>
            <a:ext cx="8114400" cy="558000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grounded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(GT)?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23150" y="1122407"/>
            <a:ext cx="8114400" cy="3092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method of generating theory based on patterns found in data (everything is data)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Glaser och Strauss (1967) </a:t>
            </a:r>
            <a:r>
              <a:rPr lang="sv-SE" dirty="0" err="1"/>
              <a:t>believes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a </a:t>
            </a:r>
            <a:r>
              <a:rPr lang="sv-SE" dirty="0" err="1"/>
              <a:t>produced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 </a:t>
            </a:r>
            <a:r>
              <a:rPr lang="sv-SE" dirty="0" err="1"/>
              <a:t>always</a:t>
            </a:r>
            <a:r>
              <a:rPr lang="sv-SE" dirty="0"/>
              <a:t> must be </a:t>
            </a:r>
            <a:r>
              <a:rPr lang="sv-SE" dirty="0" err="1"/>
              <a:t>grounded</a:t>
            </a:r>
            <a:r>
              <a:rPr lang="sv-SE" dirty="0"/>
              <a:t> in data:</a:t>
            </a:r>
          </a:p>
          <a:p>
            <a:pPr marL="0" indent="0">
              <a:buNone/>
            </a:pPr>
            <a:r>
              <a:rPr lang="en-GB" i="1" dirty="0"/>
              <a:t>”the basic theme in our book is the discovery of theory from data systematically obtained from social </a:t>
            </a:r>
            <a:r>
              <a:rPr lang="en-GB" i="1" dirty="0" err="1"/>
              <a:t>reserach</a:t>
            </a:r>
            <a:r>
              <a:rPr lang="en-GB" i="1" dirty="0"/>
              <a:t>”</a:t>
            </a:r>
            <a:r>
              <a:rPr lang="en-GB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525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561617" y="344540"/>
            <a:ext cx="8114400" cy="558000"/>
          </a:xfrm>
        </p:spPr>
        <p:txBody>
          <a:bodyPr/>
          <a:lstStyle/>
          <a:p>
            <a:r>
              <a:rPr lang="sv-SE" dirty="0"/>
              <a:t>An </a:t>
            </a:r>
            <a:r>
              <a:rPr lang="sv-SE" dirty="0" err="1"/>
              <a:t>example</a:t>
            </a:r>
            <a:r>
              <a:rPr lang="sv-SE" dirty="0"/>
              <a:t> from </a:t>
            </a:r>
            <a:r>
              <a:rPr lang="sv-SE" dirty="0" err="1"/>
              <a:t>another</a:t>
            </a:r>
            <a:r>
              <a:rPr lang="sv-SE" dirty="0"/>
              <a:t> research area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910" y="1243125"/>
            <a:ext cx="3613904" cy="30924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451987" y="3873910"/>
            <a:ext cx="28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From: https://statswork.com/blog/what-is-grounded-theory-in-accounting-research/</a:t>
            </a:r>
          </a:p>
        </p:txBody>
      </p:sp>
    </p:spTree>
    <p:extLst>
      <p:ext uri="{BB962C8B-B14F-4D97-AF65-F5344CB8AC3E}">
        <p14:creationId xmlns:p14="http://schemas.microsoft.com/office/powerpoint/2010/main" val="25929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GT </a:t>
            </a:r>
            <a:r>
              <a:rPr lang="sv-SE" dirty="0" err="1"/>
              <a:t>specifies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map</a:t>
            </a:r>
            <a:r>
              <a:rPr lang="sv-SE" dirty="0"/>
              <a:t> the data </a:t>
            </a:r>
            <a:r>
              <a:rPr lang="sv-SE" dirty="0" err="1"/>
              <a:t>collected</a:t>
            </a:r>
            <a:r>
              <a:rPr lang="sv-SE" dirty="0"/>
              <a:t>. Eneroth (1994) </a:t>
            </a:r>
            <a:r>
              <a:rPr lang="sv-SE" dirty="0" err="1"/>
              <a:t>writes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: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"</a:t>
            </a:r>
            <a:r>
              <a:rPr lang="sv-SE" i="1" dirty="0" err="1"/>
              <a:t>This</a:t>
            </a:r>
            <a:r>
              <a:rPr lang="sv-SE" i="1" dirty="0"/>
              <a:t> </a:t>
            </a:r>
            <a:r>
              <a:rPr lang="sv-SE" i="1" dirty="0" err="1"/>
              <a:t>method</a:t>
            </a:r>
            <a:r>
              <a:rPr lang="sv-SE" i="1" dirty="0"/>
              <a:t> </a:t>
            </a:r>
            <a:r>
              <a:rPr lang="sv-SE" i="1" dirty="0" err="1"/>
              <a:t>means</a:t>
            </a:r>
            <a:r>
              <a:rPr lang="sv-SE" i="1" dirty="0"/>
              <a:t> </a:t>
            </a:r>
            <a:r>
              <a:rPr lang="sv-SE" i="1" dirty="0" err="1"/>
              <a:t>that</a:t>
            </a:r>
            <a:r>
              <a:rPr lang="sv-SE" i="1" dirty="0"/>
              <a:t> </a:t>
            </a:r>
            <a:r>
              <a:rPr lang="sv-SE" i="1" dirty="0" err="1"/>
              <a:t>when</a:t>
            </a:r>
            <a:r>
              <a:rPr lang="sv-SE" i="1" dirty="0"/>
              <a:t> </a:t>
            </a:r>
            <a:r>
              <a:rPr lang="sv-SE" i="1" dirty="0" err="1"/>
              <a:t>you</a:t>
            </a:r>
            <a:r>
              <a:rPr lang="sv-SE" i="1" dirty="0"/>
              <a:t> </a:t>
            </a:r>
            <a:r>
              <a:rPr lang="sv-SE" i="1" dirty="0" err="1"/>
              <a:t>are</a:t>
            </a:r>
            <a:r>
              <a:rPr lang="sv-SE" i="1" dirty="0"/>
              <a:t> </a:t>
            </a:r>
            <a:r>
              <a:rPr lang="sv-SE" i="1" dirty="0" err="1"/>
              <a:t>faced</a:t>
            </a:r>
            <a:r>
              <a:rPr lang="sv-SE" i="1" dirty="0"/>
              <a:t> </a:t>
            </a:r>
            <a:r>
              <a:rPr lang="sv-SE" i="1" dirty="0" err="1"/>
              <a:t>with</a:t>
            </a:r>
            <a:r>
              <a:rPr lang="sv-SE" i="1" dirty="0"/>
              <a:t> a </a:t>
            </a:r>
            <a:r>
              <a:rPr lang="sv-SE" i="1" dirty="0" err="1"/>
              <a:t>lot</a:t>
            </a:r>
            <a:r>
              <a:rPr lang="sv-SE" i="1" dirty="0"/>
              <a:t> </a:t>
            </a:r>
            <a:r>
              <a:rPr lang="sv-SE" i="1" dirty="0" err="1"/>
              <a:t>of</a:t>
            </a:r>
            <a:r>
              <a:rPr lang="sv-SE" i="1" dirty="0"/>
              <a:t> </a:t>
            </a:r>
            <a:r>
              <a:rPr lang="sv-SE" i="1" dirty="0" err="1"/>
              <a:t>clarified</a:t>
            </a:r>
            <a:r>
              <a:rPr lang="sv-SE" i="1" dirty="0"/>
              <a:t> data, </a:t>
            </a:r>
            <a:r>
              <a:rPr lang="sv-SE" i="1" dirty="0" err="1"/>
              <a:t>you</a:t>
            </a:r>
            <a:r>
              <a:rPr lang="sv-SE" i="1" dirty="0"/>
              <a:t> </a:t>
            </a:r>
            <a:r>
              <a:rPr lang="sv-SE" i="1" dirty="0" err="1"/>
              <a:t>systematically</a:t>
            </a:r>
            <a:r>
              <a:rPr lang="sv-SE" i="1" dirty="0"/>
              <a:t> try to </a:t>
            </a:r>
            <a:r>
              <a:rPr lang="sv-SE" i="1" dirty="0" err="1"/>
              <a:t>group</a:t>
            </a:r>
            <a:r>
              <a:rPr lang="sv-SE" i="1" dirty="0"/>
              <a:t> and </a:t>
            </a:r>
            <a:r>
              <a:rPr lang="sv-SE" i="1" dirty="0" err="1"/>
              <a:t>regroup</a:t>
            </a:r>
            <a:r>
              <a:rPr lang="sv-SE" i="1" dirty="0"/>
              <a:t> </a:t>
            </a:r>
            <a:r>
              <a:rPr lang="sv-SE" i="1" dirty="0" err="1"/>
              <a:t>them</a:t>
            </a:r>
            <a:r>
              <a:rPr lang="sv-SE" i="1" dirty="0"/>
              <a:t>, </a:t>
            </a:r>
            <a:r>
              <a:rPr lang="sv-SE" i="1" dirty="0" err="1"/>
              <a:t>until</a:t>
            </a:r>
            <a:r>
              <a:rPr lang="sv-SE" i="1" dirty="0"/>
              <a:t> </a:t>
            </a:r>
            <a:r>
              <a:rPr lang="sv-SE" i="1" dirty="0" err="1"/>
              <a:t>you</a:t>
            </a:r>
            <a:r>
              <a:rPr lang="sv-SE" i="1" dirty="0"/>
              <a:t> </a:t>
            </a:r>
            <a:r>
              <a:rPr lang="sv-SE" i="1" dirty="0" err="1"/>
              <a:t>have</a:t>
            </a:r>
            <a:r>
              <a:rPr lang="sv-SE" i="1" dirty="0"/>
              <a:t> </a:t>
            </a:r>
            <a:r>
              <a:rPr lang="sv-SE" i="1" dirty="0" err="1"/>
              <a:t>made</a:t>
            </a:r>
            <a:r>
              <a:rPr lang="sv-SE" i="1" dirty="0"/>
              <a:t> as </a:t>
            </a:r>
            <a:r>
              <a:rPr lang="sv-SE" i="1" dirty="0" err="1"/>
              <a:t>complete</a:t>
            </a:r>
            <a:r>
              <a:rPr lang="sv-SE" i="1" dirty="0"/>
              <a:t> a </a:t>
            </a:r>
            <a:r>
              <a:rPr lang="sv-SE" i="1" dirty="0" err="1"/>
              <a:t>mapping</a:t>
            </a:r>
            <a:r>
              <a:rPr lang="sv-SE" i="1" dirty="0"/>
              <a:t> </a:t>
            </a:r>
            <a:r>
              <a:rPr lang="sv-SE" i="1" dirty="0" err="1"/>
              <a:t>of</a:t>
            </a:r>
            <a:r>
              <a:rPr lang="sv-SE" i="1" dirty="0"/>
              <a:t> the </a:t>
            </a:r>
            <a:r>
              <a:rPr lang="sv-SE" i="1" dirty="0" err="1"/>
              <a:t>phenomenon</a:t>
            </a:r>
            <a:r>
              <a:rPr lang="sv-SE" i="1" dirty="0"/>
              <a:t> as </a:t>
            </a:r>
            <a:r>
              <a:rPr lang="sv-SE" i="1" dirty="0" err="1"/>
              <a:t>possible</a:t>
            </a:r>
            <a:r>
              <a:rPr lang="sv-SE" i="1" dirty="0"/>
              <a:t> </a:t>
            </a:r>
            <a:r>
              <a:rPr lang="sv-SE" i="1" dirty="0" err="1"/>
              <a:t>based</a:t>
            </a:r>
            <a:r>
              <a:rPr lang="sv-SE" i="1" dirty="0"/>
              <a:t> on </a:t>
            </a:r>
            <a:r>
              <a:rPr lang="sv-SE" i="1" dirty="0" err="1"/>
              <a:t>these</a:t>
            </a:r>
            <a:r>
              <a:rPr lang="sv-SE" i="1" dirty="0"/>
              <a:t> given data"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33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It is </a:t>
            </a:r>
            <a:r>
              <a:rPr lang="sv-SE" dirty="0" err="1"/>
              <a:t>important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: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r>
              <a:rPr lang="sv-SE" sz="3600" dirty="0"/>
              <a:t>an </a:t>
            </a:r>
            <a:r>
              <a:rPr lang="sv-SE" sz="3600" dirty="0" err="1"/>
              <a:t>empty</a:t>
            </a:r>
            <a:r>
              <a:rPr lang="sv-SE" sz="3600" dirty="0"/>
              <a:t> </a:t>
            </a:r>
            <a:r>
              <a:rPr lang="sv-SE" sz="3600" dirty="0" err="1"/>
              <a:t>head</a:t>
            </a:r>
            <a:r>
              <a:rPr lang="sv-SE" sz="3600" dirty="0"/>
              <a:t> </a:t>
            </a:r>
            <a:r>
              <a:rPr lang="sv-SE" sz="3600" dirty="0" err="1"/>
              <a:t>but</a:t>
            </a:r>
            <a:r>
              <a:rPr lang="sv-SE" sz="3600" dirty="0"/>
              <a:t> an </a:t>
            </a:r>
            <a:r>
              <a:rPr lang="sv-SE" sz="3600" dirty="0" err="1"/>
              <a:t>open</a:t>
            </a:r>
            <a:r>
              <a:rPr lang="sv-SE" sz="3600" dirty="0"/>
              <a:t> mind…..!</a:t>
            </a:r>
          </a:p>
        </p:txBody>
      </p:sp>
    </p:spTree>
    <p:extLst>
      <p:ext uri="{BB962C8B-B14F-4D97-AF65-F5344CB8AC3E}">
        <p14:creationId xmlns:p14="http://schemas.microsoft.com/office/powerpoint/2010/main" val="35356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ubrik 50"/>
          <p:cNvSpPr>
            <a:spLocks noGrp="1"/>
          </p:cNvSpPr>
          <p:nvPr>
            <p:ph type="title"/>
          </p:nvPr>
        </p:nvSpPr>
        <p:spPr>
          <a:xfrm>
            <a:off x="522288" y="239713"/>
            <a:ext cx="8113712" cy="558799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principle</a:t>
            </a:r>
            <a:r>
              <a:rPr lang="sv-SE" dirty="0"/>
              <a:t>: from </a:t>
            </a:r>
            <a:r>
              <a:rPr lang="sv-SE" dirty="0" err="1"/>
              <a:t>detail</a:t>
            </a:r>
            <a:r>
              <a:rPr lang="sv-SE" dirty="0"/>
              <a:t> to general…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61" y="927785"/>
            <a:ext cx="4126505" cy="35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4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2176"/>
          <a:stretch/>
        </p:blipFill>
        <p:spPr>
          <a:xfrm>
            <a:off x="761214" y="1491448"/>
            <a:ext cx="1976660" cy="302361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16732" y="206888"/>
            <a:ext cx="8113712" cy="558799"/>
          </a:xfrm>
        </p:spPr>
        <p:txBody>
          <a:bodyPr/>
          <a:lstStyle/>
          <a:p>
            <a:r>
              <a:rPr lang="sv-SE" sz="2800" dirty="0"/>
              <a:t>The Swedish data (”the road forward to </a:t>
            </a:r>
            <a:r>
              <a:rPr lang="sv-SE" sz="2800" dirty="0" err="1"/>
              <a:t>self</a:t>
            </a:r>
            <a:r>
              <a:rPr lang="sv-SE" sz="2800" dirty="0"/>
              <a:t> </a:t>
            </a:r>
            <a:r>
              <a:rPr lang="sv-SE" sz="2800" dirty="0" err="1"/>
              <a:t>driving</a:t>
            </a:r>
            <a:r>
              <a:rPr lang="sv-SE" sz="2800" dirty="0"/>
              <a:t> </a:t>
            </a:r>
            <a:r>
              <a:rPr lang="sv-SE" sz="2800" dirty="0" err="1"/>
              <a:t>vehicles</a:t>
            </a:r>
            <a:r>
              <a:rPr lang="sv-SE" sz="2800" dirty="0"/>
              <a:t>” and ”</a:t>
            </a:r>
            <a:r>
              <a:rPr lang="sv-SE" sz="2800" dirty="0" err="1"/>
              <a:t>liability</a:t>
            </a:r>
            <a:r>
              <a:rPr lang="sv-SE" sz="2800" dirty="0"/>
              <a:t> </a:t>
            </a:r>
            <a:r>
              <a:rPr lang="sv-SE" sz="2800" dirty="0" err="1"/>
              <a:t>when</a:t>
            </a:r>
            <a:r>
              <a:rPr lang="sv-SE" sz="2800" dirty="0"/>
              <a:t> </a:t>
            </a:r>
            <a:r>
              <a:rPr lang="sv-SE" sz="2800" dirty="0" err="1"/>
              <a:t>automated</a:t>
            </a:r>
            <a:r>
              <a:rPr lang="sv-SE" sz="2800" dirty="0"/>
              <a:t> </a:t>
            </a:r>
            <a:r>
              <a:rPr lang="sv-SE" sz="2800" dirty="0" err="1"/>
              <a:t>driving</a:t>
            </a:r>
            <a:r>
              <a:rPr lang="sv-SE" sz="2800" dirty="0"/>
              <a:t>”)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t="2294"/>
          <a:stretch/>
        </p:blipFill>
        <p:spPr>
          <a:xfrm>
            <a:off x="3287210" y="1559781"/>
            <a:ext cx="2015969" cy="291021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576" y="1559781"/>
            <a:ext cx="1953061" cy="29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522288" y="1791362"/>
            <a:ext cx="8113712" cy="3090863"/>
          </a:xfrm>
        </p:spPr>
        <p:txBody>
          <a:bodyPr/>
          <a:lstStyle/>
          <a:p>
            <a:r>
              <a:rPr lang="sv-SE" dirty="0" err="1"/>
              <a:t>Example</a:t>
            </a:r>
            <a:r>
              <a:rPr lang="sv-SE" dirty="0"/>
              <a:t> from the </a:t>
            </a:r>
            <a:r>
              <a:rPr lang="sv-SE" dirty="0" err="1"/>
              <a:t>scoping</a:t>
            </a:r>
            <a:r>
              <a:rPr lang="sv-SE" dirty="0"/>
              <a:t> draft_230404 and the </a:t>
            </a:r>
            <a:r>
              <a:rPr lang="sv-SE" dirty="0" err="1"/>
              <a:t>chapter</a:t>
            </a:r>
            <a:r>
              <a:rPr lang="sv-SE" dirty="0"/>
              <a:t> II, </a:t>
            </a:r>
            <a:r>
              <a:rPr lang="sv-SE" dirty="0" err="1"/>
              <a:t>articles</a:t>
            </a:r>
            <a:r>
              <a:rPr lang="sv-SE" dirty="0"/>
              <a:t> 4, 5 and 6</a:t>
            </a:r>
            <a:br>
              <a:rPr lang="sv-SE" dirty="0"/>
            </a:b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Using</a:t>
            </a:r>
            <a:r>
              <a:rPr lang="sv-SE" dirty="0"/>
              <a:t> the </a:t>
            </a:r>
            <a:r>
              <a:rPr lang="sv-SE" dirty="0" err="1"/>
              <a:t>scoping</a:t>
            </a:r>
            <a:r>
              <a:rPr lang="sv-SE" dirty="0"/>
              <a:t> draft text </a:t>
            </a:r>
            <a:r>
              <a:rPr lang="sv-SE" dirty="0" err="1"/>
              <a:t>which</a:t>
            </a:r>
            <a:r>
              <a:rPr lang="sv-SE" dirty="0"/>
              <a:t> is </a:t>
            </a:r>
            <a:r>
              <a:rPr lang="sv-SE" dirty="0" err="1"/>
              <a:t>grounded</a:t>
            </a:r>
            <a:r>
              <a:rPr lang="sv-SE" dirty="0"/>
              <a:t> in data by expert </a:t>
            </a:r>
            <a:r>
              <a:rPr lang="sv-SE" dirty="0" err="1"/>
              <a:t>interviews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704430"/>
      </p:ext>
    </p:extLst>
  </p:cSld>
  <p:clrMapOvr>
    <a:masterClrMapping/>
  </p:clrMapOvr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_engelsk.potx" id="{9CE90F6F-27E5-49E7-BBE6-AF44E5AC66D2}" vid="{8F2F435B-A959-49C0-B838-789DD84E53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acccb6d4-dbe5-46d2-b4d3-5733603d8cc6">
      <Terms xmlns="http://schemas.microsoft.com/office/infopath/2007/PartnerControls"/>
    </lcf76f155ced4ddcb4097134ff3c332f>
    <MediaLengthInSeconds xmlns="acccb6d4-dbe5-46d2-b4d3-5733603d8cc6" xsi:nil="true"/>
    <SharedWithUsers xmlns="4b4a1c0d-4a69-4996-a84a-fc699b9f49de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584A37-756A-41AA-A67B-FFC00DBF09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1B33CE-8711-4E18-9E08-D3CD8CF3C40B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eb5d5e7-fed5-4d79-a60b-99b6f23d976a"/>
    <ds:schemaRef ds:uri="647ea66a-77ce-420e-a008-8c4d01cfa926"/>
    <ds:schemaRef ds:uri="http://www.w3.org/XML/1998/namespace"/>
    <ds:schemaRef ds:uri="985ec44e-1bab-4c0b-9df0-6ba128686fc9"/>
    <ds:schemaRef ds:uri="acccb6d4-dbe5-46d2-b4d3-5733603d8cc6"/>
    <ds:schemaRef ds:uri="4b4a1c0d-4a69-4996-a84a-fc699b9f49de"/>
  </ds:schemaRefs>
</ds:datastoreItem>
</file>

<file path=customXml/itemProps3.xml><?xml version="1.0" encoding="utf-8"?>
<ds:datastoreItem xmlns:ds="http://schemas.openxmlformats.org/officeDocument/2006/customXml" ds:itemID="{A9B26D70-11F3-4301-8E1F-7444CCBF9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TS_engelsk</Template>
  <TotalTime>13696</TotalTime>
  <Words>426</Words>
  <Application>Microsoft Office PowerPoint</Application>
  <PresentationFormat>On-screen Show (16:9)</PresentationFormat>
  <Paragraphs>47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TS_mall</vt:lpstr>
      <vt:lpstr>Kalkylblad</vt:lpstr>
      <vt:lpstr>To put the drafting volunteers informal writing into a science perspective  Grounded Theory – a qualitative inductive methodology for developing theories </vt:lpstr>
      <vt:lpstr>PowerPoint Presentation</vt:lpstr>
      <vt:lpstr>What is grounded theory (GT)?</vt:lpstr>
      <vt:lpstr>An example from another research area</vt:lpstr>
      <vt:lpstr>The GT specifies how to map the data collected. Eneroth (1994) writes that: </vt:lpstr>
      <vt:lpstr>It is important to have:</vt:lpstr>
      <vt:lpstr>The principle: from detail to general…</vt:lpstr>
      <vt:lpstr>The Swedish data (”the road forward to self driving vehicles” and ”liability when automated driving”)</vt:lpstr>
      <vt:lpstr>Using the scoping draft text which is grounded in data by expert interviews </vt:lpstr>
      <vt:lpstr>An example of grounded theory result…..</vt:lpstr>
      <vt:lpstr>From induction to deduction</vt:lpstr>
      <vt:lpstr>PowerPoint Presentation</vt:lpstr>
      <vt:lpstr>Continue with a verification phase?</vt:lpstr>
      <vt:lpstr>Thank you!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1</dc:title>
  <dc:creator>Berg Hans Yngve</dc:creator>
  <dc:description>TS9000E, v2.0, 2017-01-04</dc:description>
  <cp:lastModifiedBy>Laura Mueller</cp:lastModifiedBy>
  <cp:revision>96</cp:revision>
  <dcterms:created xsi:type="dcterms:W3CDTF">2023-03-20T12:06:26Z</dcterms:created>
  <dcterms:modified xsi:type="dcterms:W3CDTF">2023-04-28T07:32:03Z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0c0fc3e0-5784-4341-8493-47649e39d12d</vt:lpwstr>
  </property>
  <property fmtid="{D5CDD505-2E9C-101B-9397-08002B2CF9AE}" pid="3" name="Version av Word/uniForm">
    <vt:lpwstr>Office 2016</vt:lpwstr>
  </property>
  <property fmtid="{D5CDD505-2E9C-101B-9397-08002B2CF9AE}" pid="4" name="Migrerad av">
    <vt:lpwstr>4203;#AB Consensis</vt:lpwstr>
  </property>
  <property fmtid="{D5CDD505-2E9C-101B-9397-08002B2CF9AE}" pid="5" name="Klassificering">
    <vt:lpwstr/>
  </property>
  <property fmtid="{D5CDD505-2E9C-101B-9397-08002B2CF9AE}" pid="6" name="Orginal ändrat av">
    <vt:lpwstr>Lindström Bahri</vt:lpwstr>
  </property>
  <property fmtid="{D5CDD505-2E9C-101B-9397-08002B2CF9AE}" pid="7" name="Orginal skapat av">
    <vt:lpwstr>Eriksson Katarina</vt:lpwstr>
  </property>
  <property fmtid="{D5CDD505-2E9C-101B-9397-08002B2CF9AE}" pid="8" name="_SharedFileIndex">
    <vt:lpwstr/>
  </property>
  <property fmtid="{D5CDD505-2E9C-101B-9397-08002B2CF9AE}" pid="9" name="Office_x0020_of_x0020_Origin">
    <vt:lpwstr/>
  </property>
  <property fmtid="{D5CDD505-2E9C-101B-9397-08002B2CF9AE}" pid="10" name="_ColorHex">
    <vt:lpwstr/>
  </property>
  <property fmtid="{D5CDD505-2E9C-101B-9397-08002B2CF9AE}" pid="11" name="Office of Origin">
    <vt:lpwstr/>
  </property>
  <property fmtid="{D5CDD505-2E9C-101B-9397-08002B2CF9AE}" pid="12" name="_SourceUrl">
    <vt:lpwstr/>
  </property>
  <property fmtid="{D5CDD505-2E9C-101B-9397-08002B2CF9AE}" pid="13" name="ComplianceAssetId">
    <vt:lpwstr/>
  </property>
  <property fmtid="{D5CDD505-2E9C-101B-9397-08002B2CF9AE}" pid="14" name="MediaServiceImageTags">
    <vt:lpwstr/>
  </property>
  <property fmtid="{D5CDD505-2E9C-101B-9397-08002B2CF9AE}" pid="15" name="_Emoji">
    <vt:lpwstr/>
  </property>
  <property fmtid="{D5CDD505-2E9C-101B-9397-08002B2CF9AE}" pid="16" name="gba66df640194346a5267c50f24d4797">
    <vt:lpwstr/>
  </property>
  <property fmtid="{D5CDD505-2E9C-101B-9397-08002B2CF9AE}" pid="17" name="ContentTypeId">
    <vt:lpwstr>0x0101003B8422D08C252547BB1CFA7F78E2CB83</vt:lpwstr>
  </property>
  <property fmtid="{D5CDD505-2E9C-101B-9397-08002B2CF9AE}" pid="18" name="_ExtendedDescription">
    <vt:lpwstr/>
  </property>
  <property fmtid="{D5CDD505-2E9C-101B-9397-08002B2CF9AE}" pid="19" name="TriggerFlowInfo">
    <vt:lpwstr/>
  </property>
  <property fmtid="{D5CDD505-2E9C-101B-9397-08002B2CF9AE}" pid="20" name="_ColorTag">
    <vt:lpwstr/>
  </property>
</Properties>
</file>