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swald" panose="00000500000000000000" pitchFamily="2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hsVTquMO0mmLEDBJlPdL0IfI6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9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1.xml"/><Relationship Id="rId21" Type="http://customschemas.google.com/relationships/presentationmetadata" Target="meta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jretai.2022.04.003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higher value jobs will be created </a:t>
            </a:r>
            <a:r>
              <a:rPr lang="en-GB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https://doi.org/10.1016/j.jretai.2022.04.003</a:t>
            </a:r>
            <a:r>
              <a:rPr lang="en-GB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0" name="Google Shape;110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Learning for the future - Competences in Education for Sustainable Development. United Nations Economic Commission for Europe, Strategy for Education for Sustainable Development</a:t>
            </a:r>
            <a:endParaRPr/>
          </a:p>
        </p:txBody>
      </p:sp>
      <p:sp>
        <p:nvSpPr>
          <p:cNvPr id="164" name="Google Shape;1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3" name="Google Shape;17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Learning for the future - Competences in Education for Sustainable Development. United Nations Economic Commission for Europe, Strategy for Education for Sustainable Development</a:t>
            </a:r>
            <a:endParaRPr/>
          </a:p>
        </p:txBody>
      </p:sp>
      <p:sp>
        <p:nvSpPr>
          <p:cNvPr id="174" name="Google Shape;17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2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12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Calibri"/>
              <a:buNone/>
              <a:defRPr sz="800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2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6" name="Google Shape;26;p12"/>
          <p:cNvCxnSpPr/>
          <p:nvPr/>
        </p:nvCxnSpPr>
        <p:spPr>
          <a:xfrm>
            <a:off x="1207658" y="4343400"/>
            <a:ext cx="987552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body" idx="1"/>
          </p:nvPr>
        </p:nvSpPr>
        <p:spPr>
          <a:xfrm rot="5400000">
            <a:off x="4114800" y="-1171786"/>
            <a:ext cx="4023360" cy="100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1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2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2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2"/>
          <p:cNvSpPr txBox="1">
            <a:spLocks noGrp="1"/>
          </p:cNvSpPr>
          <p:nvPr>
            <p:ph type="title"/>
          </p:nvPr>
        </p:nvSpPr>
        <p:spPr>
          <a:xfrm rot="5400000">
            <a:off x="7159401" y="1977801"/>
            <a:ext cx="575989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2"/>
          <p:cNvSpPr txBox="1">
            <a:spLocks noGrp="1"/>
          </p:cNvSpPr>
          <p:nvPr>
            <p:ph type="body" idx="1"/>
          </p:nvPr>
        </p:nvSpPr>
        <p:spPr>
          <a:xfrm rot="5400000">
            <a:off x="1825401" y="-574899"/>
            <a:ext cx="575989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98" name="Google Shape;98;p22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2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2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14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lt1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1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Calibri"/>
              <a:buNone/>
              <a:defRPr sz="8000" b="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5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47" name="Google Shape;47;p15"/>
          <p:cNvCxnSpPr/>
          <p:nvPr/>
        </p:nvCxnSpPr>
        <p:spPr>
          <a:xfrm>
            <a:off x="1207658" y="4343400"/>
            <a:ext cx="987552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6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6"/>
          <p:cNvSpPr txBox="1">
            <a:spLocks noGrp="1"/>
          </p:cNvSpPr>
          <p:nvPr>
            <p:ph type="body" idx="1"/>
          </p:nvPr>
        </p:nvSpPr>
        <p:spPr>
          <a:xfrm>
            <a:off x="1097278" y="1845734"/>
            <a:ext cx="493776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51" name="Google Shape;51;p16"/>
          <p:cNvSpPr txBox="1">
            <a:spLocks noGrp="1"/>
          </p:cNvSpPr>
          <p:nvPr>
            <p:ph type="body" idx="2"/>
          </p:nvPr>
        </p:nvSpPr>
        <p:spPr>
          <a:xfrm>
            <a:off x="6217920" y="1845735"/>
            <a:ext cx="493776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6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0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body" idx="2"/>
          </p:nvPr>
        </p:nvSpPr>
        <p:spPr>
          <a:xfrm>
            <a:off x="109728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body" idx="3"/>
          </p:nvPr>
        </p:nvSpPr>
        <p:spPr>
          <a:xfrm>
            <a:off x="621792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0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4"/>
          </p:nvPr>
        </p:nvSpPr>
        <p:spPr>
          <a:xfrm>
            <a:off x="621792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9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body" idx="1"/>
          </p:nvPr>
        </p:nvSpPr>
        <p:spPr>
          <a:xfrm>
            <a:off x="4800600" y="731520"/>
            <a:ext cx="649224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marL="914400" lvl="1" indent="-3429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marL="1828800" lvl="3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marL="2286000" lvl="4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marL="2743200" lvl="5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marL="3200400" lvl="6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marL="3657600" lvl="7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marL="4114800" lvl="8" indent="-3429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2"/>
          </p:nvPr>
        </p:nvSpPr>
        <p:spPr>
          <a:xfrm>
            <a:off x="457200" y="2926080"/>
            <a:ext cx="3200400" cy="3379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dt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ft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05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0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  <a:defRPr sz="3600" b="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>
            <a:spLocks noGrp="1"/>
          </p:cNvSpPr>
          <p:nvPr>
            <p:ph type="pic" idx="2"/>
          </p:nvPr>
        </p:nvSpPr>
        <p:spPr>
          <a:xfrm>
            <a:off x="15" y="0"/>
            <a:ext cx="12191985" cy="4915076"/>
          </a:xfrm>
          <a:prstGeom prst="rect">
            <a:avLst/>
          </a:prstGeom>
          <a:solidFill>
            <a:srgbClr val="D2CDB0"/>
          </a:solidFill>
          <a:ln>
            <a:noFill/>
          </a:ln>
        </p:spPr>
      </p:sp>
      <p:sp>
        <p:nvSpPr>
          <p:cNvPr id="83" name="Google Shape;83;p20"/>
          <p:cNvSpPr txBox="1">
            <a:spLocks noGrp="1"/>
          </p:cNvSpPr>
          <p:nvPr>
            <p:ph type="body" idx="1"/>
          </p:nvPr>
        </p:nvSpPr>
        <p:spPr>
          <a:xfrm>
            <a:off x="1097280" y="5907024"/>
            <a:ext cx="10113264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0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11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Calibri"/>
              <a:buNone/>
              <a:defRPr sz="4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sz="20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◦"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7" name="Google Shape;17;p11"/>
          <p:cNvCxnSpPr/>
          <p:nvPr/>
        </p:nvCxnSpPr>
        <p:spPr>
          <a:xfrm>
            <a:off x="1193532" y="1737845"/>
            <a:ext cx="996696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futureof.school/blog/old-schools-new-times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"/>
          <p:cNvSpPr txBox="1">
            <a:spLocks noGrp="1"/>
          </p:cNvSpPr>
          <p:nvPr>
            <p:ph type="ctrTitle"/>
          </p:nvPr>
        </p:nvSpPr>
        <p:spPr>
          <a:xfrm>
            <a:off x="2019300" y="1599189"/>
            <a:ext cx="8915399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3600"/>
              <a:buFont typeface="Calibri"/>
              <a:buNone/>
            </a:pPr>
            <a:r>
              <a:rPr lang="en-GB" sz="3600" b="1">
                <a:solidFill>
                  <a:srgbClr val="4A7B29"/>
                </a:solidFill>
                <a:latin typeface="Calibri"/>
                <a:ea typeface="Calibri"/>
                <a:cs typeface="Calibri"/>
                <a:sym typeface="Calibri"/>
              </a:rPr>
              <a:t>Competences for the Future and Supportive Regulations</a:t>
            </a:r>
            <a:endParaRPr/>
          </a:p>
        </p:txBody>
      </p:sp>
      <p:sp>
        <p:nvSpPr>
          <p:cNvPr id="106" name="Google Shape;106;p1"/>
          <p:cNvSpPr txBox="1">
            <a:spLocks noGrp="1"/>
          </p:cNvSpPr>
          <p:nvPr>
            <p:ph type="subTitle" idx="1"/>
          </p:nvPr>
        </p:nvSpPr>
        <p:spPr>
          <a:xfrm>
            <a:off x="2019300" y="4001511"/>
            <a:ext cx="86487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>
                <a:solidFill>
                  <a:srgbClr val="31521B"/>
                </a:solidFill>
              </a:rPr>
              <a:t>MANANA RATIANI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r>
              <a:rPr lang="en-GB" sz="2100">
                <a:solidFill>
                  <a:srgbClr val="31521B"/>
                </a:solidFill>
              </a:rPr>
              <a:t>PRE-SERVICE DIRECTOR, USAID BASIC EDUCATION PROGRAM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r>
              <a:rPr lang="en-GB" sz="2100">
                <a:solidFill>
                  <a:srgbClr val="31521B"/>
                </a:solidFill>
              </a:rPr>
              <a:t>ASSOCIATE PROFESSOR, ILIA STATE UNIVERSITY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100000"/>
              <a:buNone/>
            </a:pPr>
            <a:r>
              <a:rPr lang="en-GB" sz="2100">
                <a:solidFill>
                  <a:srgbClr val="31521B"/>
                </a:solidFill>
              </a:rPr>
              <a:t>OBSERVER TO UNECE STEERING COMMITTEE ON EDUCATION FOR SUSTAINABLE DEVELOPMENT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>
            <a:spLocks noGrp="1"/>
          </p:cNvSpPr>
          <p:nvPr>
            <p:ph type="ctrTitle"/>
          </p:nvPr>
        </p:nvSpPr>
        <p:spPr>
          <a:xfrm>
            <a:off x="153715" y="14463"/>
            <a:ext cx="8698054" cy="1022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n-GB" sz="32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Comments, Questions?</a:t>
            </a:r>
            <a:endParaRPr/>
          </a:p>
        </p:txBody>
      </p:sp>
      <p:pic>
        <p:nvPicPr>
          <p:cNvPr id="193" name="Google Shape;19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1288" y="1700214"/>
            <a:ext cx="4665662" cy="388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3924" y="2924944"/>
            <a:ext cx="923925" cy="2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3702" y="4581128"/>
            <a:ext cx="497253" cy="1510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7464153" y="2564904"/>
            <a:ext cx="923925" cy="28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6744073" y="4098763"/>
            <a:ext cx="497253" cy="1510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2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4" name="Google Shape;114;p2"/>
          <p:cNvCxnSpPr/>
          <p:nvPr/>
        </p:nvCxnSpPr>
        <p:spPr>
          <a:xfrm>
            <a:off x="1207658" y="4343400"/>
            <a:ext cx="987552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5" name="Google Shape;115;p2"/>
          <p:cNvSpPr/>
          <p:nvPr/>
        </p:nvSpPr>
        <p:spPr>
          <a:xfrm>
            <a:off x="0" y="0"/>
            <a:ext cx="1219045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1507" y="4953000"/>
            <a:ext cx="12188952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"/>
          <p:cNvSpPr txBox="1"/>
          <p:nvPr/>
        </p:nvSpPr>
        <p:spPr>
          <a:xfrm>
            <a:off x="1065197" y="5120640"/>
            <a:ext cx="1005840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Working on Presentation </a:t>
            </a:r>
            <a:endParaRPr/>
          </a:p>
        </p:txBody>
      </p:sp>
      <p:pic>
        <p:nvPicPr>
          <p:cNvPr id="118" name="Google Shape;118;p2" descr="Fig. 1"/>
          <p:cNvPicPr preferRelativeResize="0"/>
          <p:nvPr/>
        </p:nvPicPr>
        <p:blipFill rotWithShape="1">
          <a:blip r:embed="rId3">
            <a:alphaModFix/>
          </a:blip>
          <a:srcRect t="2552" b="7736"/>
          <a:stretch/>
        </p:blipFill>
        <p:spPr>
          <a:xfrm>
            <a:off x="634275" y="953525"/>
            <a:ext cx="8769032" cy="3614854"/>
          </a:xfrm>
          <a:prstGeom prst="rect">
            <a:avLst/>
          </a:prstGeom>
          <a:gradFill>
            <a:gsLst>
              <a:gs pos="0">
                <a:srgbClr val="F7FFEE"/>
              </a:gs>
              <a:gs pos="34000">
                <a:srgbClr val="F4FFE7"/>
              </a:gs>
              <a:gs pos="100000">
                <a:srgbClr val="CBFD9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solidFill>
              <a:srgbClr val="9DD92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25400" dir="14700000" algn="t" rotWithShape="0">
              <a:srgbClr val="000000">
                <a:alpha val="49803"/>
              </a:srgbClr>
            </a:outerShdw>
          </a:effectLst>
        </p:spPr>
      </p:pic>
      <p:pic>
        <p:nvPicPr>
          <p:cNvPr id="119" name="Google Shape;119;p2" descr="Graphical user interface, applicati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3305" b="-1"/>
          <a:stretch/>
        </p:blipFill>
        <p:spPr>
          <a:xfrm>
            <a:off x="9939693" y="928535"/>
            <a:ext cx="2002098" cy="252846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"/>
          <p:cNvSpPr/>
          <p:nvPr/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634275" y="4583668"/>
            <a:ext cx="1130751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rgbClr val="31521B"/>
                </a:solidFill>
                <a:latin typeface="Calibri"/>
                <a:ea typeface="Calibri"/>
                <a:cs typeface="Calibri"/>
                <a:sym typeface="Calibri"/>
              </a:rPr>
              <a:t>Mechanisation          Electrification          Automation          Digitalisation        Personalisation   </a:t>
            </a:r>
            <a:endParaRPr/>
          </a:p>
        </p:txBody>
      </p:sp>
      <p:sp>
        <p:nvSpPr>
          <p:cNvPr id="122" name="Google Shape;122;p2"/>
          <p:cNvSpPr/>
          <p:nvPr/>
        </p:nvSpPr>
        <p:spPr>
          <a:xfrm>
            <a:off x="9307772" y="1862950"/>
            <a:ext cx="634275" cy="3343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2060"/>
          </a:solidFill>
          <a:ln w="12700" cap="flat" cmpd="sng">
            <a:solidFill>
              <a:srgbClr val="6F942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" descr="Old Schools, New Times — Future of Schoo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09518" y="643467"/>
            <a:ext cx="3983312" cy="557106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"/>
          <p:cNvGrpSpPr/>
          <p:nvPr/>
        </p:nvGrpSpPr>
        <p:grpSpPr>
          <a:xfrm>
            <a:off x="643467" y="1990521"/>
            <a:ext cx="5294716" cy="2876956"/>
            <a:chOff x="643467" y="1990521"/>
            <a:chExt cx="5294716" cy="2876956"/>
          </a:xfrm>
        </p:grpSpPr>
        <p:pic>
          <p:nvPicPr>
            <p:cNvPr id="130" name="Google Shape;130;p3" descr="Graphical user interface&#10;&#10;Description automatically generated with low confidence"/>
            <p:cNvPicPr preferRelativeResize="0"/>
            <p:nvPr/>
          </p:nvPicPr>
          <p:blipFill rotWithShape="1">
            <a:blip r:embed="rId4">
              <a:alphaModFix/>
            </a:blip>
            <a:srcRect l="15580" r="15767" b="62697"/>
            <a:stretch/>
          </p:blipFill>
          <p:spPr>
            <a:xfrm>
              <a:off x="643467" y="1990521"/>
              <a:ext cx="5294716" cy="287695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31" name="Google Shape;131;p3"/>
            <p:cNvCxnSpPr/>
            <p:nvPr/>
          </p:nvCxnSpPr>
          <p:spPr>
            <a:xfrm>
              <a:off x="643467" y="4867477"/>
              <a:ext cx="5294716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</p:cxnSp>
      </p:grpSp>
      <p:sp>
        <p:nvSpPr>
          <p:cNvPr id="132" name="Google Shape;132;p3"/>
          <p:cNvSpPr txBox="1"/>
          <p:nvPr/>
        </p:nvSpPr>
        <p:spPr>
          <a:xfrm>
            <a:off x="7374276" y="6165432"/>
            <a:ext cx="3167009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Source: </a:t>
            </a:r>
            <a:r>
              <a:rPr lang="en-GB" sz="1100" u="sng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Old Schools, New Times — Future of School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"/>
          <p:cNvSpPr txBox="1">
            <a:spLocks noGrp="1"/>
          </p:cNvSpPr>
          <p:nvPr>
            <p:ph type="title"/>
          </p:nvPr>
        </p:nvSpPr>
        <p:spPr>
          <a:xfrm>
            <a:off x="1008184" y="174033"/>
            <a:ext cx="10175631" cy="811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4000"/>
              <a:buFont typeface="Calibri"/>
              <a:buNone/>
            </a:pPr>
            <a:r>
              <a:rPr lang="en-GB" sz="4000" b="1">
                <a:solidFill>
                  <a:srgbClr val="4A7B29"/>
                </a:solidFill>
              </a:rPr>
              <a:t>The Crisis of Education</a:t>
            </a:r>
            <a:endParaRPr/>
          </a:p>
        </p:txBody>
      </p:sp>
      <p:sp>
        <p:nvSpPr>
          <p:cNvPr id="139" name="Google Shape;139;p4"/>
          <p:cNvSpPr txBox="1">
            <a:spLocks noGrp="1"/>
          </p:cNvSpPr>
          <p:nvPr>
            <p:ph type="body" idx="1"/>
          </p:nvPr>
        </p:nvSpPr>
        <p:spPr>
          <a:xfrm>
            <a:off x="882370" y="985734"/>
            <a:ext cx="10175630" cy="767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91440" lvl="0" indent="-101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 "/>
            </a:pPr>
            <a:r>
              <a:rPr lang="en-GB" sz="1600"/>
              <a:t>By 2030 </a:t>
            </a:r>
            <a:r>
              <a:rPr lang="en-GB" sz="1600" b="0"/>
              <a:t>more than half  </a:t>
            </a:r>
            <a:r>
              <a:rPr lang="en-GB" sz="1600"/>
              <a:t>a generation of young people will not have the skills needed for the changing global job market</a:t>
            </a:r>
            <a:endParaRPr/>
          </a:p>
          <a:p>
            <a:pPr marL="91440" lvl="0" indent="-101600" algn="ctr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Char char=" "/>
            </a:pPr>
            <a:r>
              <a:rPr lang="en-GB" sz="1600"/>
              <a:t>This is more than 800 million out of 1,6 billion children and young people globally</a:t>
            </a:r>
            <a:endParaRPr/>
          </a:p>
        </p:txBody>
      </p:sp>
      <p:pic>
        <p:nvPicPr>
          <p:cNvPr id="140" name="Google Shape;140;p4" descr="Screen Shot 2016-11-16 at 21.42.29.png"/>
          <p:cNvPicPr preferRelativeResize="0"/>
          <p:nvPr/>
        </p:nvPicPr>
        <p:blipFill rotWithShape="1">
          <a:blip r:embed="rId3">
            <a:alphaModFix/>
          </a:blip>
          <a:srcRect t="11492" b="800"/>
          <a:stretch/>
        </p:blipFill>
        <p:spPr>
          <a:xfrm>
            <a:off x="882370" y="2541938"/>
            <a:ext cx="10515595" cy="3527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"/>
          <p:cNvSpPr txBox="1">
            <a:spLocks noGrp="1"/>
          </p:cNvSpPr>
          <p:nvPr>
            <p:ph type="title"/>
          </p:nvPr>
        </p:nvSpPr>
        <p:spPr>
          <a:xfrm>
            <a:off x="5867400" y="609600"/>
            <a:ext cx="5310116" cy="806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4000"/>
              <a:buFont typeface="Calibri"/>
              <a:buNone/>
            </a:pPr>
            <a:r>
              <a:rPr lang="en-GB" sz="4000" b="1">
                <a:solidFill>
                  <a:srgbClr val="4A7B29"/>
                </a:solidFill>
              </a:rPr>
              <a:t>Education Respond</a:t>
            </a:r>
            <a:endParaRPr/>
          </a:p>
        </p:txBody>
      </p:sp>
      <p:sp>
        <p:nvSpPr>
          <p:cNvPr id="146" name="Google Shape;146;p5"/>
          <p:cNvSpPr txBox="1">
            <a:spLocks noGrp="1"/>
          </p:cNvSpPr>
          <p:nvPr>
            <p:ph type="body" idx="1"/>
          </p:nvPr>
        </p:nvSpPr>
        <p:spPr>
          <a:xfrm>
            <a:off x="5867400" y="2194102"/>
            <a:ext cx="5310116" cy="3908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91440" lvl="0" indent="-127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 "/>
            </a:pPr>
            <a:r>
              <a:rPr lang="en-GB" sz="2000"/>
              <a:t>In 1982, Wayne Gretzky, a top scoring ice hockey player explained his success: “Other players tend to race to where the puck is, while I went where the puck was going to be”</a:t>
            </a:r>
            <a:endParaRPr/>
          </a:p>
          <a:p>
            <a:pPr marL="91440" lvl="0" indent="-1270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Char char=" "/>
            </a:pPr>
            <a:r>
              <a:rPr lang="en-GB" sz="2000" b="0" i="0">
                <a:solidFill>
                  <a:srgbClr val="374151"/>
                </a:solidFill>
              </a:rPr>
              <a:t>Responding to a major crisis in education by 2050 will require a comprehensive and collaborative effort from governments, educational institutions, and individuals. By emphasizing lifelong learning, promoting STEM education, increasing access to ICT, encouraging entrepreneurship and innovation, and addressing inequality</a:t>
            </a:r>
            <a:endParaRPr sz="2000"/>
          </a:p>
          <a:p>
            <a:pPr marL="9144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00"/>
              <a:buNone/>
            </a:pPr>
            <a:endParaRPr sz="2000"/>
          </a:p>
        </p:txBody>
      </p:sp>
      <p:pic>
        <p:nvPicPr>
          <p:cNvPr id="147" name="Google Shape;147;p5" descr="This day in sports: Kings' Wayne Gretzky sets goal-scoring mark - Los  Angeles Time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8388" y="2070283"/>
            <a:ext cx="3720152" cy="2786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1344" y="1146777"/>
            <a:ext cx="4498777" cy="23850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" name="Google Shape;154;p6"/>
          <p:cNvGrpSpPr/>
          <p:nvPr/>
        </p:nvGrpSpPr>
        <p:grpSpPr>
          <a:xfrm>
            <a:off x="1151344" y="3669496"/>
            <a:ext cx="4053348" cy="2749688"/>
            <a:chOff x="323528" y="3623207"/>
            <a:chExt cx="3196190" cy="3196190"/>
          </a:xfrm>
        </p:grpSpPr>
        <p:pic>
          <p:nvPicPr>
            <p:cNvPr id="155" name="Google Shape;155;p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23528" y="3623207"/>
              <a:ext cx="3196190" cy="31961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6" name="Google Shape;156;p6"/>
            <p:cNvSpPr/>
            <p:nvPr/>
          </p:nvSpPr>
          <p:spPr>
            <a:xfrm>
              <a:off x="346407" y="3738011"/>
              <a:ext cx="1050775" cy="396043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METHODS</a:t>
              </a: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7166261" y="575186"/>
            <a:ext cx="4352230" cy="567812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4A7B29"/>
            </a:solidFill>
            <a:prstDash val="dash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rgbClr val="4A7B29"/>
                </a:solidFill>
                <a:latin typeface="Calibri"/>
                <a:ea typeface="Calibri"/>
                <a:cs typeface="Calibri"/>
                <a:sym typeface="Calibri"/>
              </a:rPr>
              <a:t>COMPETENCES FOR SUSTAINABILITY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Systems thinking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Futures thinking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Values thinking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Strategic thinking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Critical thinking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Personal competence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Integrated problem-solving competence</a:t>
            </a:r>
            <a:r>
              <a:rPr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/>
          <p:nvPr/>
        </p:nvSpPr>
        <p:spPr>
          <a:xfrm>
            <a:off x="4571761" y="2631594"/>
            <a:ext cx="2564921" cy="810883"/>
          </a:xfrm>
          <a:custGeom>
            <a:avLst/>
            <a:gdLst/>
            <a:ahLst/>
            <a:cxnLst/>
            <a:rect l="l" t="t" r="r" b="b"/>
            <a:pathLst>
              <a:path w="1923691" h="810883" extrusionOk="0">
                <a:moveTo>
                  <a:pt x="0" y="0"/>
                </a:moveTo>
                <a:cubicBezTo>
                  <a:pt x="59666" y="161026"/>
                  <a:pt x="119333" y="322053"/>
                  <a:pt x="439948" y="457200"/>
                </a:cubicBezTo>
                <a:cubicBezTo>
                  <a:pt x="760563" y="592347"/>
                  <a:pt x="1342127" y="701615"/>
                  <a:pt x="1923691" y="810883"/>
                </a:cubicBezTo>
              </a:path>
            </a:pathLst>
          </a:custGeom>
          <a:noFill/>
          <a:ln w="1905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4594765" y="3795413"/>
            <a:ext cx="2541917" cy="793630"/>
          </a:xfrm>
          <a:custGeom>
            <a:avLst/>
            <a:gdLst/>
            <a:ahLst/>
            <a:cxnLst/>
            <a:rect l="l" t="t" r="r" b="b"/>
            <a:pathLst>
              <a:path w="2104845" h="793630" extrusionOk="0">
                <a:moveTo>
                  <a:pt x="0" y="793630"/>
                </a:moveTo>
                <a:cubicBezTo>
                  <a:pt x="57509" y="652732"/>
                  <a:pt x="115019" y="511834"/>
                  <a:pt x="465826" y="379562"/>
                </a:cubicBezTo>
                <a:cubicBezTo>
                  <a:pt x="816633" y="247290"/>
                  <a:pt x="2104845" y="0"/>
                  <a:pt x="2104845" y="0"/>
                </a:cubicBezTo>
                <a:lnTo>
                  <a:pt x="2104845" y="0"/>
                </a:lnTo>
                <a:lnTo>
                  <a:pt x="2104845" y="0"/>
                </a:lnTo>
              </a:path>
            </a:pathLst>
          </a:custGeom>
          <a:noFill/>
          <a:ln w="1905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1299835" y="339788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4A7B29"/>
                </a:solidFill>
                <a:latin typeface="Calibri"/>
                <a:ea typeface="Calibri"/>
                <a:cs typeface="Calibri"/>
                <a:sym typeface="Calibri"/>
              </a:rPr>
              <a:t>Sustainable Development Goal 4</a:t>
            </a:r>
            <a:br>
              <a:rPr lang="en-GB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1800" b="1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Ensure inclusive and equitable quality education and promote lifelong learning opportunities for all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 txBox="1">
            <a:spLocks noGrp="1"/>
          </p:cNvSpPr>
          <p:nvPr>
            <p:ph type="title"/>
          </p:nvPr>
        </p:nvSpPr>
        <p:spPr>
          <a:xfrm>
            <a:off x="1571957" y="24307"/>
            <a:ext cx="8911687" cy="69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3600"/>
              <a:buFont typeface="Calibri"/>
              <a:buNone/>
            </a:pPr>
            <a:r>
              <a:rPr lang="en-GB" sz="3600" b="1">
                <a:solidFill>
                  <a:srgbClr val="4A7B29"/>
                </a:solidFill>
              </a:rPr>
              <a:t>Educators’ Competences </a:t>
            </a:r>
            <a:endParaRPr/>
          </a:p>
        </p:txBody>
      </p:sp>
      <p:sp>
        <p:nvSpPr>
          <p:cNvPr id="167" name="Google Shape;167;p7"/>
          <p:cNvSpPr txBox="1">
            <a:spLocks noGrp="1"/>
          </p:cNvSpPr>
          <p:nvPr>
            <p:ph type="body" idx="1"/>
          </p:nvPr>
        </p:nvSpPr>
        <p:spPr>
          <a:xfrm>
            <a:off x="554019" y="939910"/>
            <a:ext cx="11367000" cy="40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numCol="3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ka-GE" sz="1600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GB" sz="1600" b="1" dirty="0"/>
              <a:t>Holistic approach, </a:t>
            </a:r>
            <a:r>
              <a:rPr lang="en-GB" sz="1600" dirty="0"/>
              <a:t>which seeks integrative thinking and practice; it includes three interrelated components: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a Integrative thinking;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b Inclusivity;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c Dealing with complexities.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b="1" dirty="0"/>
              <a:t>Envisioning change, </a:t>
            </a:r>
            <a:r>
              <a:rPr lang="en-GB" sz="1600" dirty="0"/>
              <a:t>which explores alternative futures, learns from the past and inspires engagement in the present; It covers competences relating to three dimensions: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a Learning from the past;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b Inspiring engagement in the present; </a:t>
            </a:r>
            <a:endParaRPr dirty="0"/>
          </a:p>
          <a:p>
            <a:pPr marL="164592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c Exploring alternative futures.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</a:pPr>
            <a:endParaRPr sz="1500" dirty="0"/>
          </a:p>
          <a:p>
            <a:pPr marL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GB" sz="1600" b="1" dirty="0"/>
              <a:t>Achieving transformation, </a:t>
            </a:r>
            <a:r>
              <a:rPr lang="en-GB" sz="1600" dirty="0"/>
              <a:t>which serves to change in the way people learn and in the systems that support learning. It covers competences that operate at three levels: </a:t>
            </a:r>
            <a:endParaRPr dirty="0"/>
          </a:p>
          <a:p>
            <a:pPr marL="164592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a Transformation of what it means to be an educator; </a:t>
            </a:r>
            <a:endParaRPr dirty="0"/>
          </a:p>
          <a:p>
            <a:pPr marL="164592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b Transformation of pedagogy, i.e., transformative approaches to teaching and learning; </a:t>
            </a:r>
            <a:endParaRPr dirty="0"/>
          </a:p>
          <a:p>
            <a:pPr marL="164592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600" dirty="0"/>
              <a:t>c Transformation of the education system as a whole.</a:t>
            </a:r>
            <a:endParaRPr dirty="0"/>
          </a:p>
        </p:txBody>
      </p:sp>
      <p:pic>
        <p:nvPicPr>
          <p:cNvPr id="168" name="Google Shape;16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03811" y="4016533"/>
            <a:ext cx="3788189" cy="284146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pic>
        <p:nvPicPr>
          <p:cNvPr id="169" name="Google Shape;169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4016534"/>
            <a:ext cx="3789060" cy="284146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pic>
        <p:nvPicPr>
          <p:cNvPr id="170" name="Google Shape;170;p7"/>
          <p:cNvPicPr preferRelativeResize="0"/>
          <p:nvPr/>
        </p:nvPicPr>
        <p:blipFill rotWithShape="1">
          <a:blip r:embed="rId5">
            <a:alphaModFix/>
          </a:blip>
          <a:srcRect l="6082" r="2942"/>
          <a:stretch/>
        </p:blipFill>
        <p:spPr>
          <a:xfrm>
            <a:off x="3863122" y="4016532"/>
            <a:ext cx="4466626" cy="284146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"/>
          <p:cNvSpPr txBox="1">
            <a:spLocks noGrp="1"/>
          </p:cNvSpPr>
          <p:nvPr>
            <p:ph type="title"/>
          </p:nvPr>
        </p:nvSpPr>
        <p:spPr>
          <a:xfrm>
            <a:off x="603938" y="640081"/>
            <a:ext cx="2608655" cy="525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3200"/>
              <a:buFont typeface="Calibri"/>
              <a:buNone/>
            </a:pPr>
            <a:r>
              <a:rPr lang="en-GB" sz="3200" b="1">
                <a:solidFill>
                  <a:srgbClr val="4A7B29"/>
                </a:solidFill>
              </a:rPr>
              <a:t>The Competences for Educators in Education for Sustainable Education </a:t>
            </a:r>
            <a:endParaRPr/>
          </a:p>
        </p:txBody>
      </p:sp>
      <p:pic>
        <p:nvPicPr>
          <p:cNvPr id="177" name="Google Shape;177;p8" descr="Diagram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773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>
          <a:xfrm>
            <a:off x="1369142" y="82483"/>
            <a:ext cx="10515600" cy="888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4A7B29"/>
              </a:buClr>
              <a:buSzPts val="3600"/>
              <a:buFont typeface="Arial"/>
              <a:buNone/>
            </a:pPr>
            <a:r>
              <a:rPr lang="en-GB" sz="3600" b="1">
                <a:solidFill>
                  <a:srgbClr val="4A7B29"/>
                </a:solidFill>
                <a:latin typeface="Arial"/>
                <a:ea typeface="Arial"/>
                <a:cs typeface="Arial"/>
                <a:sym typeface="Arial"/>
              </a:rPr>
              <a:t>The Regulations of the Future</a:t>
            </a:r>
            <a:endParaRPr sz="3600" b="1">
              <a:solidFill>
                <a:srgbClr val="4A7B29"/>
              </a:solidFill>
            </a:endParaRPr>
          </a:p>
        </p:txBody>
      </p:sp>
      <p:sp>
        <p:nvSpPr>
          <p:cNvPr id="183" name="Google Shape;183;p9"/>
          <p:cNvSpPr txBox="1">
            <a:spLocks noGrp="1"/>
          </p:cNvSpPr>
          <p:nvPr>
            <p:ph type="body" idx="1"/>
          </p:nvPr>
        </p:nvSpPr>
        <p:spPr>
          <a:xfrm>
            <a:off x="5884606" y="1656001"/>
            <a:ext cx="6000136" cy="6097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rmAutofit/>
          </a:bodyPr>
          <a:lstStyle/>
          <a:p>
            <a:pPr marL="91440" lvl="0" indent="-127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 sz="2000" i="0"/>
              <a:t>Recognise the changing regulatory landscape</a:t>
            </a:r>
            <a:endParaRPr sz="2000"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Develop sustainability-focused curricula</a:t>
            </a:r>
            <a:endParaRPr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Provide professional development opportunities</a:t>
            </a:r>
            <a:endParaRPr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Promote sustainability-focused research</a:t>
            </a:r>
            <a:endParaRPr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Foster a culture of sustainability in schools</a:t>
            </a:r>
            <a:endParaRPr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Monitor and evaluate sustainability efforts</a:t>
            </a:r>
            <a:endParaRPr/>
          </a:p>
          <a:p>
            <a:pPr marL="91440" lvl="0" indent="-12700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Font typeface="Noto Sans Symbols"/>
              <a:buChar char="⮚"/>
            </a:pPr>
            <a:r>
              <a:rPr lang="en-GB"/>
              <a:t>Recognise AI in education</a:t>
            </a:r>
            <a:endParaRPr/>
          </a:p>
          <a:p>
            <a:pPr marL="91440" lvl="0" indent="0" algn="l" rtl="0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grpSp>
        <p:nvGrpSpPr>
          <p:cNvPr id="184" name="Google Shape;184;p9"/>
          <p:cNvGrpSpPr/>
          <p:nvPr/>
        </p:nvGrpSpPr>
        <p:grpSpPr>
          <a:xfrm>
            <a:off x="1179353" y="1415845"/>
            <a:ext cx="4705255" cy="4925972"/>
            <a:chOff x="103138" y="0"/>
            <a:chExt cx="4705255" cy="4925972"/>
          </a:xfrm>
        </p:grpSpPr>
        <p:sp>
          <p:nvSpPr>
            <p:cNvPr id="185" name="Google Shape;185;p9"/>
            <p:cNvSpPr/>
            <p:nvPr/>
          </p:nvSpPr>
          <p:spPr>
            <a:xfrm>
              <a:off x="103138" y="0"/>
              <a:ext cx="3563420" cy="4866955"/>
            </a:xfrm>
            <a:prstGeom prst="roundRect">
              <a:avLst>
                <a:gd name="adj" fmla="val 16667"/>
              </a:avLst>
            </a:prstGeom>
            <a:blipFill rotWithShape="1">
              <a:blip r:embed="rId3">
                <a:alphaModFix/>
              </a:blip>
              <a:stretch>
                <a:fillRect l="-34999" r="-34999"/>
              </a:stretch>
            </a:blipFill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339193" y="3557309"/>
              <a:ext cx="4469200" cy="1368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9"/>
            <p:cNvSpPr txBox="1"/>
            <p:nvPr/>
          </p:nvSpPr>
          <p:spPr>
            <a:xfrm>
              <a:off x="339193" y="3557309"/>
              <a:ext cx="4469200" cy="1368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1521B"/>
                </a:buClr>
                <a:buSzPts val="2400"/>
                <a:buFont typeface="Calibri"/>
                <a:buNone/>
              </a:pPr>
              <a:r>
                <a:rPr lang="en-GB" sz="2400" b="1" i="0">
                  <a:solidFill>
                    <a:srgbClr val="31521B"/>
                  </a:solidFill>
                  <a:latin typeface="Calibri"/>
                  <a:ea typeface="Calibri"/>
                  <a:cs typeface="Calibri"/>
                  <a:sym typeface="Calibri"/>
                </a:rPr>
                <a:t>Key areas to ensure competences are embedded in education:</a:t>
              </a:r>
              <a:endParaRPr sz="2400" b="1">
                <a:solidFill>
                  <a:srgbClr val="31521B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2F79B5BE87D40B73359BB004DC9B5" ma:contentTypeVersion="17" ma:contentTypeDescription="Create a new document." ma:contentTypeScope="" ma:versionID="df91b42384f9acd0dc9c7b2b0ca5a4fb">
  <xsd:schema xmlns:xsd="http://www.w3.org/2001/XMLSchema" xmlns:xs="http://www.w3.org/2001/XMLSchema" xmlns:p="http://schemas.microsoft.com/office/2006/metadata/properties" xmlns:ns2="99a2c2c3-fdcf-4e63-9c12-39b3de610a76" xmlns:ns3="a20aa909-956d-4941-9e8e-d4bf2c5fe97e" xmlns:ns4="985ec44e-1bab-4c0b-9df0-6ba128686fc9" targetNamespace="http://schemas.microsoft.com/office/2006/metadata/properties" ma:root="true" ma:fieldsID="5bdeaf74bd075ed71d0bb4235c38229e" ns2:_="" ns3:_="" ns4:_="">
    <xsd:import namespace="99a2c2c3-fdcf-4e63-9c12-39b3de610a76"/>
    <xsd:import namespace="a20aa909-956d-4941-9e8e-d4bf2c5fe97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Dateandtim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a2c2c3-fdcf-4e63-9c12-39b3de610a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Dateandtime" ma:index="20" nillable="true" ma:displayName="Date and time" ma:format="DateOnly" ma:internalName="Dateandtime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a909-956d-4941-9e8e-d4bf2c5fe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cb577e23-b539-4cbb-a753-31a04c3d9a02}" ma:internalName="TaxCatchAll" ma:showField="CatchAllData" ma:web="a20aa909-956d-4941-9e8e-d4bf2c5fe9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F2E0A3-E057-4153-9FBC-E37F312738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a2c2c3-fdcf-4e63-9c12-39b3de610a76"/>
    <ds:schemaRef ds:uri="a20aa909-956d-4941-9e8e-d4bf2c5fe97e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9E3BBE-2B9E-4C01-8D98-BBAFA111D7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500</Words>
  <Application>Microsoft Office PowerPoint</Application>
  <PresentationFormat>Widescreen</PresentationFormat>
  <Paragraphs>75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Noto Sans Symbols</vt:lpstr>
      <vt:lpstr>Oswald</vt:lpstr>
      <vt:lpstr>Calibri</vt:lpstr>
      <vt:lpstr>Arial</vt:lpstr>
      <vt:lpstr>Retrospect</vt:lpstr>
      <vt:lpstr>Competences for the Future and Supportive Regulations</vt:lpstr>
      <vt:lpstr>PowerPoint Presentation</vt:lpstr>
      <vt:lpstr>PowerPoint Presentation</vt:lpstr>
      <vt:lpstr>The Crisis of Education</vt:lpstr>
      <vt:lpstr>Education Respond</vt:lpstr>
      <vt:lpstr>PowerPoint Presentation</vt:lpstr>
      <vt:lpstr>Educators’ Competences </vt:lpstr>
      <vt:lpstr>The Competences for Educators in Education for Sustainable Education </vt:lpstr>
      <vt:lpstr>The Regulations of the Future</vt:lpstr>
      <vt:lpstr>Comments,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Competences for the Future and Supportive Regulations</dc:title>
  <dc:creator>Ratiani, Manana</dc:creator>
  <cp:lastModifiedBy>Maricar De La Cruz</cp:lastModifiedBy>
  <cp:revision>2</cp:revision>
  <dcterms:created xsi:type="dcterms:W3CDTF">2023-03-22T06:44:29Z</dcterms:created>
  <dcterms:modified xsi:type="dcterms:W3CDTF">2023-04-21T12:18:49Z</dcterms:modified>
</cp:coreProperties>
</file>