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71" r:id="rId6"/>
    <p:sldId id="272" r:id="rId7"/>
    <p:sldId id="273" r:id="rId8"/>
    <p:sldId id="275" r:id="rId9"/>
    <p:sldId id="274" r:id="rId10"/>
    <p:sldId id="287" r:id="rId11"/>
    <p:sldId id="288" r:id="rId12"/>
    <p:sldId id="289" r:id="rId13"/>
    <p:sldId id="290" r:id="rId14"/>
    <p:sldId id="286" r:id="rId15"/>
    <p:sldId id="291" r:id="rId16"/>
    <p:sldId id="278" r:id="rId17"/>
    <p:sldId id="292" r:id="rId18"/>
    <p:sldId id="282" r:id="rId19"/>
    <p:sldId id="293" r:id="rId20"/>
    <p:sldId id="283"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userDrawn="1">
          <p15:clr>
            <a:srgbClr val="A4A3A4"/>
          </p15:clr>
        </p15:guide>
        <p15:guide id="2" pos="5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warz, Torsten (I/ET-B2)" initials="ST(B" lastIdx="6" clrIdx="0">
    <p:extLst>
      <p:ext uri="{19B8F6BF-5375-455C-9EA6-DF929625EA0E}">
        <p15:presenceInfo xmlns:p15="http://schemas.microsoft.com/office/powerpoint/2012/main" userId="S::torsten.schwarz@audi.de::70f7f55b-7391-448a-a3d4-66805c88f7d1" providerId="AD"/>
      </p:ext>
    </p:extLst>
  </p:cmAuthor>
  <p:cmAuthor id="2" name="Davide Puglisi" initials="DP" lastIdx="1" clrIdx="1">
    <p:extLst>
      <p:ext uri="{19B8F6BF-5375-455C-9EA6-DF929625EA0E}">
        <p15:presenceInfo xmlns:p15="http://schemas.microsoft.com/office/powerpoint/2012/main" userId="8a696cf998f394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7787A"/>
    <a:srgbClr val="818283"/>
    <a:srgbClr val="67686A"/>
    <a:srgbClr val="403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92798" autoAdjust="0"/>
  </p:normalViewPr>
  <p:slideViewPr>
    <p:cSldViewPr snapToGrid="0">
      <p:cViewPr varScale="1">
        <p:scale>
          <a:sx n="76" d="100"/>
          <a:sy n="76" d="100"/>
        </p:scale>
        <p:origin x="1205" y="77"/>
      </p:cViewPr>
      <p:guideLst>
        <p:guide orient="horz" pos="3589"/>
        <p:guide pos="52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stantin Glukhenkiy" userId="24b49d37-c936-4e44-8fab-4bfac34f62f4" providerId="ADAL" clId="{32945CEB-CA70-4105-87E4-C1D9371AF755}"/>
    <pc:docChg chg="modSld">
      <pc:chgData name="Konstantin Glukhenkiy" userId="24b49d37-c936-4e44-8fab-4bfac34f62f4" providerId="ADAL" clId="{32945CEB-CA70-4105-87E4-C1D9371AF755}" dt="2023-04-18T13:01:08.475" v="11" actId="6549"/>
      <pc:docMkLst>
        <pc:docMk/>
      </pc:docMkLst>
      <pc:sldChg chg="modSp mod">
        <pc:chgData name="Konstantin Glukhenkiy" userId="24b49d37-c936-4e44-8fab-4bfac34f62f4" providerId="ADAL" clId="{32945CEB-CA70-4105-87E4-C1D9371AF755}" dt="2023-04-18T13:01:08.475" v="11" actId="6549"/>
        <pc:sldMkLst>
          <pc:docMk/>
          <pc:sldMk cId="1036707213" sldId="256"/>
        </pc:sldMkLst>
        <pc:spChg chg="mod">
          <ac:chgData name="Konstantin Glukhenkiy" userId="24b49d37-c936-4e44-8fab-4bfac34f62f4" providerId="ADAL" clId="{32945CEB-CA70-4105-87E4-C1D9371AF755}" dt="2023-04-18T13:01:08.475" v="11" actId="6549"/>
          <ac:spMkLst>
            <pc:docMk/>
            <pc:sldMk cId="1036707213" sldId="256"/>
            <ac:spMk id="9" creationId="{D9997980-BE50-4BB6-B167-B9C9BC2F28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A6B3F-8A1F-428A-9ABA-F87A10A58389}" type="datetimeFigureOut">
              <a:rPr lang="it-IT" smtClean="0"/>
              <a:t>18/04/2023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0AEB5-7B7F-4628-AB39-24BD0FD240BE}" type="slidenum">
              <a:rPr lang="it-IT" smtClean="0"/>
              <a:t>‹#›</a:t>
            </a:fld>
            <a:endParaRPr lang="it-IT"/>
          </a:p>
        </p:txBody>
      </p:sp>
    </p:spTree>
    <p:extLst>
      <p:ext uri="{BB962C8B-B14F-4D97-AF65-F5344CB8AC3E}">
        <p14:creationId xmlns:p14="http://schemas.microsoft.com/office/powerpoint/2010/main" val="388277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E70AEB5-7B7F-4628-AB39-24BD0FD240BE}" type="slidenum">
              <a:rPr lang="it-IT" smtClean="0"/>
              <a:t>7</a:t>
            </a:fld>
            <a:endParaRPr lang="it-IT"/>
          </a:p>
        </p:txBody>
      </p:sp>
    </p:spTree>
    <p:extLst>
      <p:ext uri="{BB962C8B-B14F-4D97-AF65-F5344CB8AC3E}">
        <p14:creationId xmlns:p14="http://schemas.microsoft.com/office/powerpoint/2010/main" val="122789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10"/>
          </p:nvPr>
        </p:nvSpPr>
        <p:spPr/>
        <p:txBody>
          <a:bodyPr/>
          <a:lstStyle/>
          <a:p>
            <a:fld id="{3E70AEB5-7B7F-4628-AB39-24BD0FD240BE}" type="slidenum">
              <a:rPr lang="it-IT" smtClean="0"/>
              <a:t>17</a:t>
            </a:fld>
            <a:endParaRPr lang="it-IT"/>
          </a:p>
        </p:txBody>
      </p:sp>
    </p:spTree>
    <p:extLst>
      <p:ext uri="{BB962C8B-B14F-4D97-AF65-F5344CB8AC3E}">
        <p14:creationId xmlns:p14="http://schemas.microsoft.com/office/powerpoint/2010/main" val="108273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E70AEB5-7B7F-4628-AB39-24BD0FD240BE}" type="slidenum">
              <a:rPr lang="it-IT" smtClean="0"/>
              <a:t>8</a:t>
            </a:fld>
            <a:endParaRPr lang="it-IT"/>
          </a:p>
        </p:txBody>
      </p:sp>
    </p:spTree>
    <p:extLst>
      <p:ext uri="{BB962C8B-B14F-4D97-AF65-F5344CB8AC3E}">
        <p14:creationId xmlns:p14="http://schemas.microsoft.com/office/powerpoint/2010/main" val="2886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10"/>
          </p:nvPr>
        </p:nvSpPr>
        <p:spPr/>
        <p:txBody>
          <a:bodyPr/>
          <a:lstStyle/>
          <a:p>
            <a:fld id="{3E70AEB5-7B7F-4628-AB39-24BD0FD240BE}" type="slidenum">
              <a:rPr lang="it-IT" smtClean="0"/>
              <a:t>9</a:t>
            </a:fld>
            <a:endParaRPr lang="it-IT"/>
          </a:p>
        </p:txBody>
      </p:sp>
    </p:spTree>
    <p:extLst>
      <p:ext uri="{BB962C8B-B14F-4D97-AF65-F5344CB8AC3E}">
        <p14:creationId xmlns:p14="http://schemas.microsoft.com/office/powerpoint/2010/main" val="68317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10"/>
          </p:nvPr>
        </p:nvSpPr>
        <p:spPr/>
        <p:txBody>
          <a:bodyPr/>
          <a:lstStyle/>
          <a:p>
            <a:fld id="{3E70AEB5-7B7F-4628-AB39-24BD0FD240BE}" type="slidenum">
              <a:rPr lang="it-IT" smtClean="0"/>
              <a:t>10</a:t>
            </a:fld>
            <a:endParaRPr lang="it-IT"/>
          </a:p>
        </p:txBody>
      </p:sp>
    </p:spTree>
    <p:extLst>
      <p:ext uri="{BB962C8B-B14F-4D97-AF65-F5344CB8AC3E}">
        <p14:creationId xmlns:p14="http://schemas.microsoft.com/office/powerpoint/2010/main" val="87591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10"/>
          </p:nvPr>
        </p:nvSpPr>
        <p:spPr/>
        <p:txBody>
          <a:bodyPr/>
          <a:lstStyle/>
          <a:p>
            <a:fld id="{3E70AEB5-7B7F-4628-AB39-24BD0FD240BE}" type="slidenum">
              <a:rPr lang="it-IT" smtClean="0"/>
              <a:t>12</a:t>
            </a:fld>
            <a:endParaRPr lang="it-IT"/>
          </a:p>
        </p:txBody>
      </p:sp>
    </p:spTree>
    <p:extLst>
      <p:ext uri="{BB962C8B-B14F-4D97-AF65-F5344CB8AC3E}">
        <p14:creationId xmlns:p14="http://schemas.microsoft.com/office/powerpoint/2010/main" val="15811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10"/>
          </p:nvPr>
        </p:nvSpPr>
        <p:spPr/>
        <p:txBody>
          <a:bodyPr/>
          <a:lstStyle/>
          <a:p>
            <a:fld id="{3E70AEB5-7B7F-4628-AB39-24BD0FD240BE}" type="slidenum">
              <a:rPr lang="it-IT" smtClean="0"/>
              <a:t>13</a:t>
            </a:fld>
            <a:endParaRPr lang="it-IT"/>
          </a:p>
        </p:txBody>
      </p:sp>
    </p:spTree>
    <p:extLst>
      <p:ext uri="{BB962C8B-B14F-4D97-AF65-F5344CB8AC3E}">
        <p14:creationId xmlns:p14="http://schemas.microsoft.com/office/powerpoint/2010/main" val="371208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10"/>
          </p:nvPr>
        </p:nvSpPr>
        <p:spPr/>
        <p:txBody>
          <a:bodyPr/>
          <a:lstStyle/>
          <a:p>
            <a:fld id="{3E70AEB5-7B7F-4628-AB39-24BD0FD240BE}" type="slidenum">
              <a:rPr lang="it-IT" smtClean="0"/>
              <a:t>14</a:t>
            </a:fld>
            <a:endParaRPr lang="it-IT"/>
          </a:p>
        </p:txBody>
      </p:sp>
    </p:spTree>
    <p:extLst>
      <p:ext uri="{BB962C8B-B14F-4D97-AF65-F5344CB8AC3E}">
        <p14:creationId xmlns:p14="http://schemas.microsoft.com/office/powerpoint/2010/main" val="134216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10"/>
          </p:nvPr>
        </p:nvSpPr>
        <p:spPr/>
        <p:txBody>
          <a:bodyPr/>
          <a:lstStyle/>
          <a:p>
            <a:fld id="{3E70AEB5-7B7F-4628-AB39-24BD0FD240BE}" type="slidenum">
              <a:rPr lang="it-IT" smtClean="0"/>
              <a:t>15</a:t>
            </a:fld>
            <a:endParaRPr lang="it-IT"/>
          </a:p>
        </p:txBody>
      </p:sp>
    </p:spTree>
    <p:extLst>
      <p:ext uri="{BB962C8B-B14F-4D97-AF65-F5344CB8AC3E}">
        <p14:creationId xmlns:p14="http://schemas.microsoft.com/office/powerpoint/2010/main" val="1137274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10"/>
          </p:nvPr>
        </p:nvSpPr>
        <p:spPr/>
        <p:txBody>
          <a:bodyPr/>
          <a:lstStyle/>
          <a:p>
            <a:fld id="{3E70AEB5-7B7F-4628-AB39-24BD0FD240BE}" type="slidenum">
              <a:rPr lang="it-IT" smtClean="0"/>
              <a:t>16</a:t>
            </a:fld>
            <a:endParaRPr lang="it-IT"/>
          </a:p>
        </p:txBody>
      </p:sp>
    </p:spTree>
    <p:extLst>
      <p:ext uri="{BB962C8B-B14F-4D97-AF65-F5344CB8AC3E}">
        <p14:creationId xmlns:p14="http://schemas.microsoft.com/office/powerpoint/2010/main" val="249691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2481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2A9DD-DCD2-4224-8D54-177EA3E9798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6641E07-57B0-4051-9609-E10F84C77F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407ED97-1DE1-49B5-A0C1-4C55CDA3967D}"/>
              </a:ext>
            </a:extLst>
          </p:cNvPr>
          <p:cNvSpPr>
            <a:spLocks noGrp="1"/>
          </p:cNvSpPr>
          <p:nvPr>
            <p:ph type="dt" sz="half" idx="10"/>
          </p:nvPr>
        </p:nvSpPr>
        <p:spPr/>
        <p:txBody>
          <a:bodyPr/>
          <a:lstStyle/>
          <a:p>
            <a:fld id="{ADEA4782-768A-4A26-9529-E254BB331CA5}" type="datetime1">
              <a:rPr lang="de-DE" smtClean="0"/>
              <a:t>18.04.2023</a:t>
            </a:fld>
            <a:endParaRPr lang="de-DE"/>
          </a:p>
        </p:txBody>
      </p:sp>
      <p:sp>
        <p:nvSpPr>
          <p:cNvPr id="5" name="Fußzeilenplatzhalter 4">
            <a:extLst>
              <a:ext uri="{FF2B5EF4-FFF2-40B4-BE49-F238E27FC236}">
                <a16:creationId xmlns:a16="http://schemas.microsoft.com/office/drawing/2014/main" id="{013C1724-C9D7-4AF8-AD5D-9D4786D5DC6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58749DF-A721-46B6-8DBF-5FEF9A90124E}"/>
              </a:ext>
            </a:extLst>
          </p:cNvPr>
          <p:cNvSpPr>
            <a:spLocks noGrp="1"/>
          </p:cNvSpPr>
          <p:nvPr>
            <p:ph type="sldNum" sz="quarter" idx="12"/>
          </p:nvPr>
        </p:nvSpPr>
        <p:spPr/>
        <p:txBody>
          <a:bodyPr/>
          <a:lstStyle/>
          <a:p>
            <a:fld id="{AAC85E57-7382-4485-9D14-0BD8FAB214FB}" type="slidenum">
              <a:rPr lang="de-DE" smtClean="0"/>
              <a:t>‹#›</a:t>
            </a:fld>
            <a:endParaRPr lang="de-DE"/>
          </a:p>
        </p:txBody>
      </p:sp>
    </p:spTree>
    <p:extLst>
      <p:ext uri="{BB962C8B-B14F-4D97-AF65-F5344CB8AC3E}">
        <p14:creationId xmlns:p14="http://schemas.microsoft.com/office/powerpoint/2010/main" val="464001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8EE125BF-D084-459F-806B-DFAA2DB46113}"/>
              </a:ext>
            </a:extLst>
          </p:cNvPr>
          <p:cNvPicPr>
            <a:picLocks noChangeAspect="1"/>
          </p:cNvPicPr>
          <p:nvPr userDrawn="1"/>
        </p:nvPicPr>
        <p:blipFill rotWithShape="1">
          <a:blip r:embed="rId4"/>
          <a:srcRect l="175" t="4754" r="527" b="10762"/>
          <a:stretch/>
        </p:blipFill>
        <p:spPr>
          <a:xfrm>
            <a:off x="0" y="6343650"/>
            <a:ext cx="12192000" cy="514350"/>
          </a:xfrm>
          <a:prstGeom prst="rect">
            <a:avLst/>
          </a:prstGeom>
        </p:spPr>
      </p:pic>
      <p:pic>
        <p:nvPicPr>
          <p:cNvPr id="21" name="Immagine 20">
            <a:extLst>
              <a:ext uri="{FF2B5EF4-FFF2-40B4-BE49-F238E27FC236}">
                <a16:creationId xmlns:a16="http://schemas.microsoft.com/office/drawing/2014/main" id="{3E61341F-C07C-4737-86E7-A2033E177F5E}"/>
              </a:ext>
            </a:extLst>
          </p:cNvPr>
          <p:cNvPicPr>
            <a:picLocks noChangeAspect="1"/>
          </p:cNvPicPr>
          <p:nvPr userDrawn="1"/>
        </p:nvPicPr>
        <p:blipFill>
          <a:blip r:embed="rId5" cstate="hq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rot="5400000" flipH="1">
            <a:off x="324447" y="-324447"/>
            <a:ext cx="1437084" cy="2085977"/>
          </a:xfrm>
          <a:prstGeom prst="rect">
            <a:avLst/>
          </a:prstGeom>
        </p:spPr>
      </p:pic>
      <p:pic>
        <p:nvPicPr>
          <p:cNvPr id="3" name="Immagine 2">
            <a:extLst>
              <a:ext uri="{FF2B5EF4-FFF2-40B4-BE49-F238E27FC236}">
                <a16:creationId xmlns:a16="http://schemas.microsoft.com/office/drawing/2014/main" id="{3B478787-0D5C-4CA1-A746-EA7466FB9D0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883264" y="90452"/>
            <a:ext cx="2213485" cy="882137"/>
          </a:xfrm>
          <a:prstGeom prst="rect">
            <a:avLst/>
          </a:prstGeom>
        </p:spPr>
      </p:pic>
    </p:spTree>
    <p:extLst>
      <p:ext uri="{BB962C8B-B14F-4D97-AF65-F5344CB8AC3E}">
        <p14:creationId xmlns:p14="http://schemas.microsoft.com/office/powerpoint/2010/main" val="3650563672"/>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p:txStyles>
    <p:titleStyle>
      <a:lvl1pPr algn="ctr" defTabSz="914400" rtl="0" eaLnBrk="1" latinLnBrk="0" hangingPunct="1">
        <a:lnSpc>
          <a:spcPct val="90000"/>
        </a:lnSpc>
        <a:spcBef>
          <a:spcPct val="0"/>
        </a:spcBef>
        <a:buNone/>
        <a:defRPr sz="4400" b="1" kern="1200">
          <a:solidFill>
            <a:srgbClr val="403F4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6768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ecretary@gtb-lighting.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mailto:secretary@gtb-lighting.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3C86410-30F6-4618-A6D8-3596C63DDE97}"/>
              </a:ext>
            </a:extLst>
          </p:cNvPr>
          <p:cNvSpPr txBox="1"/>
          <p:nvPr/>
        </p:nvSpPr>
        <p:spPr>
          <a:xfrm>
            <a:off x="1523996" y="1183576"/>
            <a:ext cx="9144000" cy="1323439"/>
          </a:xfrm>
          <a:prstGeom prst="rect">
            <a:avLst/>
          </a:prstGeom>
          <a:noFill/>
        </p:spPr>
        <p:txBody>
          <a:bodyPr wrap="square" rtlCol="0">
            <a:spAutoFit/>
          </a:bodyPr>
          <a:lstStyle/>
          <a:p>
            <a:pPr algn="ctr"/>
            <a:r>
              <a:rPr lang="en-GB" sz="4000" b="1" dirty="0"/>
              <a:t>“Signal Road Projector” (SRP) </a:t>
            </a:r>
          </a:p>
          <a:p>
            <a:pPr algn="ctr"/>
            <a:r>
              <a:rPr lang="en-GB" sz="4000" b="1" dirty="0"/>
              <a:t>Main aspects of the proposal</a:t>
            </a:r>
          </a:p>
        </p:txBody>
      </p:sp>
      <p:sp>
        <p:nvSpPr>
          <p:cNvPr id="3" name="CasellaDiTesto 2">
            <a:extLst>
              <a:ext uri="{FF2B5EF4-FFF2-40B4-BE49-F238E27FC236}">
                <a16:creationId xmlns:a16="http://schemas.microsoft.com/office/drawing/2014/main" id="{1EDDD34D-1F61-4597-A82A-19A7E3375535}"/>
              </a:ext>
            </a:extLst>
          </p:cNvPr>
          <p:cNvSpPr txBox="1"/>
          <p:nvPr/>
        </p:nvSpPr>
        <p:spPr>
          <a:xfrm>
            <a:off x="4776649" y="2572051"/>
            <a:ext cx="2638697" cy="369332"/>
          </a:xfrm>
          <a:prstGeom prst="rect">
            <a:avLst/>
          </a:prstGeom>
          <a:noFill/>
        </p:spPr>
        <p:txBody>
          <a:bodyPr wrap="square" rtlCol="0">
            <a:spAutoFit/>
          </a:bodyPr>
          <a:lstStyle/>
          <a:p>
            <a:pPr algn="ctr"/>
            <a:r>
              <a:rPr lang="en-GB" dirty="0">
                <a:solidFill>
                  <a:srgbClr val="818283"/>
                </a:solidFill>
              </a:rPr>
              <a:t>88</a:t>
            </a:r>
            <a:r>
              <a:rPr lang="en-GB" baseline="30000" dirty="0">
                <a:solidFill>
                  <a:srgbClr val="818283"/>
                </a:solidFill>
              </a:rPr>
              <a:t>th</a:t>
            </a:r>
            <a:r>
              <a:rPr lang="en-GB" dirty="0">
                <a:solidFill>
                  <a:srgbClr val="818283"/>
                </a:solidFill>
              </a:rPr>
              <a:t> GRE session</a:t>
            </a:r>
          </a:p>
        </p:txBody>
      </p:sp>
      <p:sp>
        <p:nvSpPr>
          <p:cNvPr id="4" name="CasellaDiTesto 3">
            <a:extLst>
              <a:ext uri="{FF2B5EF4-FFF2-40B4-BE49-F238E27FC236}">
                <a16:creationId xmlns:a16="http://schemas.microsoft.com/office/drawing/2014/main" id="{7C3876E6-EE31-441F-957E-EAA4B3B6D7B3}"/>
              </a:ext>
            </a:extLst>
          </p:cNvPr>
          <p:cNvSpPr txBox="1"/>
          <p:nvPr/>
        </p:nvSpPr>
        <p:spPr>
          <a:xfrm>
            <a:off x="4776649" y="3060818"/>
            <a:ext cx="2638697" cy="369332"/>
          </a:xfrm>
          <a:prstGeom prst="rect">
            <a:avLst/>
          </a:prstGeom>
          <a:noFill/>
        </p:spPr>
        <p:txBody>
          <a:bodyPr wrap="square" rtlCol="0">
            <a:spAutoFit/>
          </a:bodyPr>
          <a:lstStyle/>
          <a:p>
            <a:pPr algn="ctr"/>
            <a:r>
              <a:rPr lang="en-GB" i="1" dirty="0">
                <a:solidFill>
                  <a:srgbClr val="818283"/>
                </a:solidFill>
              </a:rPr>
              <a:t>25-28 April 2023</a:t>
            </a:r>
          </a:p>
        </p:txBody>
      </p:sp>
      <p:sp>
        <p:nvSpPr>
          <p:cNvPr id="6"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pic>
        <p:nvPicPr>
          <p:cNvPr id="8" name="그림 9">
            <a:extLst>
              <a:ext uri="{FF2B5EF4-FFF2-40B4-BE49-F238E27FC236}">
                <a16:creationId xmlns:a16="http://schemas.microsoft.com/office/drawing/2014/main" id="{0D06BD57-10A6-A03C-1F7B-85F6E46F8D04}"/>
              </a:ext>
            </a:extLst>
          </p:cNvPr>
          <p:cNvPicPr>
            <a:picLocks noChangeAspect="1"/>
          </p:cNvPicPr>
          <p:nvPr/>
        </p:nvPicPr>
        <p:blipFill rotWithShape="1">
          <a:blip r:embed="rId2"/>
          <a:srcRect r="13841"/>
          <a:stretch/>
        </p:blipFill>
        <p:spPr>
          <a:xfrm>
            <a:off x="6713416" y="3628174"/>
            <a:ext cx="3287321" cy="2406906"/>
          </a:xfrm>
          <a:prstGeom prst="rect">
            <a:avLst/>
          </a:prstGeom>
        </p:spPr>
      </p:pic>
      <p:pic>
        <p:nvPicPr>
          <p:cNvPr id="10" name="그림 79">
            <a:extLst>
              <a:ext uri="{FF2B5EF4-FFF2-40B4-BE49-F238E27FC236}">
                <a16:creationId xmlns:a16="http://schemas.microsoft.com/office/drawing/2014/main" id="{27FA3B28-1978-12B9-A014-B7FB757196EA}"/>
              </a:ext>
            </a:extLst>
          </p:cNvPr>
          <p:cNvPicPr>
            <a:picLocks noChangeAspect="1"/>
          </p:cNvPicPr>
          <p:nvPr/>
        </p:nvPicPr>
        <p:blipFill>
          <a:blip r:embed="rId3"/>
          <a:stretch>
            <a:fillRect/>
          </a:stretch>
        </p:blipFill>
        <p:spPr>
          <a:xfrm>
            <a:off x="2561475" y="3628174"/>
            <a:ext cx="3106935" cy="2406906"/>
          </a:xfrm>
          <a:prstGeom prst="rect">
            <a:avLst/>
          </a:prstGeom>
          <a:ln>
            <a:solidFill>
              <a:schemeClr val="tx1"/>
            </a:solidFill>
          </a:ln>
        </p:spPr>
      </p:pic>
      <p:sp>
        <p:nvSpPr>
          <p:cNvPr id="9" name="TextBox 8">
            <a:extLst>
              <a:ext uri="{FF2B5EF4-FFF2-40B4-BE49-F238E27FC236}">
                <a16:creationId xmlns:a16="http://schemas.microsoft.com/office/drawing/2014/main" id="{D9997980-BE50-4BB6-B167-B9C9BC2F2804}"/>
              </a:ext>
            </a:extLst>
          </p:cNvPr>
          <p:cNvSpPr txBox="1"/>
          <p:nvPr/>
        </p:nvSpPr>
        <p:spPr>
          <a:xfrm>
            <a:off x="2181996" y="193849"/>
            <a:ext cx="528689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Informal document GRE-88-11</a:t>
            </a:r>
            <a:endParaRPr lang="en-US" dirty="0">
              <a:solidFill>
                <a:srgbClr val="FF0000"/>
              </a:solidFill>
              <a:highlight>
                <a:srgbClr val="FFFF00"/>
              </a:highlight>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(88</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GRE, 25-28 April 2023, agenda </a:t>
            </a:r>
            <a:r>
              <a:rPr lang="en-US">
                <a:latin typeface="Arial" panose="020B0604020202020204" pitchFamily="34" charset="0"/>
                <a:cs typeface="Arial" panose="020B0604020202020204" pitchFamily="34" charset="0"/>
              </a:rPr>
              <a:t>item 10 (c))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707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10</a:t>
            </a:fld>
            <a:endParaRPr lang="de-DE" sz="1600" dirty="0">
              <a:solidFill>
                <a:schemeClr val="bg1"/>
              </a:solidFill>
            </a:endParaRPr>
          </a:p>
        </p:txBody>
      </p:sp>
      <p:sp>
        <p:nvSpPr>
          <p:cNvPr id="6"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sp>
        <p:nvSpPr>
          <p:cNvPr id="8" name="Textfeld 7">
            <a:extLst>
              <a:ext uri="{FF2B5EF4-FFF2-40B4-BE49-F238E27FC236}">
                <a16:creationId xmlns:a16="http://schemas.microsoft.com/office/drawing/2014/main" id="{978FABA1-06EA-4E7A-ACC0-9CA09B0D9EBB}"/>
              </a:ext>
            </a:extLst>
          </p:cNvPr>
          <p:cNvSpPr txBox="1"/>
          <p:nvPr/>
        </p:nvSpPr>
        <p:spPr>
          <a:xfrm>
            <a:off x="685801" y="646610"/>
            <a:ext cx="11365028" cy="461665"/>
          </a:xfrm>
          <a:prstGeom prst="rect">
            <a:avLst/>
          </a:prstGeom>
          <a:noFill/>
        </p:spPr>
        <p:txBody>
          <a:bodyPr wrap="square" rtlCol="0">
            <a:spAutoFit/>
          </a:bodyPr>
          <a:lstStyle/>
          <a:p>
            <a:r>
              <a:rPr lang="en-US" altLang="ko-KR" sz="2400" b="1" dirty="0"/>
              <a:t>GTB Signal Road Projector (SRP) Study_2 – Summary of Results</a:t>
            </a:r>
            <a:endParaRPr lang="en-US" sz="2400" b="1" dirty="0"/>
          </a:p>
        </p:txBody>
      </p:sp>
      <p:sp>
        <p:nvSpPr>
          <p:cNvPr id="3" name="Textfeld 6">
            <a:extLst>
              <a:ext uri="{FF2B5EF4-FFF2-40B4-BE49-F238E27FC236}">
                <a16:creationId xmlns:a16="http://schemas.microsoft.com/office/drawing/2014/main" id="{D81FC617-D63A-2EB2-EF5F-77C1E74F2A6E}"/>
              </a:ext>
            </a:extLst>
          </p:cNvPr>
          <p:cNvSpPr txBox="1"/>
          <p:nvPr/>
        </p:nvSpPr>
        <p:spPr>
          <a:xfrm>
            <a:off x="685801" y="1451316"/>
            <a:ext cx="10972799" cy="4353499"/>
          </a:xfrm>
          <a:prstGeom prst="rect">
            <a:avLst/>
          </a:prstGeom>
          <a:noFill/>
          <a:ln>
            <a:noFill/>
          </a:ln>
        </p:spPr>
        <p:txBody>
          <a:bodyPr wrap="square" rtlCol="0">
            <a:spAutoFit/>
          </a:bodyPr>
          <a:lstStyle/>
          <a:p>
            <a:pPr marL="342900" indent="-342900">
              <a:lnSpc>
                <a:spcPct val="150000"/>
              </a:lnSpc>
              <a:buAutoNum type="arabicParenR"/>
            </a:pPr>
            <a:r>
              <a:rPr lang="en-US" altLang="ko-KR" sz="2000" b="1" dirty="0"/>
              <a:t>The projector provides information about forward situation to cyclists. </a:t>
            </a:r>
          </a:p>
          <a:p>
            <a:pPr>
              <a:lnSpc>
                <a:spcPct val="150000"/>
              </a:lnSpc>
            </a:pPr>
            <a:r>
              <a:rPr lang="en-US" altLang="ko-KR" sz="2000" b="1" dirty="0"/>
              <a:t>      Through the information, the cyclists stopped pedaling, slowed down or moved away from the    </a:t>
            </a:r>
          </a:p>
          <a:p>
            <a:pPr>
              <a:lnSpc>
                <a:spcPct val="150000"/>
              </a:lnSpc>
            </a:pPr>
            <a:r>
              <a:rPr lang="en-US" altLang="ko-KR" sz="2000" b="1" dirty="0"/>
              <a:t>      projecting vehicle better than the situation the vehicle without the projector.</a:t>
            </a:r>
          </a:p>
          <a:p>
            <a:endParaRPr lang="en-US" altLang="ko-KR" sz="2000" b="1" dirty="0"/>
          </a:p>
          <a:p>
            <a:pPr marL="358775" indent="-358775">
              <a:lnSpc>
                <a:spcPct val="150000"/>
              </a:lnSpc>
              <a:buFont typeface="+mj-lt"/>
              <a:buAutoNum type="arabicParenR" startAt="2"/>
            </a:pPr>
            <a:r>
              <a:rPr lang="en-US" altLang="ko-KR" sz="2000" b="1" dirty="0"/>
              <a:t>Qualitative results (questionnaire survey) shows that the majority of the cyclists stated that: </a:t>
            </a:r>
          </a:p>
          <a:p>
            <a:pPr marL="446088" lvl="2">
              <a:spcAft>
                <a:spcPts val="300"/>
              </a:spcAft>
            </a:pPr>
            <a:r>
              <a:rPr lang="en-US" altLang="ko-KR" sz="2000" b="1" dirty="0"/>
              <a:t>- the projected light signal is visible and is not dangerous</a:t>
            </a:r>
          </a:p>
          <a:p>
            <a:pPr marL="446088" lvl="2">
              <a:spcAft>
                <a:spcPts val="300"/>
              </a:spcAft>
            </a:pPr>
            <a:r>
              <a:rPr lang="en-US" altLang="ko-KR" sz="2000" b="1" dirty="0"/>
              <a:t>- the situation is fully understandable</a:t>
            </a:r>
          </a:p>
          <a:p>
            <a:pPr marL="446088" lvl="2">
              <a:spcAft>
                <a:spcPts val="300"/>
              </a:spcAft>
            </a:pPr>
            <a:r>
              <a:rPr lang="en-US" altLang="ko-KR" sz="2000" b="1" dirty="0"/>
              <a:t>- the projected light signal is very useful </a:t>
            </a:r>
          </a:p>
          <a:p>
            <a:pPr marL="446088" lvl="2">
              <a:spcAft>
                <a:spcPts val="300"/>
              </a:spcAft>
            </a:pPr>
            <a:r>
              <a:rPr lang="en-US" altLang="ko-KR" sz="2000" b="1" dirty="0"/>
              <a:t>- they would feel safer with such equipment</a:t>
            </a:r>
          </a:p>
          <a:p>
            <a:endParaRPr lang="en-US" altLang="ko-KR" sz="2000" b="1" dirty="0"/>
          </a:p>
          <a:p>
            <a:pPr>
              <a:lnSpc>
                <a:spcPct val="150000"/>
              </a:lnSpc>
            </a:pPr>
            <a:r>
              <a:rPr lang="en-US" altLang="ko-KR" sz="2000" b="1" dirty="0"/>
              <a:t>The study is available upon request to the GTB Secretariat (</a:t>
            </a:r>
            <a:r>
              <a:rPr lang="en-US" altLang="ko-KR" sz="2000" b="1" dirty="0">
                <a:hlinkClick r:id="rId3"/>
              </a:rPr>
              <a:t>secretary@gtb-lighting.org</a:t>
            </a:r>
            <a:r>
              <a:rPr lang="en-US" altLang="ko-KR" sz="2000" b="1" dirty="0"/>
              <a:t>) </a:t>
            </a:r>
          </a:p>
        </p:txBody>
      </p:sp>
    </p:spTree>
    <p:extLst>
      <p:ext uri="{BB962C8B-B14F-4D97-AF65-F5344CB8AC3E}">
        <p14:creationId xmlns:p14="http://schemas.microsoft.com/office/powerpoint/2010/main" val="392034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11</a:t>
            </a:fld>
            <a:endParaRPr lang="de-DE" sz="1600" dirty="0">
              <a:solidFill>
                <a:schemeClr val="bg1"/>
              </a:solidFill>
            </a:endParaRPr>
          </a:p>
        </p:txBody>
      </p:sp>
      <p:sp>
        <p:nvSpPr>
          <p:cNvPr id="73" name="テキスト ボックス 5">
            <a:extLst>
              <a:ext uri="{FF2B5EF4-FFF2-40B4-BE49-F238E27FC236}">
                <a16:creationId xmlns:a16="http://schemas.microsoft.com/office/drawing/2014/main" id="{B49CF381-C0D1-4929-8977-7C42DFF615F3}"/>
              </a:ext>
            </a:extLst>
          </p:cNvPr>
          <p:cNvSpPr txBox="1"/>
          <p:nvPr/>
        </p:nvSpPr>
        <p:spPr>
          <a:xfrm>
            <a:off x="702360" y="1740676"/>
            <a:ext cx="10787270" cy="2631490"/>
          </a:xfrm>
          <a:prstGeom prst="rect">
            <a:avLst/>
          </a:prstGeom>
          <a:noFill/>
        </p:spPr>
        <p:txBody>
          <a:bodyPr wrap="square" rtlCol="0">
            <a:spAutoFit/>
          </a:bodyPr>
          <a:lstStyle/>
          <a:p>
            <a:pPr algn="just">
              <a:spcAft>
                <a:spcPts val="1800"/>
              </a:spcAft>
            </a:pPr>
            <a:r>
              <a:rPr kumimoji="1" lang="en-US" altLang="ja-JP" sz="2400" dirty="0"/>
              <a:t>Based on impressions from the live presentation we would like to ask for </a:t>
            </a:r>
            <a:r>
              <a:rPr kumimoji="1" lang="en-US" altLang="ja-JP" sz="2400" u="sng" dirty="0"/>
              <a:t>guidance</a:t>
            </a:r>
            <a:r>
              <a:rPr kumimoji="1" lang="en-US" altLang="ja-JP" sz="2400" dirty="0"/>
              <a:t> about the view of the delegates on </a:t>
            </a:r>
            <a:r>
              <a:rPr kumimoji="1" lang="en-US" altLang="ja-JP" sz="2400" b="1" dirty="0"/>
              <a:t>three</a:t>
            </a:r>
            <a:r>
              <a:rPr kumimoji="1" lang="en-US" altLang="ja-JP" sz="2400" dirty="0"/>
              <a:t> topics:</a:t>
            </a:r>
          </a:p>
          <a:p>
            <a:pPr>
              <a:spcAft>
                <a:spcPts val="1800"/>
              </a:spcAft>
            </a:pPr>
            <a:r>
              <a:rPr lang="en-US" altLang="ko-KR" sz="2400" dirty="0"/>
              <a:t> </a:t>
            </a:r>
            <a:r>
              <a:rPr lang="en-US" altLang="ko-KR" sz="2400" b="1" dirty="0"/>
              <a:t>1) </a:t>
            </a:r>
            <a:r>
              <a:rPr lang="en-US" altLang="ko-KR" sz="2400" dirty="0"/>
              <a:t>number of simultaneously activated projections</a:t>
            </a:r>
          </a:p>
          <a:p>
            <a:pPr>
              <a:spcAft>
                <a:spcPts val="1800"/>
              </a:spcAft>
            </a:pPr>
            <a:r>
              <a:rPr lang="en-US" altLang="ko-KR" sz="2400" dirty="0"/>
              <a:t> </a:t>
            </a:r>
            <a:r>
              <a:rPr lang="en-US" altLang="ko-KR" sz="2400" b="1" dirty="0"/>
              <a:t>2)</a:t>
            </a:r>
            <a:r>
              <a:rPr lang="en-US" altLang="ko-KR" sz="2400" dirty="0"/>
              <a:t> limitations for the projection activation</a:t>
            </a:r>
          </a:p>
          <a:p>
            <a:pPr>
              <a:spcAft>
                <a:spcPts val="1800"/>
              </a:spcAft>
            </a:pPr>
            <a:r>
              <a:rPr lang="en-US" altLang="ko-KR" sz="2400" dirty="0"/>
              <a:t> </a:t>
            </a:r>
            <a:r>
              <a:rPr lang="en-US" altLang="ko-KR" sz="2400" b="1" dirty="0"/>
              <a:t>3)</a:t>
            </a:r>
            <a:r>
              <a:rPr lang="en-US" altLang="ko-KR" sz="2400" dirty="0"/>
              <a:t> activation of projection related to the vehicle direction</a:t>
            </a:r>
            <a:endParaRPr kumimoji="1" lang="en-US" altLang="ja-JP" sz="2400" dirty="0"/>
          </a:p>
        </p:txBody>
      </p:sp>
      <p:sp>
        <p:nvSpPr>
          <p:cNvPr id="74"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sp>
        <p:nvSpPr>
          <p:cNvPr id="8" name="Textfeld 7">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altLang="ko-KR" sz="2400" b="1" dirty="0"/>
              <a:t>Signal Road Projector (SRP)</a:t>
            </a:r>
          </a:p>
          <a:p>
            <a:r>
              <a:rPr lang="en-US" sz="2400" b="1" dirty="0"/>
              <a:t>GRE Delegates Guidance Request</a:t>
            </a:r>
          </a:p>
        </p:txBody>
      </p:sp>
    </p:spTree>
    <p:extLst>
      <p:ext uri="{BB962C8B-B14F-4D97-AF65-F5344CB8AC3E}">
        <p14:creationId xmlns:p14="http://schemas.microsoft.com/office/powerpoint/2010/main" val="171058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304459" y="1690766"/>
            <a:ext cx="11587504" cy="3831818"/>
          </a:xfrm>
          <a:prstGeom prst="rect">
            <a:avLst/>
          </a:prstGeom>
          <a:noFill/>
          <a:ln w="3175">
            <a:noFill/>
          </a:ln>
        </p:spPr>
        <p:txBody>
          <a:bodyPr wrap="square" rtlCol="0">
            <a:spAutoFit/>
          </a:bodyPr>
          <a:lstStyle/>
          <a:p>
            <a:pPr marL="457200" indent="-457200">
              <a:buAutoNum type="arabicParenR"/>
            </a:pPr>
            <a:r>
              <a:rPr lang="en-US" altLang="ko-KR" sz="2400" b="1" u="sng" dirty="0"/>
              <a:t>Limitation to the number of projections</a:t>
            </a:r>
          </a:p>
          <a:p>
            <a:pPr marL="457200" indent="-457200">
              <a:buAutoNum type="arabicParenR"/>
            </a:pPr>
            <a:endParaRPr lang="en-US" altLang="ko-KR" sz="2400" b="1" u="sng" dirty="0"/>
          </a:p>
          <a:p>
            <a:pPr marL="342900" indent="-342900" algn="just">
              <a:buFont typeface="Arial" panose="020B0604020202020204" pitchFamily="34" charset="0"/>
              <a:buChar char="•"/>
            </a:pPr>
            <a:r>
              <a:rPr lang="en-US" altLang="ko-KR" sz="2400" dirty="0"/>
              <a:t>GTB identifies that projections are voluntary and that the maximum number of projections could be aligned to the number of signal lamps, which includes an increase of the maximum number of projections for long vehicles.</a:t>
            </a:r>
          </a:p>
          <a:p>
            <a:pPr algn="just"/>
            <a:endParaRPr lang="en-US" altLang="ko-KR" sz="2400" dirty="0"/>
          </a:p>
          <a:p>
            <a:pPr marL="342900" indent="-342900" algn="just">
              <a:buFont typeface="Arial" panose="020B0604020202020204" pitchFamily="34" charset="0"/>
              <a:buChar char="•"/>
            </a:pPr>
            <a:r>
              <a:rPr lang="en-US" altLang="ko-KR" sz="2400" dirty="0"/>
              <a:t>The updated draft Chinese standard for light signalling devices does not limit the number of projections.</a:t>
            </a:r>
          </a:p>
          <a:p>
            <a:pPr algn="just"/>
            <a:endParaRPr lang="en-US" altLang="ko-KR" sz="2400" dirty="0"/>
          </a:p>
          <a:p>
            <a:pPr algn="just"/>
            <a:r>
              <a:rPr lang="en-US" altLang="ko-KR" sz="2400" b="1" dirty="0"/>
              <a:t>GTB seeks confirmation from GRE about the number of projections.</a:t>
            </a:r>
          </a:p>
          <a:p>
            <a:pPr>
              <a:lnSpc>
                <a:spcPct val="150000"/>
              </a:lnSpc>
            </a:pPr>
            <a:endParaRPr lang="en-US" altLang="ko-KR" sz="200" dirty="0"/>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12</a:t>
            </a:fld>
            <a:endParaRPr lang="de-DE" sz="1600" dirty="0">
              <a:solidFill>
                <a:schemeClr val="bg1"/>
              </a:solidFill>
            </a:endParaRPr>
          </a:p>
        </p:txBody>
      </p:sp>
      <p:sp>
        <p:nvSpPr>
          <p:cNvPr id="6"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sp>
        <p:nvSpPr>
          <p:cNvPr id="90" name="Textfeld 89">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altLang="ko-KR" sz="2400" b="1" dirty="0"/>
              <a:t>Signal Road Projector (SRP)</a:t>
            </a:r>
          </a:p>
          <a:p>
            <a:r>
              <a:rPr lang="en-US" sz="2400" b="1" dirty="0"/>
              <a:t>GRE Delegates Guidance Request</a:t>
            </a:r>
          </a:p>
        </p:txBody>
      </p:sp>
    </p:spTree>
    <p:extLst>
      <p:ext uri="{BB962C8B-B14F-4D97-AF65-F5344CB8AC3E}">
        <p14:creationId xmlns:p14="http://schemas.microsoft.com/office/powerpoint/2010/main" val="2794229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13</a:t>
            </a:fld>
            <a:endParaRPr lang="de-DE" sz="1600" dirty="0">
              <a:solidFill>
                <a:schemeClr val="bg1"/>
              </a:solidFill>
            </a:endParaRPr>
          </a:p>
        </p:txBody>
      </p:sp>
      <p:sp>
        <p:nvSpPr>
          <p:cNvPr id="6"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grpSp>
        <p:nvGrpSpPr>
          <p:cNvPr id="16" name="Gruppieren 15">
            <a:extLst>
              <a:ext uri="{FF2B5EF4-FFF2-40B4-BE49-F238E27FC236}">
                <a16:creationId xmlns:a16="http://schemas.microsoft.com/office/drawing/2014/main" id="{A6A79B81-DDCB-4E1F-802E-086136243DEB}"/>
              </a:ext>
            </a:extLst>
          </p:cNvPr>
          <p:cNvGrpSpPr/>
          <p:nvPr/>
        </p:nvGrpSpPr>
        <p:grpSpPr>
          <a:xfrm>
            <a:off x="880029" y="3059307"/>
            <a:ext cx="1997456" cy="1179022"/>
            <a:chOff x="196919" y="3219723"/>
            <a:chExt cx="2959510" cy="1548706"/>
          </a:xfrm>
        </p:grpSpPr>
        <p:pic>
          <p:nvPicPr>
            <p:cNvPr id="9" name="Grafik 8">
              <a:extLst>
                <a:ext uri="{FF2B5EF4-FFF2-40B4-BE49-F238E27FC236}">
                  <a16:creationId xmlns:a16="http://schemas.microsoft.com/office/drawing/2014/main" id="{D5D43C44-4BE3-41D5-A4B4-1E5463AAA1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0545" y="3426960"/>
              <a:ext cx="2585884" cy="1341469"/>
            </a:xfrm>
            <a:prstGeom prst="rect">
              <a:avLst/>
            </a:prstGeom>
          </p:spPr>
        </p:pic>
        <p:grpSp>
          <p:nvGrpSpPr>
            <p:cNvPr id="13" name="Gruppieren 12">
              <a:extLst>
                <a:ext uri="{FF2B5EF4-FFF2-40B4-BE49-F238E27FC236}">
                  <a16:creationId xmlns:a16="http://schemas.microsoft.com/office/drawing/2014/main" id="{21194FAA-4379-4FEA-9E2F-1E7C007F7FED}"/>
                </a:ext>
              </a:extLst>
            </p:cNvPr>
            <p:cNvGrpSpPr/>
            <p:nvPr/>
          </p:nvGrpSpPr>
          <p:grpSpPr>
            <a:xfrm rot="13336061">
              <a:off x="196919" y="3447799"/>
              <a:ext cx="747252" cy="176924"/>
              <a:chOff x="5004619" y="2880852"/>
              <a:chExt cx="747252" cy="176924"/>
            </a:xfrm>
            <a:solidFill>
              <a:srgbClr val="FFFF00"/>
            </a:solidFill>
          </p:grpSpPr>
          <p:sp>
            <p:nvSpPr>
              <p:cNvPr id="11" name="Pfeil: Chevron 10">
                <a:extLst>
                  <a:ext uri="{FF2B5EF4-FFF2-40B4-BE49-F238E27FC236}">
                    <a16:creationId xmlns:a16="http://schemas.microsoft.com/office/drawing/2014/main" id="{F1F8F514-EA06-4F15-9886-CB56BF7006A0}"/>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Pfeil: Chevron 18">
                <a:extLst>
                  <a:ext uri="{FF2B5EF4-FFF2-40B4-BE49-F238E27FC236}">
                    <a16:creationId xmlns:a16="http://schemas.microsoft.com/office/drawing/2014/main" id="{29AED891-EF2D-46FA-A64B-86C5D1D7118A}"/>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0" name="Pfeil: Chevron 19">
                <a:extLst>
                  <a:ext uri="{FF2B5EF4-FFF2-40B4-BE49-F238E27FC236}">
                    <a16:creationId xmlns:a16="http://schemas.microsoft.com/office/drawing/2014/main" id="{A03D197E-AB39-45EA-8DA7-C0DE955EE81F}"/>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1" name="Pfeil: Chevron 20">
                <a:extLst>
                  <a:ext uri="{FF2B5EF4-FFF2-40B4-BE49-F238E27FC236}">
                    <a16:creationId xmlns:a16="http://schemas.microsoft.com/office/drawing/2014/main" id="{2609DA2D-A7D8-4387-BF8C-F32B96DEE36D}"/>
                  </a:ext>
                </a:extLst>
              </p:cNvPr>
              <p:cNvSpPr/>
              <p:nvPr/>
            </p:nvSpPr>
            <p:spPr>
              <a:xfrm>
                <a:off x="5565058" y="289062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23" name="Gruppieren 22">
              <a:extLst>
                <a:ext uri="{FF2B5EF4-FFF2-40B4-BE49-F238E27FC236}">
                  <a16:creationId xmlns:a16="http://schemas.microsoft.com/office/drawing/2014/main" id="{DDF1978B-4E67-440C-9586-C8DAAE748A9B}"/>
                </a:ext>
              </a:extLst>
            </p:cNvPr>
            <p:cNvGrpSpPr/>
            <p:nvPr/>
          </p:nvGrpSpPr>
          <p:grpSpPr>
            <a:xfrm rot="17570934">
              <a:off x="2627114" y="3413911"/>
              <a:ext cx="560439" cy="172064"/>
              <a:chOff x="5004619" y="2880852"/>
              <a:chExt cx="560439" cy="172064"/>
            </a:xfrm>
            <a:solidFill>
              <a:srgbClr val="FFFF00"/>
            </a:solidFill>
          </p:grpSpPr>
          <p:sp>
            <p:nvSpPr>
              <p:cNvPr id="24" name="Pfeil: Chevron 23">
                <a:extLst>
                  <a:ext uri="{FF2B5EF4-FFF2-40B4-BE49-F238E27FC236}">
                    <a16:creationId xmlns:a16="http://schemas.microsoft.com/office/drawing/2014/main" id="{49F44FBC-9173-4182-ADB8-BF7435749DCD}"/>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 name="Pfeil: Chevron 24">
                <a:extLst>
                  <a:ext uri="{FF2B5EF4-FFF2-40B4-BE49-F238E27FC236}">
                    <a16:creationId xmlns:a16="http://schemas.microsoft.com/office/drawing/2014/main" id="{C451D201-D3FD-475C-85A8-446494D09015}"/>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Pfeil: Chevron 25">
                <a:extLst>
                  <a:ext uri="{FF2B5EF4-FFF2-40B4-BE49-F238E27FC236}">
                    <a16:creationId xmlns:a16="http://schemas.microsoft.com/office/drawing/2014/main" id="{A4117E1F-6799-42FE-9F64-31172CC2604C}"/>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33" name="Gruppieren 32">
              <a:extLst>
                <a:ext uri="{FF2B5EF4-FFF2-40B4-BE49-F238E27FC236}">
                  <a16:creationId xmlns:a16="http://schemas.microsoft.com/office/drawing/2014/main" id="{C4B33162-F1CB-4882-A736-4084EE3B16BA}"/>
                </a:ext>
              </a:extLst>
            </p:cNvPr>
            <p:cNvGrpSpPr/>
            <p:nvPr/>
          </p:nvGrpSpPr>
          <p:grpSpPr>
            <a:xfrm rot="16200000">
              <a:off x="1422167" y="3359282"/>
              <a:ext cx="373626" cy="167148"/>
              <a:chOff x="5004619" y="2880852"/>
              <a:chExt cx="373626" cy="167148"/>
            </a:xfrm>
            <a:solidFill>
              <a:srgbClr val="FFFF00"/>
            </a:solidFill>
          </p:grpSpPr>
          <p:sp>
            <p:nvSpPr>
              <p:cNvPr id="35" name="Pfeil: Chevron 34">
                <a:extLst>
                  <a:ext uri="{FF2B5EF4-FFF2-40B4-BE49-F238E27FC236}">
                    <a16:creationId xmlns:a16="http://schemas.microsoft.com/office/drawing/2014/main" id="{14CC517C-6A92-4911-9E98-AB22C9B44114}"/>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6" name="Pfeil: Chevron 35">
                <a:extLst>
                  <a:ext uri="{FF2B5EF4-FFF2-40B4-BE49-F238E27FC236}">
                    <a16:creationId xmlns:a16="http://schemas.microsoft.com/office/drawing/2014/main" id="{09BCE363-732B-44C9-9EC0-F7578B9A81B4}"/>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grpSp>
        <p:nvGrpSpPr>
          <p:cNvPr id="45" name="Gruppieren 44">
            <a:extLst>
              <a:ext uri="{FF2B5EF4-FFF2-40B4-BE49-F238E27FC236}">
                <a16:creationId xmlns:a16="http://schemas.microsoft.com/office/drawing/2014/main" id="{EC72E253-2C01-410E-8C4D-71CAE11CAAFE}"/>
              </a:ext>
            </a:extLst>
          </p:cNvPr>
          <p:cNvGrpSpPr/>
          <p:nvPr/>
        </p:nvGrpSpPr>
        <p:grpSpPr>
          <a:xfrm rot="13336061">
            <a:off x="3392561" y="2862557"/>
            <a:ext cx="747252" cy="176924"/>
            <a:chOff x="5004619" y="2880852"/>
            <a:chExt cx="747252" cy="176924"/>
          </a:xfrm>
          <a:solidFill>
            <a:srgbClr val="FFFF00"/>
          </a:solidFill>
        </p:grpSpPr>
        <p:sp>
          <p:nvSpPr>
            <p:cNvPr id="46" name="Pfeil: Chevron 45">
              <a:extLst>
                <a:ext uri="{FF2B5EF4-FFF2-40B4-BE49-F238E27FC236}">
                  <a16:creationId xmlns:a16="http://schemas.microsoft.com/office/drawing/2014/main" id="{033A8DEF-3555-4B8A-ACC8-32DCC660F125}"/>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7" name="Pfeil: Chevron 46">
              <a:extLst>
                <a:ext uri="{FF2B5EF4-FFF2-40B4-BE49-F238E27FC236}">
                  <a16:creationId xmlns:a16="http://schemas.microsoft.com/office/drawing/2014/main" id="{82BE3EAA-906B-4305-BC11-C6DD79D0C8B6}"/>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8" name="Pfeil: Chevron 47">
              <a:extLst>
                <a:ext uri="{FF2B5EF4-FFF2-40B4-BE49-F238E27FC236}">
                  <a16:creationId xmlns:a16="http://schemas.microsoft.com/office/drawing/2014/main" id="{110C6DB8-359F-4148-8CC5-351AD4493331}"/>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9" name="Pfeil: Chevron 48">
              <a:extLst>
                <a:ext uri="{FF2B5EF4-FFF2-40B4-BE49-F238E27FC236}">
                  <a16:creationId xmlns:a16="http://schemas.microsoft.com/office/drawing/2014/main" id="{7C4803A7-B40F-46EA-9FDE-A4C603BDBE83}"/>
                </a:ext>
              </a:extLst>
            </p:cNvPr>
            <p:cNvSpPr/>
            <p:nvPr/>
          </p:nvSpPr>
          <p:spPr>
            <a:xfrm>
              <a:off x="5565058" y="289062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50" name="Gruppieren 49">
            <a:extLst>
              <a:ext uri="{FF2B5EF4-FFF2-40B4-BE49-F238E27FC236}">
                <a16:creationId xmlns:a16="http://schemas.microsoft.com/office/drawing/2014/main" id="{EBA0EA11-C0C6-411D-BF1F-145D4396CD71}"/>
              </a:ext>
            </a:extLst>
          </p:cNvPr>
          <p:cNvGrpSpPr/>
          <p:nvPr/>
        </p:nvGrpSpPr>
        <p:grpSpPr>
          <a:xfrm rot="16200000">
            <a:off x="4485919" y="2810453"/>
            <a:ext cx="373626" cy="167148"/>
            <a:chOff x="5004619" y="2880852"/>
            <a:chExt cx="373626" cy="167148"/>
          </a:xfrm>
          <a:solidFill>
            <a:srgbClr val="FFFF00"/>
          </a:solidFill>
        </p:grpSpPr>
        <p:sp>
          <p:nvSpPr>
            <p:cNvPr id="51" name="Pfeil: Chevron 50">
              <a:extLst>
                <a:ext uri="{FF2B5EF4-FFF2-40B4-BE49-F238E27FC236}">
                  <a16:creationId xmlns:a16="http://schemas.microsoft.com/office/drawing/2014/main" id="{B23614EE-2F8F-49E4-BB39-8826AB67B09D}"/>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2" name="Pfeil: Chevron 51">
              <a:extLst>
                <a:ext uri="{FF2B5EF4-FFF2-40B4-BE49-F238E27FC236}">
                  <a16:creationId xmlns:a16="http://schemas.microsoft.com/office/drawing/2014/main" id="{E31362E1-B27A-473D-ACF5-8D3051208600}"/>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53" name="Gruppieren 52">
            <a:extLst>
              <a:ext uri="{FF2B5EF4-FFF2-40B4-BE49-F238E27FC236}">
                <a16:creationId xmlns:a16="http://schemas.microsoft.com/office/drawing/2014/main" id="{372BBB0F-2E49-4CE6-B17E-0052C81E10CB}"/>
              </a:ext>
            </a:extLst>
          </p:cNvPr>
          <p:cNvGrpSpPr/>
          <p:nvPr/>
        </p:nvGrpSpPr>
        <p:grpSpPr>
          <a:xfrm rot="17570934">
            <a:off x="6429929" y="2855699"/>
            <a:ext cx="560439" cy="172064"/>
            <a:chOff x="5004619" y="2880852"/>
            <a:chExt cx="560439" cy="172064"/>
          </a:xfrm>
          <a:solidFill>
            <a:srgbClr val="FFFF00"/>
          </a:solidFill>
        </p:grpSpPr>
        <p:sp>
          <p:nvSpPr>
            <p:cNvPr id="54" name="Pfeil: Chevron 53">
              <a:extLst>
                <a:ext uri="{FF2B5EF4-FFF2-40B4-BE49-F238E27FC236}">
                  <a16:creationId xmlns:a16="http://schemas.microsoft.com/office/drawing/2014/main" id="{17B97C1F-E559-44BF-8A3A-56D475722EF5}"/>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5" name="Pfeil: Chevron 54">
              <a:extLst>
                <a:ext uri="{FF2B5EF4-FFF2-40B4-BE49-F238E27FC236}">
                  <a16:creationId xmlns:a16="http://schemas.microsoft.com/office/drawing/2014/main" id="{765048EC-7148-4F8E-BE88-E7BD90A937B9}"/>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6" name="Pfeil: Chevron 55">
              <a:extLst>
                <a:ext uri="{FF2B5EF4-FFF2-40B4-BE49-F238E27FC236}">
                  <a16:creationId xmlns:a16="http://schemas.microsoft.com/office/drawing/2014/main" id="{19FF7FDD-9EFC-4762-93E4-DC39570049E6}"/>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7" name="Rechteck 56">
            <a:extLst>
              <a:ext uri="{FF2B5EF4-FFF2-40B4-BE49-F238E27FC236}">
                <a16:creationId xmlns:a16="http://schemas.microsoft.com/office/drawing/2014/main" id="{202E02CD-629C-4970-BECF-E550F01C21ED}"/>
              </a:ext>
            </a:extLst>
          </p:cNvPr>
          <p:cNvSpPr/>
          <p:nvPr/>
        </p:nvSpPr>
        <p:spPr>
          <a:xfrm>
            <a:off x="8035129" y="3267781"/>
            <a:ext cx="555521" cy="1005552"/>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277C8A3D-7E16-4234-89FF-E7BA3449C204}"/>
              </a:ext>
            </a:extLst>
          </p:cNvPr>
          <p:cNvSpPr/>
          <p:nvPr/>
        </p:nvSpPr>
        <p:spPr>
          <a:xfrm>
            <a:off x="8590650" y="3267781"/>
            <a:ext cx="943897" cy="1005552"/>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3FD92273-72EF-46B5-9D00-AA3653406996}"/>
              </a:ext>
            </a:extLst>
          </p:cNvPr>
          <p:cNvSpPr/>
          <p:nvPr/>
        </p:nvSpPr>
        <p:spPr>
          <a:xfrm>
            <a:off x="9704474" y="3267781"/>
            <a:ext cx="1985924" cy="1005552"/>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2" name="Gruppieren 71">
            <a:extLst>
              <a:ext uri="{FF2B5EF4-FFF2-40B4-BE49-F238E27FC236}">
                <a16:creationId xmlns:a16="http://schemas.microsoft.com/office/drawing/2014/main" id="{87419044-D2E5-41D7-9624-15576B04F60B}"/>
              </a:ext>
            </a:extLst>
          </p:cNvPr>
          <p:cNvGrpSpPr/>
          <p:nvPr/>
        </p:nvGrpSpPr>
        <p:grpSpPr>
          <a:xfrm rot="17570934">
            <a:off x="11465698" y="2878740"/>
            <a:ext cx="560439" cy="172064"/>
            <a:chOff x="5004619" y="2880852"/>
            <a:chExt cx="560439" cy="172064"/>
          </a:xfrm>
          <a:solidFill>
            <a:srgbClr val="FFFF00"/>
          </a:solidFill>
        </p:grpSpPr>
        <p:sp>
          <p:nvSpPr>
            <p:cNvPr id="73" name="Pfeil: Chevron 72">
              <a:extLst>
                <a:ext uri="{FF2B5EF4-FFF2-40B4-BE49-F238E27FC236}">
                  <a16:creationId xmlns:a16="http://schemas.microsoft.com/office/drawing/2014/main" id="{F9DD195F-50FE-4743-924A-46D6A41AF99A}"/>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4" name="Pfeil: Chevron 73">
              <a:extLst>
                <a:ext uri="{FF2B5EF4-FFF2-40B4-BE49-F238E27FC236}">
                  <a16:creationId xmlns:a16="http://schemas.microsoft.com/office/drawing/2014/main" id="{067067BD-4700-4FB2-B8AD-6CF223F4EACD}"/>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5" name="Pfeil: Chevron 74">
              <a:extLst>
                <a:ext uri="{FF2B5EF4-FFF2-40B4-BE49-F238E27FC236}">
                  <a16:creationId xmlns:a16="http://schemas.microsoft.com/office/drawing/2014/main" id="{98EC44B4-AAA5-42D2-9BE7-1CAE86B58ABB}"/>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79" name="Gruppieren 78">
            <a:extLst>
              <a:ext uri="{FF2B5EF4-FFF2-40B4-BE49-F238E27FC236}">
                <a16:creationId xmlns:a16="http://schemas.microsoft.com/office/drawing/2014/main" id="{974BA493-2E3A-4E80-86E6-E7926DDECFF4}"/>
              </a:ext>
            </a:extLst>
          </p:cNvPr>
          <p:cNvGrpSpPr/>
          <p:nvPr/>
        </p:nvGrpSpPr>
        <p:grpSpPr>
          <a:xfrm rot="16200000">
            <a:off x="10966718" y="2842544"/>
            <a:ext cx="373626" cy="167148"/>
            <a:chOff x="5004619" y="2880852"/>
            <a:chExt cx="373626" cy="167148"/>
          </a:xfrm>
          <a:solidFill>
            <a:srgbClr val="FFFF00"/>
          </a:solidFill>
        </p:grpSpPr>
        <p:sp>
          <p:nvSpPr>
            <p:cNvPr id="80" name="Pfeil: Chevron 79">
              <a:extLst>
                <a:ext uri="{FF2B5EF4-FFF2-40B4-BE49-F238E27FC236}">
                  <a16:creationId xmlns:a16="http://schemas.microsoft.com/office/drawing/2014/main" id="{0DBEFB6A-2214-469D-8D08-F9900E9A40E6}"/>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1" name="Pfeil: Chevron 80">
              <a:extLst>
                <a:ext uri="{FF2B5EF4-FFF2-40B4-BE49-F238E27FC236}">
                  <a16:creationId xmlns:a16="http://schemas.microsoft.com/office/drawing/2014/main" id="{F1FF15CD-5858-4FFB-8855-0C03B372C252}"/>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83" name="Gruppieren 82">
            <a:extLst>
              <a:ext uri="{FF2B5EF4-FFF2-40B4-BE49-F238E27FC236}">
                <a16:creationId xmlns:a16="http://schemas.microsoft.com/office/drawing/2014/main" id="{E423EC0B-4D8E-4320-87DA-D6BAE6784619}"/>
              </a:ext>
            </a:extLst>
          </p:cNvPr>
          <p:cNvGrpSpPr/>
          <p:nvPr/>
        </p:nvGrpSpPr>
        <p:grpSpPr>
          <a:xfrm rot="16200000">
            <a:off x="10424986" y="2849034"/>
            <a:ext cx="373626" cy="167148"/>
            <a:chOff x="5004619" y="2880852"/>
            <a:chExt cx="373626" cy="167148"/>
          </a:xfrm>
          <a:solidFill>
            <a:srgbClr val="FFFF00"/>
          </a:solidFill>
        </p:grpSpPr>
        <p:sp>
          <p:nvSpPr>
            <p:cNvPr id="84" name="Pfeil: Chevron 83">
              <a:extLst>
                <a:ext uri="{FF2B5EF4-FFF2-40B4-BE49-F238E27FC236}">
                  <a16:creationId xmlns:a16="http://schemas.microsoft.com/office/drawing/2014/main" id="{8F572AB4-6D77-4E3C-8DB7-47DEBA36A280}"/>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5" name="Pfeil: Chevron 84">
              <a:extLst>
                <a:ext uri="{FF2B5EF4-FFF2-40B4-BE49-F238E27FC236}">
                  <a16:creationId xmlns:a16="http://schemas.microsoft.com/office/drawing/2014/main" id="{E1C7A229-2873-412F-A6EA-3BF4E43251ED}"/>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7" name="Rechteck 16">
            <a:extLst>
              <a:ext uri="{FF2B5EF4-FFF2-40B4-BE49-F238E27FC236}">
                <a16:creationId xmlns:a16="http://schemas.microsoft.com/office/drawing/2014/main" id="{CE1E0E25-F644-4137-9ED0-3B4655C83147}"/>
              </a:ext>
            </a:extLst>
          </p:cNvPr>
          <p:cNvSpPr/>
          <p:nvPr/>
        </p:nvSpPr>
        <p:spPr>
          <a:xfrm>
            <a:off x="9505338" y="3763136"/>
            <a:ext cx="226573"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6" name="Gruppieren 85">
            <a:extLst>
              <a:ext uri="{FF2B5EF4-FFF2-40B4-BE49-F238E27FC236}">
                <a16:creationId xmlns:a16="http://schemas.microsoft.com/office/drawing/2014/main" id="{45FC5FE8-C342-4F34-B8AC-E7922B8FF46D}"/>
              </a:ext>
            </a:extLst>
          </p:cNvPr>
          <p:cNvGrpSpPr/>
          <p:nvPr/>
        </p:nvGrpSpPr>
        <p:grpSpPr>
          <a:xfrm rot="16200000">
            <a:off x="9889221" y="2849034"/>
            <a:ext cx="373626" cy="167148"/>
            <a:chOff x="5004619" y="2880852"/>
            <a:chExt cx="373626" cy="167148"/>
          </a:xfrm>
          <a:solidFill>
            <a:srgbClr val="FFFF00"/>
          </a:solidFill>
        </p:grpSpPr>
        <p:sp>
          <p:nvSpPr>
            <p:cNvPr id="87" name="Pfeil: Chevron 86">
              <a:extLst>
                <a:ext uri="{FF2B5EF4-FFF2-40B4-BE49-F238E27FC236}">
                  <a16:creationId xmlns:a16="http://schemas.microsoft.com/office/drawing/2014/main" id="{6ACA5745-837C-4BA4-824A-C9E925FA7625}"/>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8" name="Pfeil: Chevron 87">
              <a:extLst>
                <a:ext uri="{FF2B5EF4-FFF2-40B4-BE49-F238E27FC236}">
                  <a16:creationId xmlns:a16="http://schemas.microsoft.com/office/drawing/2014/main" id="{3E188CD6-A51E-43F4-B9D1-0A344B66BF2D}"/>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8" name="Rechteck: abgerundete Ecken 17">
            <a:extLst>
              <a:ext uri="{FF2B5EF4-FFF2-40B4-BE49-F238E27FC236}">
                <a16:creationId xmlns:a16="http://schemas.microsoft.com/office/drawing/2014/main" id="{27135BDD-6596-4F7F-A7B2-D7DC2145B738}"/>
              </a:ext>
            </a:extLst>
          </p:cNvPr>
          <p:cNvSpPr/>
          <p:nvPr/>
        </p:nvSpPr>
        <p:spPr>
          <a:xfrm>
            <a:off x="4095598" y="3217075"/>
            <a:ext cx="2507397" cy="1052145"/>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Textfeld 89">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altLang="ko-KR" sz="2400" b="1" dirty="0"/>
              <a:t>Signal Road Projector (SRP)</a:t>
            </a:r>
          </a:p>
          <a:p>
            <a:r>
              <a:rPr lang="en-US" sz="2400" b="1" dirty="0"/>
              <a:t>GRE Delegates Guidance Request</a:t>
            </a:r>
          </a:p>
        </p:txBody>
      </p:sp>
      <p:sp>
        <p:nvSpPr>
          <p:cNvPr id="3" name="Textfeld 2">
            <a:extLst>
              <a:ext uri="{FF2B5EF4-FFF2-40B4-BE49-F238E27FC236}">
                <a16:creationId xmlns:a16="http://schemas.microsoft.com/office/drawing/2014/main" id="{C3641DB0-4C1D-4A91-81DB-F23067A49A46}"/>
              </a:ext>
            </a:extLst>
          </p:cNvPr>
          <p:cNvSpPr txBox="1"/>
          <p:nvPr/>
        </p:nvSpPr>
        <p:spPr>
          <a:xfrm>
            <a:off x="1317967" y="1897267"/>
            <a:ext cx="1386919" cy="646331"/>
          </a:xfrm>
          <a:prstGeom prst="rect">
            <a:avLst/>
          </a:prstGeom>
          <a:noFill/>
        </p:spPr>
        <p:txBody>
          <a:bodyPr wrap="none" rtlCol="0">
            <a:spAutoFit/>
          </a:bodyPr>
          <a:lstStyle/>
          <a:p>
            <a:pPr algn="ctr"/>
            <a:r>
              <a:rPr lang="en-US" b="1" dirty="0"/>
              <a:t>M</a:t>
            </a:r>
            <a:r>
              <a:rPr lang="en-US" b="1" baseline="-25000" dirty="0"/>
              <a:t>1</a:t>
            </a:r>
            <a:r>
              <a:rPr lang="en-US" altLang="ko-KR" b="1" dirty="0"/>
              <a:t>, N</a:t>
            </a:r>
            <a:r>
              <a:rPr lang="en-US" altLang="ko-KR" b="1" baseline="-25000" dirty="0"/>
              <a:t>1</a:t>
            </a:r>
            <a:r>
              <a:rPr lang="en-US" b="1" dirty="0"/>
              <a:t> &lt; 9m </a:t>
            </a:r>
          </a:p>
          <a:p>
            <a:pPr algn="ctr"/>
            <a:r>
              <a:rPr lang="en-US" b="1" dirty="0"/>
              <a:t>3 per side</a:t>
            </a:r>
          </a:p>
        </p:txBody>
      </p:sp>
      <p:sp>
        <p:nvSpPr>
          <p:cNvPr id="91" name="Textfeld 90">
            <a:extLst>
              <a:ext uri="{FF2B5EF4-FFF2-40B4-BE49-F238E27FC236}">
                <a16:creationId xmlns:a16="http://schemas.microsoft.com/office/drawing/2014/main" id="{CB792357-E84F-46A3-BB14-8617EDED81F4}"/>
              </a:ext>
            </a:extLst>
          </p:cNvPr>
          <p:cNvSpPr txBox="1"/>
          <p:nvPr/>
        </p:nvSpPr>
        <p:spPr>
          <a:xfrm>
            <a:off x="4840908" y="1897267"/>
            <a:ext cx="1114408" cy="646331"/>
          </a:xfrm>
          <a:prstGeom prst="rect">
            <a:avLst/>
          </a:prstGeom>
          <a:noFill/>
        </p:spPr>
        <p:txBody>
          <a:bodyPr wrap="none" rtlCol="0">
            <a:spAutoFit/>
          </a:bodyPr>
          <a:lstStyle/>
          <a:p>
            <a:pPr algn="ctr"/>
            <a:r>
              <a:rPr lang="en-US" b="1" dirty="0"/>
              <a:t>M</a:t>
            </a:r>
            <a:r>
              <a:rPr lang="en-US" b="1" baseline="-25000" dirty="0"/>
              <a:t>3</a:t>
            </a:r>
            <a:r>
              <a:rPr lang="en-US" b="1" dirty="0"/>
              <a:t> &gt; 9 m </a:t>
            </a:r>
          </a:p>
          <a:p>
            <a:pPr algn="ctr"/>
            <a:r>
              <a:rPr lang="en-US" b="1" dirty="0"/>
              <a:t>6 per side</a:t>
            </a:r>
          </a:p>
        </p:txBody>
      </p:sp>
      <p:grpSp>
        <p:nvGrpSpPr>
          <p:cNvPr id="92" name="Gruppieren 91">
            <a:extLst>
              <a:ext uri="{FF2B5EF4-FFF2-40B4-BE49-F238E27FC236}">
                <a16:creationId xmlns:a16="http://schemas.microsoft.com/office/drawing/2014/main" id="{FFC29DDA-B2CF-473D-A37D-D4EE841ED677}"/>
              </a:ext>
            </a:extLst>
          </p:cNvPr>
          <p:cNvGrpSpPr/>
          <p:nvPr/>
        </p:nvGrpSpPr>
        <p:grpSpPr>
          <a:xfrm rot="16200000">
            <a:off x="5872895" y="2823334"/>
            <a:ext cx="373626" cy="167148"/>
            <a:chOff x="5004619" y="2880852"/>
            <a:chExt cx="373626" cy="167148"/>
          </a:xfrm>
          <a:solidFill>
            <a:srgbClr val="FFFF00"/>
          </a:solidFill>
        </p:grpSpPr>
        <p:sp>
          <p:nvSpPr>
            <p:cNvPr id="93" name="Pfeil: Chevron 92">
              <a:extLst>
                <a:ext uri="{FF2B5EF4-FFF2-40B4-BE49-F238E27FC236}">
                  <a16:creationId xmlns:a16="http://schemas.microsoft.com/office/drawing/2014/main" id="{6D658372-5CE1-41CF-B8EF-8139278003E5}"/>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4" name="Pfeil: Chevron 93">
              <a:extLst>
                <a:ext uri="{FF2B5EF4-FFF2-40B4-BE49-F238E27FC236}">
                  <a16:creationId xmlns:a16="http://schemas.microsoft.com/office/drawing/2014/main" id="{BCFC0785-AD78-462B-AA3C-29246EBD2C95}"/>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98" name="Textfeld 97">
            <a:extLst>
              <a:ext uri="{FF2B5EF4-FFF2-40B4-BE49-F238E27FC236}">
                <a16:creationId xmlns:a16="http://schemas.microsoft.com/office/drawing/2014/main" id="{A373F16A-AD0F-43CB-B198-A6D95C66B13B}"/>
              </a:ext>
            </a:extLst>
          </p:cNvPr>
          <p:cNvSpPr txBox="1"/>
          <p:nvPr/>
        </p:nvSpPr>
        <p:spPr>
          <a:xfrm>
            <a:off x="9557121" y="1897267"/>
            <a:ext cx="1152880" cy="646331"/>
          </a:xfrm>
          <a:prstGeom prst="rect">
            <a:avLst/>
          </a:prstGeom>
          <a:noFill/>
        </p:spPr>
        <p:txBody>
          <a:bodyPr wrap="none" rtlCol="0">
            <a:spAutoFit/>
          </a:bodyPr>
          <a:lstStyle/>
          <a:p>
            <a:pPr algn="ctr"/>
            <a:r>
              <a:rPr lang="en-US" b="1" dirty="0"/>
              <a:t>O</a:t>
            </a:r>
            <a:r>
              <a:rPr lang="en-US" b="1" baseline="-25000" dirty="0"/>
              <a:t>4</a:t>
            </a:r>
            <a:r>
              <a:rPr lang="en-US" b="1" dirty="0"/>
              <a:t> &gt; 9m </a:t>
            </a:r>
          </a:p>
          <a:p>
            <a:pPr algn="ctr"/>
            <a:r>
              <a:rPr lang="en-US" b="1" dirty="0"/>
              <a:t>4 per side</a:t>
            </a:r>
          </a:p>
        </p:txBody>
      </p:sp>
      <p:grpSp>
        <p:nvGrpSpPr>
          <p:cNvPr id="102" name="Gruppieren 101">
            <a:extLst>
              <a:ext uri="{FF2B5EF4-FFF2-40B4-BE49-F238E27FC236}">
                <a16:creationId xmlns:a16="http://schemas.microsoft.com/office/drawing/2014/main" id="{2A32FBB3-52C4-45D8-8F1E-9594018CB01C}"/>
              </a:ext>
            </a:extLst>
          </p:cNvPr>
          <p:cNvGrpSpPr/>
          <p:nvPr/>
        </p:nvGrpSpPr>
        <p:grpSpPr>
          <a:xfrm rot="16200000">
            <a:off x="5410569" y="2810453"/>
            <a:ext cx="373626" cy="167148"/>
            <a:chOff x="5004619" y="2880852"/>
            <a:chExt cx="373626" cy="167148"/>
          </a:xfrm>
          <a:solidFill>
            <a:srgbClr val="FFFF00"/>
          </a:solidFill>
        </p:grpSpPr>
        <p:sp>
          <p:nvSpPr>
            <p:cNvPr id="103" name="Pfeil: Chevron 102">
              <a:extLst>
                <a:ext uri="{FF2B5EF4-FFF2-40B4-BE49-F238E27FC236}">
                  <a16:creationId xmlns:a16="http://schemas.microsoft.com/office/drawing/2014/main" id="{CCC48583-EDFD-488D-AFB4-B5BB5A9F5DE6}"/>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4" name="Pfeil: Chevron 103">
              <a:extLst>
                <a:ext uri="{FF2B5EF4-FFF2-40B4-BE49-F238E27FC236}">
                  <a16:creationId xmlns:a16="http://schemas.microsoft.com/office/drawing/2014/main" id="{E9B638EB-FED7-4F87-8572-0F3A12204908}"/>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62" name="Textfeld 61">
            <a:extLst>
              <a:ext uri="{FF2B5EF4-FFF2-40B4-BE49-F238E27FC236}">
                <a16:creationId xmlns:a16="http://schemas.microsoft.com/office/drawing/2014/main" id="{C3641DB0-4C1D-4A91-81DB-F23067A49A46}"/>
              </a:ext>
            </a:extLst>
          </p:cNvPr>
          <p:cNvSpPr txBox="1"/>
          <p:nvPr/>
        </p:nvSpPr>
        <p:spPr>
          <a:xfrm>
            <a:off x="894493" y="1446076"/>
            <a:ext cx="10342613" cy="369332"/>
          </a:xfrm>
          <a:prstGeom prst="rect">
            <a:avLst/>
          </a:prstGeom>
          <a:noFill/>
        </p:spPr>
        <p:txBody>
          <a:bodyPr wrap="square" rtlCol="0">
            <a:spAutoFit/>
          </a:bodyPr>
          <a:lstStyle/>
          <a:p>
            <a:r>
              <a:rPr lang="en-US" b="1" u="sng" dirty="0"/>
              <a:t>Examples of maximum number of direction indicators allowed acc. to R48</a:t>
            </a:r>
            <a:r>
              <a:rPr lang="en-US" b="1" dirty="0"/>
              <a:t>:</a:t>
            </a:r>
          </a:p>
        </p:txBody>
      </p:sp>
      <p:grpSp>
        <p:nvGrpSpPr>
          <p:cNvPr id="10" name="Gruppieren 9">
            <a:extLst>
              <a:ext uri="{FF2B5EF4-FFF2-40B4-BE49-F238E27FC236}">
                <a16:creationId xmlns:a16="http://schemas.microsoft.com/office/drawing/2014/main" id="{ACBB7EA4-6152-8433-8AEE-A50C45329E46}"/>
              </a:ext>
            </a:extLst>
          </p:cNvPr>
          <p:cNvGrpSpPr/>
          <p:nvPr/>
        </p:nvGrpSpPr>
        <p:grpSpPr>
          <a:xfrm rot="16200000">
            <a:off x="4948244" y="2809216"/>
            <a:ext cx="373626" cy="167148"/>
            <a:chOff x="5004619" y="2880852"/>
            <a:chExt cx="373626" cy="167148"/>
          </a:xfrm>
          <a:solidFill>
            <a:srgbClr val="FFFF00"/>
          </a:solidFill>
        </p:grpSpPr>
        <p:sp>
          <p:nvSpPr>
            <p:cNvPr id="12" name="Pfeil: Chevron 11">
              <a:extLst>
                <a:ext uri="{FF2B5EF4-FFF2-40B4-BE49-F238E27FC236}">
                  <a16:creationId xmlns:a16="http://schemas.microsoft.com/office/drawing/2014/main" id="{06B5567A-FDA4-1533-15C9-D9216412F7F5}"/>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Pfeil: Chevron 13">
              <a:extLst>
                <a:ext uri="{FF2B5EF4-FFF2-40B4-BE49-F238E27FC236}">
                  <a16:creationId xmlns:a16="http://schemas.microsoft.com/office/drawing/2014/main" id="{D8A40B0E-2282-AB31-E123-AAE11BBDC172}"/>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4" name="Textfeld 104">
            <a:extLst>
              <a:ext uri="{FF2B5EF4-FFF2-40B4-BE49-F238E27FC236}">
                <a16:creationId xmlns:a16="http://schemas.microsoft.com/office/drawing/2014/main" id="{FD387821-799A-30FB-6624-A039F52B14B5}"/>
              </a:ext>
            </a:extLst>
          </p:cNvPr>
          <p:cNvSpPr txBox="1"/>
          <p:nvPr/>
        </p:nvSpPr>
        <p:spPr>
          <a:xfrm>
            <a:off x="491912" y="4834056"/>
            <a:ext cx="11365027" cy="1092607"/>
          </a:xfrm>
          <a:prstGeom prst="rect">
            <a:avLst/>
          </a:prstGeom>
          <a:solidFill>
            <a:srgbClr val="66FFCC"/>
          </a:solidFill>
        </p:spPr>
        <p:txBody>
          <a:bodyPr wrap="square" rtlCol="0">
            <a:spAutoFit/>
          </a:bodyPr>
          <a:lstStyle/>
          <a:p>
            <a:pPr>
              <a:spcAft>
                <a:spcPts val="600"/>
              </a:spcAft>
            </a:pPr>
            <a:r>
              <a:rPr lang="en-US" sz="2000" b="1" dirty="0"/>
              <a:t>GTB request for confirmation: 	</a:t>
            </a:r>
          </a:p>
          <a:p>
            <a:pPr>
              <a:spcAft>
                <a:spcPts val="600"/>
              </a:spcAft>
            </a:pPr>
            <a:r>
              <a:rPr lang="en-GB" sz="2000" dirty="0"/>
              <a:t>The maximum number of direction indicator projections may be aligned up to the number of installed direction indicators</a:t>
            </a:r>
            <a:endParaRPr lang="en-US" sz="2000" dirty="0"/>
          </a:p>
        </p:txBody>
      </p:sp>
    </p:spTree>
    <p:extLst>
      <p:ext uri="{BB962C8B-B14F-4D97-AF65-F5344CB8AC3E}">
        <p14:creationId xmlns:p14="http://schemas.microsoft.com/office/powerpoint/2010/main" val="95454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333829" y="1690766"/>
            <a:ext cx="11538857" cy="4462760"/>
          </a:xfrm>
          <a:prstGeom prst="rect">
            <a:avLst/>
          </a:prstGeom>
          <a:noFill/>
          <a:ln w="3175">
            <a:noFill/>
          </a:ln>
        </p:spPr>
        <p:txBody>
          <a:bodyPr wrap="square" rtlCol="0">
            <a:spAutoFit/>
          </a:bodyPr>
          <a:lstStyle/>
          <a:p>
            <a:pPr marL="363538" indent="-363538" algn="just"/>
            <a:r>
              <a:rPr lang="en-US" altLang="ko-KR" sz="2400" b="1" dirty="0"/>
              <a:t>2)	</a:t>
            </a:r>
            <a:r>
              <a:rPr lang="en-US" altLang="ko-KR" sz="2400" b="1" u="sng" dirty="0"/>
              <a:t>Limitations to traffic condition</a:t>
            </a:r>
          </a:p>
          <a:p>
            <a:pPr algn="just"/>
            <a:endParaRPr lang="en-US" altLang="ko-KR" sz="2400" dirty="0"/>
          </a:p>
          <a:p>
            <a:pPr marL="342900" indent="-342900" algn="just">
              <a:spcAft>
                <a:spcPts val="1200"/>
              </a:spcAft>
              <a:buFont typeface="Arial" panose="020B0604020202020204" pitchFamily="34" charset="0"/>
              <a:buChar char="•"/>
            </a:pPr>
            <a:r>
              <a:rPr lang="en-US" altLang="ko-KR" sz="2400" dirty="0"/>
              <a:t>The areas for the signal projection defined by GTB makes the projection suitable for urban traffic.</a:t>
            </a:r>
          </a:p>
          <a:p>
            <a:pPr marL="342900" indent="-342900" algn="just">
              <a:spcAft>
                <a:spcPts val="1200"/>
              </a:spcAft>
              <a:buFont typeface="Arial" panose="020B0604020202020204" pitchFamily="34" charset="0"/>
              <a:buChar char="•"/>
            </a:pPr>
            <a:r>
              <a:rPr lang="en-US" altLang="ko-KR" sz="2400" dirty="0"/>
              <a:t>GTB is convinced that signal projection is beneficial in all other traffic conditions as well.</a:t>
            </a:r>
          </a:p>
          <a:p>
            <a:pPr marL="342900" indent="-342900" algn="just">
              <a:buFont typeface="Arial" panose="020B0604020202020204" pitchFamily="34" charset="0"/>
              <a:buChar char="•"/>
            </a:pPr>
            <a:r>
              <a:rPr lang="en-US" altLang="ko-KR" sz="2400" dirty="0"/>
              <a:t>GTB does not identify any reason to introduce a restriction by speed or urban condition, even if the updated draft Chinese standard restricts the activation of the projection to a certain speed limit. </a:t>
            </a:r>
          </a:p>
          <a:p>
            <a:pPr algn="just"/>
            <a:endParaRPr lang="en-US" altLang="ko-KR" sz="2400" b="1" dirty="0"/>
          </a:p>
          <a:p>
            <a:pPr algn="just"/>
            <a:r>
              <a:rPr lang="en-US" altLang="ko-KR" sz="2400" b="1" dirty="0"/>
              <a:t>GTB seeks guidance from GRE that there is no need for restrictions on projections for any traffic conditions or speed limits.</a:t>
            </a:r>
            <a:endParaRPr lang="en-US" sz="2400" dirty="0"/>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14</a:t>
            </a:fld>
            <a:endParaRPr lang="de-DE" sz="1600" dirty="0">
              <a:solidFill>
                <a:schemeClr val="bg1"/>
              </a:solidFill>
            </a:endParaRPr>
          </a:p>
        </p:txBody>
      </p:sp>
      <p:sp>
        <p:nvSpPr>
          <p:cNvPr id="6"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sp>
        <p:nvSpPr>
          <p:cNvPr id="40" name="Textfeld 39">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altLang="ko-KR" sz="2400" b="1" dirty="0"/>
              <a:t>Signal Road Projector (SRP)</a:t>
            </a:r>
          </a:p>
          <a:p>
            <a:r>
              <a:rPr lang="en-US" sz="2400" b="1" dirty="0"/>
              <a:t>GRE Delegates Guidance Request</a:t>
            </a:r>
          </a:p>
        </p:txBody>
      </p:sp>
    </p:spTree>
    <p:extLst>
      <p:ext uri="{BB962C8B-B14F-4D97-AF65-F5344CB8AC3E}">
        <p14:creationId xmlns:p14="http://schemas.microsoft.com/office/powerpoint/2010/main" val="1666416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15</a:t>
            </a:fld>
            <a:endParaRPr lang="de-DE" sz="1600" dirty="0">
              <a:solidFill>
                <a:schemeClr val="bg1"/>
              </a:solidFill>
            </a:endParaRPr>
          </a:p>
        </p:txBody>
      </p:sp>
      <p:sp>
        <p:nvSpPr>
          <p:cNvPr id="6"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sp>
        <p:nvSpPr>
          <p:cNvPr id="40" name="Textfeld 39">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altLang="ko-KR" sz="2400" b="1" dirty="0"/>
              <a:t>Signal Road Projector (SRP)</a:t>
            </a:r>
          </a:p>
          <a:p>
            <a:r>
              <a:rPr lang="en-US" sz="2400" b="1" dirty="0"/>
              <a:t>GRE Delegates Guidance Request</a:t>
            </a:r>
          </a:p>
        </p:txBody>
      </p:sp>
      <p:sp>
        <p:nvSpPr>
          <p:cNvPr id="4" name="Rechteck 4">
            <a:extLst>
              <a:ext uri="{FF2B5EF4-FFF2-40B4-BE49-F238E27FC236}">
                <a16:creationId xmlns:a16="http://schemas.microsoft.com/office/drawing/2014/main" id="{0255823B-BA40-3A75-137E-06290794C785}"/>
              </a:ext>
            </a:extLst>
          </p:cNvPr>
          <p:cNvSpPr/>
          <p:nvPr/>
        </p:nvSpPr>
        <p:spPr>
          <a:xfrm>
            <a:off x="1113118" y="2677055"/>
            <a:ext cx="3057832" cy="135928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20">
            <a:extLst>
              <a:ext uri="{FF2B5EF4-FFF2-40B4-BE49-F238E27FC236}">
                <a16:creationId xmlns:a16="http://schemas.microsoft.com/office/drawing/2014/main" id="{9CF7D52F-7686-F859-8D44-16A675A33547}"/>
              </a:ext>
            </a:extLst>
          </p:cNvPr>
          <p:cNvCxnSpPr>
            <a:stCxn id="4" idx="1"/>
            <a:endCxn id="4" idx="3"/>
          </p:cNvCxnSpPr>
          <p:nvPr/>
        </p:nvCxnSpPr>
        <p:spPr>
          <a:xfrm>
            <a:off x="1113118" y="3356698"/>
            <a:ext cx="3057832"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Rechteck 22">
            <a:extLst>
              <a:ext uri="{FF2B5EF4-FFF2-40B4-BE49-F238E27FC236}">
                <a16:creationId xmlns:a16="http://schemas.microsoft.com/office/drawing/2014/main" id="{D0E9D8EE-11F2-E00D-71C8-26430D846FC4}"/>
              </a:ext>
            </a:extLst>
          </p:cNvPr>
          <p:cNvSpPr/>
          <p:nvPr/>
        </p:nvSpPr>
        <p:spPr>
          <a:xfrm>
            <a:off x="6299636" y="2431250"/>
            <a:ext cx="4812888" cy="193695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 name="Gerader Verbinder 38">
            <a:extLst>
              <a:ext uri="{FF2B5EF4-FFF2-40B4-BE49-F238E27FC236}">
                <a16:creationId xmlns:a16="http://schemas.microsoft.com/office/drawing/2014/main" id="{591291A6-00C3-0B59-4284-A9A7C8BC00D3}"/>
              </a:ext>
            </a:extLst>
          </p:cNvPr>
          <p:cNvCxnSpPr>
            <a:cxnSpLocks/>
            <a:stCxn id="44" idx="1"/>
            <a:endCxn id="44" idx="3"/>
          </p:cNvCxnSpPr>
          <p:nvPr/>
        </p:nvCxnSpPr>
        <p:spPr>
          <a:xfrm>
            <a:off x="6299636" y="3399727"/>
            <a:ext cx="4812888"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6" name="Gruppieren 2">
            <a:extLst>
              <a:ext uri="{FF2B5EF4-FFF2-40B4-BE49-F238E27FC236}">
                <a16:creationId xmlns:a16="http://schemas.microsoft.com/office/drawing/2014/main" id="{42EEB6ED-61FD-9E7D-8790-8174F259454D}"/>
              </a:ext>
            </a:extLst>
          </p:cNvPr>
          <p:cNvGrpSpPr/>
          <p:nvPr/>
        </p:nvGrpSpPr>
        <p:grpSpPr>
          <a:xfrm flipV="1">
            <a:off x="1683579" y="2662947"/>
            <a:ext cx="2487371" cy="800183"/>
            <a:chOff x="-2604025" y="3219723"/>
            <a:chExt cx="5760454" cy="1580377"/>
          </a:xfrm>
        </p:grpSpPr>
        <p:pic>
          <p:nvPicPr>
            <p:cNvPr id="47" name="Grafik 6">
              <a:extLst>
                <a:ext uri="{FF2B5EF4-FFF2-40B4-BE49-F238E27FC236}">
                  <a16:creationId xmlns:a16="http://schemas.microsoft.com/office/drawing/2014/main" id="{DEAC63C2-DE02-08C4-A846-DE6CDCFC6D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0545" y="3426960"/>
              <a:ext cx="2585884" cy="1341469"/>
            </a:xfrm>
            <a:prstGeom prst="rect">
              <a:avLst/>
            </a:prstGeom>
          </p:spPr>
        </p:pic>
        <p:grpSp>
          <p:nvGrpSpPr>
            <p:cNvPr id="48" name="Gruppieren 7">
              <a:extLst>
                <a:ext uri="{FF2B5EF4-FFF2-40B4-BE49-F238E27FC236}">
                  <a16:creationId xmlns:a16="http://schemas.microsoft.com/office/drawing/2014/main" id="{436820CA-F783-ED35-01E0-390430D7AA1C}"/>
                </a:ext>
              </a:extLst>
            </p:cNvPr>
            <p:cNvGrpSpPr/>
            <p:nvPr/>
          </p:nvGrpSpPr>
          <p:grpSpPr>
            <a:xfrm rot="13336061">
              <a:off x="196919" y="3447799"/>
              <a:ext cx="747252" cy="176924"/>
              <a:chOff x="5004619" y="2880852"/>
              <a:chExt cx="747252" cy="176924"/>
            </a:xfrm>
            <a:solidFill>
              <a:srgbClr val="FFFF00"/>
            </a:solidFill>
          </p:grpSpPr>
          <p:sp>
            <p:nvSpPr>
              <p:cNvPr id="57" name="Pfeil: Chevron 8">
                <a:extLst>
                  <a:ext uri="{FF2B5EF4-FFF2-40B4-BE49-F238E27FC236}">
                    <a16:creationId xmlns:a16="http://schemas.microsoft.com/office/drawing/2014/main" id="{0F8D9FA5-987B-8C6F-F9B9-5034D0DCAC27}"/>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8" name="Pfeil: Chevron 9">
                <a:extLst>
                  <a:ext uri="{FF2B5EF4-FFF2-40B4-BE49-F238E27FC236}">
                    <a16:creationId xmlns:a16="http://schemas.microsoft.com/office/drawing/2014/main" id="{9F72C365-57EC-36DC-6A24-BD852D732434}"/>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9" name="Pfeil: Chevron 10">
                <a:extLst>
                  <a:ext uri="{FF2B5EF4-FFF2-40B4-BE49-F238E27FC236}">
                    <a16:creationId xmlns:a16="http://schemas.microsoft.com/office/drawing/2014/main" id="{5E4F0236-8C59-C47D-F6E6-75BD2CE0E415}"/>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0" name="Pfeil: Chevron 11">
                <a:extLst>
                  <a:ext uri="{FF2B5EF4-FFF2-40B4-BE49-F238E27FC236}">
                    <a16:creationId xmlns:a16="http://schemas.microsoft.com/office/drawing/2014/main" id="{FDAD4E2F-81D4-B40A-60A1-174F8A7E9340}"/>
                  </a:ext>
                </a:extLst>
              </p:cNvPr>
              <p:cNvSpPr/>
              <p:nvPr/>
            </p:nvSpPr>
            <p:spPr>
              <a:xfrm>
                <a:off x="5565058" y="289062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49" name="Gruppieren 12">
              <a:extLst>
                <a:ext uri="{FF2B5EF4-FFF2-40B4-BE49-F238E27FC236}">
                  <a16:creationId xmlns:a16="http://schemas.microsoft.com/office/drawing/2014/main" id="{4B811466-6369-C26B-1F7D-6BCDBE77D9E5}"/>
                </a:ext>
              </a:extLst>
            </p:cNvPr>
            <p:cNvGrpSpPr/>
            <p:nvPr/>
          </p:nvGrpSpPr>
          <p:grpSpPr>
            <a:xfrm rot="17570934">
              <a:off x="2627114" y="3413911"/>
              <a:ext cx="560439" cy="172064"/>
              <a:chOff x="5004619" y="2880852"/>
              <a:chExt cx="560439" cy="172064"/>
            </a:xfrm>
            <a:solidFill>
              <a:srgbClr val="FFFF00"/>
            </a:solidFill>
          </p:grpSpPr>
          <p:sp>
            <p:nvSpPr>
              <p:cNvPr id="54" name="Pfeil: Chevron 13">
                <a:extLst>
                  <a:ext uri="{FF2B5EF4-FFF2-40B4-BE49-F238E27FC236}">
                    <a16:creationId xmlns:a16="http://schemas.microsoft.com/office/drawing/2014/main" id="{8823A523-0100-6FAE-BC9B-D2C40A190225}"/>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5" name="Pfeil: Chevron 14">
                <a:extLst>
                  <a:ext uri="{FF2B5EF4-FFF2-40B4-BE49-F238E27FC236}">
                    <a16:creationId xmlns:a16="http://schemas.microsoft.com/office/drawing/2014/main" id="{6B7217C3-D6AE-37DB-2B30-3FE0CA83F27D}"/>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6" name="Pfeil: Chevron 15">
                <a:extLst>
                  <a:ext uri="{FF2B5EF4-FFF2-40B4-BE49-F238E27FC236}">
                    <a16:creationId xmlns:a16="http://schemas.microsoft.com/office/drawing/2014/main" id="{1A77DE0F-0AC4-DB0D-5012-D4F4C9DB3A46}"/>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50" name="Gruppieren 16">
              <a:extLst>
                <a:ext uri="{FF2B5EF4-FFF2-40B4-BE49-F238E27FC236}">
                  <a16:creationId xmlns:a16="http://schemas.microsoft.com/office/drawing/2014/main" id="{728664B8-5D2D-DF48-0B42-2B84B1519CBE}"/>
                </a:ext>
              </a:extLst>
            </p:cNvPr>
            <p:cNvGrpSpPr/>
            <p:nvPr/>
          </p:nvGrpSpPr>
          <p:grpSpPr>
            <a:xfrm rot="16200000">
              <a:off x="1422167" y="3359282"/>
              <a:ext cx="373626" cy="167148"/>
              <a:chOff x="5004619" y="2880852"/>
              <a:chExt cx="373626" cy="167148"/>
            </a:xfrm>
            <a:solidFill>
              <a:srgbClr val="FFFF00"/>
            </a:solidFill>
          </p:grpSpPr>
          <p:sp>
            <p:nvSpPr>
              <p:cNvPr id="52" name="Pfeil: Chevron 17">
                <a:extLst>
                  <a:ext uri="{FF2B5EF4-FFF2-40B4-BE49-F238E27FC236}">
                    <a16:creationId xmlns:a16="http://schemas.microsoft.com/office/drawing/2014/main" id="{6DE7611A-DB45-78BD-30E3-0BB348325778}"/>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3" name="Pfeil: Chevron 18">
                <a:extLst>
                  <a:ext uri="{FF2B5EF4-FFF2-40B4-BE49-F238E27FC236}">
                    <a16:creationId xmlns:a16="http://schemas.microsoft.com/office/drawing/2014/main" id="{BD355443-A1C8-7168-A6B2-3A82BC7F53DA}"/>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pic>
          <p:nvPicPr>
            <p:cNvPr id="51" name="Grafik 41">
              <a:extLst>
                <a:ext uri="{FF2B5EF4-FFF2-40B4-BE49-F238E27FC236}">
                  <a16:creationId xmlns:a16="http://schemas.microsoft.com/office/drawing/2014/main" id="{BB74F4B7-01BE-FAA5-218F-AE9E7CFB118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04025" y="3458631"/>
              <a:ext cx="2585884" cy="1341469"/>
            </a:xfrm>
            <a:prstGeom prst="rect">
              <a:avLst/>
            </a:prstGeom>
          </p:spPr>
        </p:pic>
      </p:grpSp>
      <p:grpSp>
        <p:nvGrpSpPr>
          <p:cNvPr id="61" name="Gruppieren 23">
            <a:extLst>
              <a:ext uri="{FF2B5EF4-FFF2-40B4-BE49-F238E27FC236}">
                <a16:creationId xmlns:a16="http://schemas.microsoft.com/office/drawing/2014/main" id="{E1747869-13A9-BBBF-1844-84FD33FFD9D2}"/>
              </a:ext>
            </a:extLst>
          </p:cNvPr>
          <p:cNvGrpSpPr/>
          <p:nvPr/>
        </p:nvGrpSpPr>
        <p:grpSpPr>
          <a:xfrm flipV="1">
            <a:off x="6553831" y="2574413"/>
            <a:ext cx="4416128" cy="784147"/>
            <a:chOff x="-7070795" y="3219723"/>
            <a:chExt cx="10227223" cy="1548706"/>
          </a:xfrm>
        </p:grpSpPr>
        <p:pic>
          <p:nvPicPr>
            <p:cNvPr id="62" name="Grafik 24">
              <a:extLst>
                <a:ext uri="{FF2B5EF4-FFF2-40B4-BE49-F238E27FC236}">
                  <a16:creationId xmlns:a16="http://schemas.microsoft.com/office/drawing/2014/main" id="{878D68CC-B31D-926A-225A-A7E317DFA57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0544" y="3426960"/>
              <a:ext cx="2585884" cy="1341469"/>
            </a:xfrm>
            <a:prstGeom prst="rect">
              <a:avLst/>
            </a:prstGeom>
          </p:spPr>
        </p:pic>
        <p:grpSp>
          <p:nvGrpSpPr>
            <p:cNvPr id="63" name="Gruppieren 25">
              <a:extLst>
                <a:ext uri="{FF2B5EF4-FFF2-40B4-BE49-F238E27FC236}">
                  <a16:creationId xmlns:a16="http://schemas.microsoft.com/office/drawing/2014/main" id="{BA222437-3A17-C224-9441-3E48DDDBC74D}"/>
                </a:ext>
              </a:extLst>
            </p:cNvPr>
            <p:cNvGrpSpPr/>
            <p:nvPr/>
          </p:nvGrpSpPr>
          <p:grpSpPr>
            <a:xfrm rot="13336061">
              <a:off x="196919" y="3447799"/>
              <a:ext cx="747252" cy="176924"/>
              <a:chOff x="5004619" y="2880852"/>
              <a:chExt cx="747252" cy="176924"/>
            </a:xfrm>
            <a:solidFill>
              <a:srgbClr val="FFFF00"/>
            </a:solidFill>
          </p:grpSpPr>
          <p:sp>
            <p:nvSpPr>
              <p:cNvPr id="72" name="Pfeil: Chevron 34">
                <a:extLst>
                  <a:ext uri="{FF2B5EF4-FFF2-40B4-BE49-F238E27FC236}">
                    <a16:creationId xmlns:a16="http://schemas.microsoft.com/office/drawing/2014/main" id="{F4830218-2153-9C82-5689-BAAA039CFDD5}"/>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3" name="Pfeil: Chevron 35">
                <a:extLst>
                  <a:ext uri="{FF2B5EF4-FFF2-40B4-BE49-F238E27FC236}">
                    <a16:creationId xmlns:a16="http://schemas.microsoft.com/office/drawing/2014/main" id="{A23CB5D2-7A68-60AE-57FC-B9AD5D79D079}"/>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4" name="Pfeil: Chevron 36">
                <a:extLst>
                  <a:ext uri="{FF2B5EF4-FFF2-40B4-BE49-F238E27FC236}">
                    <a16:creationId xmlns:a16="http://schemas.microsoft.com/office/drawing/2014/main" id="{83BBA155-53D7-5EA4-8405-80BD65859B88}"/>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5" name="Pfeil: Chevron 37">
                <a:extLst>
                  <a:ext uri="{FF2B5EF4-FFF2-40B4-BE49-F238E27FC236}">
                    <a16:creationId xmlns:a16="http://schemas.microsoft.com/office/drawing/2014/main" id="{61224ACC-A38D-CA2D-F3E3-3F5AE7A51221}"/>
                  </a:ext>
                </a:extLst>
              </p:cNvPr>
              <p:cNvSpPr/>
              <p:nvPr/>
            </p:nvSpPr>
            <p:spPr>
              <a:xfrm>
                <a:off x="5565058" y="289062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64" name="Gruppieren 26">
              <a:extLst>
                <a:ext uri="{FF2B5EF4-FFF2-40B4-BE49-F238E27FC236}">
                  <a16:creationId xmlns:a16="http://schemas.microsoft.com/office/drawing/2014/main" id="{C2DBF37F-3417-6973-B130-AA4FEE860CF8}"/>
                </a:ext>
              </a:extLst>
            </p:cNvPr>
            <p:cNvGrpSpPr/>
            <p:nvPr/>
          </p:nvGrpSpPr>
          <p:grpSpPr>
            <a:xfrm rot="17570934">
              <a:off x="2627114" y="3413911"/>
              <a:ext cx="560439" cy="172064"/>
              <a:chOff x="5004619" y="2880852"/>
              <a:chExt cx="560439" cy="172064"/>
            </a:xfrm>
            <a:solidFill>
              <a:srgbClr val="FFFF00"/>
            </a:solidFill>
          </p:grpSpPr>
          <p:sp>
            <p:nvSpPr>
              <p:cNvPr id="69" name="Pfeil: Chevron 31">
                <a:extLst>
                  <a:ext uri="{FF2B5EF4-FFF2-40B4-BE49-F238E27FC236}">
                    <a16:creationId xmlns:a16="http://schemas.microsoft.com/office/drawing/2014/main" id="{B1207A30-2DE8-7FD6-9FF0-A326032C607F}"/>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0" name="Pfeil: Chevron 32">
                <a:extLst>
                  <a:ext uri="{FF2B5EF4-FFF2-40B4-BE49-F238E27FC236}">
                    <a16:creationId xmlns:a16="http://schemas.microsoft.com/office/drawing/2014/main" id="{D46466A6-5436-6B98-EC34-B0F65ECA1CBB}"/>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1" name="Pfeil: Chevron 33">
                <a:extLst>
                  <a:ext uri="{FF2B5EF4-FFF2-40B4-BE49-F238E27FC236}">
                    <a16:creationId xmlns:a16="http://schemas.microsoft.com/office/drawing/2014/main" id="{49EF6217-6BAD-3B98-3B4D-ADED6B3D183B}"/>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65" name="Gruppieren 27">
              <a:extLst>
                <a:ext uri="{FF2B5EF4-FFF2-40B4-BE49-F238E27FC236}">
                  <a16:creationId xmlns:a16="http://schemas.microsoft.com/office/drawing/2014/main" id="{21FF97C0-0531-D756-ED3C-079C943D6398}"/>
                </a:ext>
              </a:extLst>
            </p:cNvPr>
            <p:cNvGrpSpPr/>
            <p:nvPr/>
          </p:nvGrpSpPr>
          <p:grpSpPr>
            <a:xfrm rot="16200000">
              <a:off x="1422167" y="3359282"/>
              <a:ext cx="373626" cy="167148"/>
              <a:chOff x="5004619" y="2880852"/>
              <a:chExt cx="373626" cy="167148"/>
            </a:xfrm>
            <a:solidFill>
              <a:srgbClr val="FFFF00"/>
            </a:solidFill>
          </p:grpSpPr>
          <p:sp>
            <p:nvSpPr>
              <p:cNvPr id="67" name="Pfeil: Chevron 28">
                <a:extLst>
                  <a:ext uri="{FF2B5EF4-FFF2-40B4-BE49-F238E27FC236}">
                    <a16:creationId xmlns:a16="http://schemas.microsoft.com/office/drawing/2014/main" id="{3DA60C28-5E82-B791-AA07-A58CAD1FAD33}"/>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8" name="Pfeil: Chevron 29">
                <a:extLst>
                  <a:ext uri="{FF2B5EF4-FFF2-40B4-BE49-F238E27FC236}">
                    <a16:creationId xmlns:a16="http://schemas.microsoft.com/office/drawing/2014/main" id="{14633E4D-6C44-E78B-5BD8-7FF16BB5F127}"/>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pic>
          <p:nvPicPr>
            <p:cNvPr id="66" name="Grafik 42">
              <a:extLst>
                <a:ext uri="{FF2B5EF4-FFF2-40B4-BE49-F238E27FC236}">
                  <a16:creationId xmlns:a16="http://schemas.microsoft.com/office/drawing/2014/main" id="{3445CC21-3D97-C6E2-0A0F-9E45B1C6E0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70795" y="3350890"/>
              <a:ext cx="2585884" cy="1341469"/>
            </a:xfrm>
            <a:prstGeom prst="rect">
              <a:avLst/>
            </a:prstGeom>
          </p:spPr>
        </p:pic>
      </p:grpSp>
      <p:sp>
        <p:nvSpPr>
          <p:cNvPr id="76" name="Textfeld 19">
            <a:extLst>
              <a:ext uri="{FF2B5EF4-FFF2-40B4-BE49-F238E27FC236}">
                <a16:creationId xmlns:a16="http://schemas.microsoft.com/office/drawing/2014/main" id="{CAFECBB1-FDC9-826C-B511-120829603012}"/>
              </a:ext>
            </a:extLst>
          </p:cNvPr>
          <p:cNvSpPr txBox="1"/>
          <p:nvPr/>
        </p:nvSpPr>
        <p:spPr>
          <a:xfrm>
            <a:off x="138123" y="1577997"/>
            <a:ext cx="5540106" cy="830997"/>
          </a:xfrm>
          <a:prstGeom prst="rect">
            <a:avLst/>
          </a:prstGeom>
          <a:noFill/>
        </p:spPr>
        <p:txBody>
          <a:bodyPr wrap="none" rtlCol="0">
            <a:spAutoFit/>
          </a:bodyPr>
          <a:lstStyle/>
          <a:p>
            <a:pPr algn="ctr"/>
            <a:r>
              <a:rPr lang="en-US" sz="2400" b="1" dirty="0"/>
              <a:t>(a) </a:t>
            </a:r>
          </a:p>
          <a:p>
            <a:pPr algn="ctr"/>
            <a:r>
              <a:rPr lang="en-US" sz="2400" b="1" dirty="0"/>
              <a:t>Narrow lanes, short distances, slow speed</a:t>
            </a:r>
          </a:p>
        </p:txBody>
      </p:sp>
      <p:sp>
        <p:nvSpPr>
          <p:cNvPr id="77" name="Textfeld 40">
            <a:extLst>
              <a:ext uri="{FF2B5EF4-FFF2-40B4-BE49-F238E27FC236}">
                <a16:creationId xmlns:a16="http://schemas.microsoft.com/office/drawing/2014/main" id="{D52A4BAE-25DE-0E02-A17F-74316C7D9A45}"/>
              </a:ext>
            </a:extLst>
          </p:cNvPr>
          <p:cNvSpPr txBox="1"/>
          <p:nvPr/>
        </p:nvSpPr>
        <p:spPr>
          <a:xfrm>
            <a:off x="6195033" y="1577997"/>
            <a:ext cx="5092997" cy="830997"/>
          </a:xfrm>
          <a:prstGeom prst="rect">
            <a:avLst/>
          </a:prstGeom>
          <a:noFill/>
        </p:spPr>
        <p:txBody>
          <a:bodyPr wrap="none" rtlCol="0">
            <a:spAutoFit/>
          </a:bodyPr>
          <a:lstStyle/>
          <a:p>
            <a:pPr algn="ctr"/>
            <a:r>
              <a:rPr lang="en-US" sz="2400" b="1" dirty="0"/>
              <a:t>(b) </a:t>
            </a:r>
          </a:p>
          <a:p>
            <a:pPr algn="ctr"/>
            <a:r>
              <a:rPr lang="en-US" sz="2400" b="1" dirty="0"/>
              <a:t>Wide lanes, long distances, high speed</a:t>
            </a:r>
          </a:p>
        </p:txBody>
      </p:sp>
      <p:sp>
        <p:nvSpPr>
          <p:cNvPr id="78" name="Textfeld 104">
            <a:extLst>
              <a:ext uri="{FF2B5EF4-FFF2-40B4-BE49-F238E27FC236}">
                <a16:creationId xmlns:a16="http://schemas.microsoft.com/office/drawing/2014/main" id="{3160ED9A-1B66-8C39-4AC8-EC40CDE8C569}"/>
              </a:ext>
            </a:extLst>
          </p:cNvPr>
          <p:cNvSpPr txBox="1"/>
          <p:nvPr/>
        </p:nvSpPr>
        <p:spPr>
          <a:xfrm>
            <a:off x="460376" y="4454302"/>
            <a:ext cx="11365027" cy="1862048"/>
          </a:xfrm>
          <a:prstGeom prst="rect">
            <a:avLst/>
          </a:prstGeom>
          <a:solidFill>
            <a:srgbClr val="66FFCC"/>
          </a:solidFill>
        </p:spPr>
        <p:txBody>
          <a:bodyPr wrap="square" rtlCol="0">
            <a:spAutoFit/>
          </a:bodyPr>
          <a:lstStyle/>
          <a:p>
            <a:pPr>
              <a:spcAft>
                <a:spcPts val="600"/>
              </a:spcAft>
            </a:pPr>
            <a:r>
              <a:rPr lang="en-US" sz="2000" b="1" dirty="0"/>
              <a:t>GTB request for guidance between the following options: 	</a:t>
            </a:r>
          </a:p>
          <a:p>
            <a:pPr marL="442913" indent="-442913">
              <a:spcAft>
                <a:spcPts val="600"/>
              </a:spcAft>
              <a:buAutoNum type="romanUcParenR"/>
            </a:pPr>
            <a:r>
              <a:rPr lang="en-GB" sz="2000" dirty="0"/>
              <a:t>Signal projection may be used in all traffic conditions: (a) &amp; (b).</a:t>
            </a:r>
            <a:r>
              <a:rPr lang="en-US" sz="2000" dirty="0"/>
              <a:t> </a:t>
            </a:r>
          </a:p>
          <a:p>
            <a:pPr algn="ctr">
              <a:spcAft>
                <a:spcPts val="600"/>
              </a:spcAft>
            </a:pPr>
            <a:r>
              <a:rPr lang="en-US" sz="2000" b="1" dirty="0"/>
              <a:t>OR</a:t>
            </a:r>
          </a:p>
          <a:p>
            <a:pPr marL="442913" indent="-442913">
              <a:spcAft>
                <a:spcPts val="600"/>
              </a:spcAft>
            </a:pPr>
            <a:r>
              <a:rPr lang="en-US" sz="2000" dirty="0"/>
              <a:t>II) 	</a:t>
            </a:r>
            <a:r>
              <a:rPr lang="en-GB" sz="2000" dirty="0"/>
              <a:t>Signal projection may only be used in specific driving conditions with similar characteristics as urban conditions and below a certain speed (a)</a:t>
            </a:r>
            <a:endParaRPr lang="en-US" sz="2000" dirty="0"/>
          </a:p>
        </p:txBody>
      </p:sp>
    </p:spTree>
    <p:extLst>
      <p:ext uri="{BB962C8B-B14F-4D97-AF65-F5344CB8AC3E}">
        <p14:creationId xmlns:p14="http://schemas.microsoft.com/office/powerpoint/2010/main" val="171074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16</a:t>
            </a:fld>
            <a:endParaRPr lang="de-DE" sz="1600" dirty="0">
              <a:solidFill>
                <a:schemeClr val="bg1"/>
              </a:solidFill>
            </a:endParaRPr>
          </a:p>
        </p:txBody>
      </p:sp>
      <p:sp>
        <p:nvSpPr>
          <p:cNvPr id="6"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sp>
        <p:nvSpPr>
          <p:cNvPr id="40" name="Textfeld 39">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altLang="ko-KR" sz="2400" b="1" dirty="0"/>
              <a:t>Signal Road Projector (SRP)</a:t>
            </a:r>
          </a:p>
          <a:p>
            <a:r>
              <a:rPr lang="en-US" sz="2400" b="1" dirty="0"/>
              <a:t>GRE Delegates Guidance Request</a:t>
            </a:r>
          </a:p>
        </p:txBody>
      </p:sp>
      <p:sp>
        <p:nvSpPr>
          <p:cNvPr id="3" name="Textfeld 3">
            <a:extLst>
              <a:ext uri="{FF2B5EF4-FFF2-40B4-BE49-F238E27FC236}">
                <a16:creationId xmlns:a16="http://schemas.microsoft.com/office/drawing/2014/main" id="{A14CFC05-14E0-2D5F-3F39-ED64C6C4B4B1}"/>
              </a:ext>
            </a:extLst>
          </p:cNvPr>
          <p:cNvSpPr txBox="1"/>
          <p:nvPr/>
        </p:nvSpPr>
        <p:spPr>
          <a:xfrm>
            <a:off x="407988" y="1690766"/>
            <a:ext cx="11449050" cy="4201150"/>
          </a:xfrm>
          <a:prstGeom prst="rect">
            <a:avLst/>
          </a:prstGeom>
          <a:noFill/>
          <a:ln w="3175">
            <a:noFill/>
          </a:ln>
        </p:spPr>
        <p:txBody>
          <a:bodyPr wrap="square" rtlCol="0">
            <a:spAutoFit/>
          </a:bodyPr>
          <a:lstStyle/>
          <a:p>
            <a:r>
              <a:rPr lang="en-GB" altLang="ko-KR" sz="2400" b="1" dirty="0"/>
              <a:t>3) </a:t>
            </a:r>
            <a:r>
              <a:rPr lang="en-GB" altLang="ko-KR" sz="2400" b="1" u="sng" dirty="0"/>
              <a:t>Limitations for projection activation</a:t>
            </a:r>
          </a:p>
          <a:p>
            <a:endParaRPr lang="en-GB" altLang="ko-KR" sz="2400" b="1" u="sng" dirty="0"/>
          </a:p>
          <a:p>
            <a:pPr>
              <a:lnSpc>
                <a:spcPct val="150000"/>
              </a:lnSpc>
            </a:pPr>
            <a:endParaRPr lang="en-GB" altLang="ko-KR" sz="200" dirty="0"/>
          </a:p>
          <a:p>
            <a:pPr marL="342900" indent="-342900" algn="just">
              <a:buFont typeface="Arial" panose="020B0604020202020204" pitchFamily="34" charset="0"/>
              <a:buChar char="•"/>
            </a:pPr>
            <a:r>
              <a:rPr lang="en-GB" altLang="ko-KR" sz="2400" dirty="0"/>
              <a:t>GTB identifies that direction indicator projections are not likely to interfere with the recognition of the vehicle direction of motion, due to the colour standardisation for lamp functions.</a:t>
            </a:r>
          </a:p>
          <a:p>
            <a:pPr algn="just"/>
            <a:endParaRPr lang="en-GB" altLang="ko-KR" sz="2400" dirty="0"/>
          </a:p>
          <a:p>
            <a:pPr marL="342900" indent="-342900" algn="just">
              <a:buFont typeface="Arial" panose="020B0604020202020204" pitchFamily="34" charset="0"/>
              <a:buChar char="•"/>
            </a:pPr>
            <a:r>
              <a:rPr lang="en-GB" altLang="ko-KR" sz="2400" dirty="0"/>
              <a:t>The updated draft Chinese standard restricts the direction of sequential activation to the direction of vehicle movement. </a:t>
            </a:r>
          </a:p>
          <a:p>
            <a:pPr algn="just"/>
            <a:endParaRPr lang="en-GB" altLang="ko-KR" sz="2400" dirty="0"/>
          </a:p>
          <a:p>
            <a:pPr algn="just"/>
            <a:r>
              <a:rPr lang="en-GB" altLang="ko-KR" sz="2400" b="1" dirty="0"/>
              <a:t>GTB seeks guidance from GRE whether restrictions on the sequential activation in relation to the travel direction are necessary.</a:t>
            </a:r>
            <a:endParaRPr lang="en-GB" sz="1600" b="1" dirty="0"/>
          </a:p>
        </p:txBody>
      </p:sp>
    </p:spTree>
    <p:extLst>
      <p:ext uri="{BB962C8B-B14F-4D97-AF65-F5344CB8AC3E}">
        <p14:creationId xmlns:p14="http://schemas.microsoft.com/office/powerpoint/2010/main" val="152609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hteck 58">
            <a:extLst>
              <a:ext uri="{FF2B5EF4-FFF2-40B4-BE49-F238E27FC236}">
                <a16:creationId xmlns:a16="http://schemas.microsoft.com/office/drawing/2014/main" id="{22658A88-B0FE-4F36-BF2D-0220F76EDD8B}"/>
              </a:ext>
            </a:extLst>
          </p:cNvPr>
          <p:cNvSpPr/>
          <p:nvPr/>
        </p:nvSpPr>
        <p:spPr>
          <a:xfrm>
            <a:off x="812749" y="1639983"/>
            <a:ext cx="8875006" cy="2284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17</a:t>
            </a:fld>
            <a:endParaRPr lang="de-DE" sz="1600" dirty="0">
              <a:solidFill>
                <a:schemeClr val="bg1"/>
              </a:solidFill>
            </a:endParaRPr>
          </a:p>
        </p:txBody>
      </p:sp>
      <p:grpSp>
        <p:nvGrpSpPr>
          <p:cNvPr id="23" name="Gruppieren 22">
            <a:extLst>
              <a:ext uri="{FF2B5EF4-FFF2-40B4-BE49-F238E27FC236}">
                <a16:creationId xmlns:a16="http://schemas.microsoft.com/office/drawing/2014/main" id="{D7507755-9B53-4B6D-8709-486BBBA56562}"/>
              </a:ext>
            </a:extLst>
          </p:cNvPr>
          <p:cNvGrpSpPr/>
          <p:nvPr/>
        </p:nvGrpSpPr>
        <p:grpSpPr>
          <a:xfrm>
            <a:off x="1028028" y="2782707"/>
            <a:ext cx="2429969" cy="1081548"/>
            <a:chOff x="1089979" y="3641593"/>
            <a:chExt cx="4206364" cy="1548706"/>
          </a:xfrm>
        </p:grpSpPr>
        <p:grpSp>
          <p:nvGrpSpPr>
            <p:cNvPr id="8" name="Gruppieren 7">
              <a:extLst>
                <a:ext uri="{FF2B5EF4-FFF2-40B4-BE49-F238E27FC236}">
                  <a16:creationId xmlns:a16="http://schemas.microsoft.com/office/drawing/2014/main" id="{3EDB2AB5-6E85-46D6-9631-099B887BB968}"/>
                </a:ext>
              </a:extLst>
            </p:cNvPr>
            <p:cNvGrpSpPr/>
            <p:nvPr/>
          </p:nvGrpSpPr>
          <p:grpSpPr>
            <a:xfrm>
              <a:off x="1532598" y="3641593"/>
              <a:ext cx="2959510" cy="1548706"/>
              <a:chOff x="196919" y="3219723"/>
              <a:chExt cx="2959510" cy="1548706"/>
            </a:xfrm>
          </p:grpSpPr>
          <p:pic>
            <p:nvPicPr>
              <p:cNvPr id="9" name="Grafik 8">
                <a:extLst>
                  <a:ext uri="{FF2B5EF4-FFF2-40B4-BE49-F238E27FC236}">
                    <a16:creationId xmlns:a16="http://schemas.microsoft.com/office/drawing/2014/main" id="{62495BC1-5DEA-434C-A780-35C6D526D2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0545" y="3426960"/>
                <a:ext cx="2585884" cy="1341469"/>
              </a:xfrm>
              <a:prstGeom prst="rect">
                <a:avLst/>
              </a:prstGeom>
            </p:spPr>
          </p:pic>
          <p:grpSp>
            <p:nvGrpSpPr>
              <p:cNvPr id="10" name="Gruppieren 9">
                <a:extLst>
                  <a:ext uri="{FF2B5EF4-FFF2-40B4-BE49-F238E27FC236}">
                    <a16:creationId xmlns:a16="http://schemas.microsoft.com/office/drawing/2014/main" id="{CA093C03-9090-4768-BB6A-C5BB89EB9991}"/>
                  </a:ext>
                </a:extLst>
              </p:cNvPr>
              <p:cNvGrpSpPr/>
              <p:nvPr/>
            </p:nvGrpSpPr>
            <p:grpSpPr>
              <a:xfrm rot="13336061">
                <a:off x="196919" y="3447799"/>
                <a:ext cx="747252" cy="176924"/>
                <a:chOff x="5004619" y="2880852"/>
                <a:chExt cx="747252" cy="176924"/>
              </a:xfrm>
              <a:solidFill>
                <a:srgbClr val="FFFF00"/>
              </a:solidFill>
            </p:grpSpPr>
            <p:sp>
              <p:nvSpPr>
                <p:cNvPr id="18" name="Pfeil: Chevron 17">
                  <a:extLst>
                    <a:ext uri="{FF2B5EF4-FFF2-40B4-BE49-F238E27FC236}">
                      <a16:creationId xmlns:a16="http://schemas.microsoft.com/office/drawing/2014/main" id="{E5B2EA70-280E-4592-A009-1F210C6351FA}"/>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Pfeil: Chevron 18">
                  <a:extLst>
                    <a:ext uri="{FF2B5EF4-FFF2-40B4-BE49-F238E27FC236}">
                      <a16:creationId xmlns:a16="http://schemas.microsoft.com/office/drawing/2014/main" id="{7478DF39-49C7-4836-8C02-43E4DA5E2E5F}"/>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0" name="Pfeil: Chevron 19">
                  <a:extLst>
                    <a:ext uri="{FF2B5EF4-FFF2-40B4-BE49-F238E27FC236}">
                      <a16:creationId xmlns:a16="http://schemas.microsoft.com/office/drawing/2014/main" id="{BC0ED15A-8F4E-44B8-B747-9FE848F2D6B4}"/>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1" name="Pfeil: Chevron 20">
                  <a:extLst>
                    <a:ext uri="{FF2B5EF4-FFF2-40B4-BE49-F238E27FC236}">
                      <a16:creationId xmlns:a16="http://schemas.microsoft.com/office/drawing/2014/main" id="{CC635E02-4957-4CFC-BF83-2D025AA2616D}"/>
                    </a:ext>
                  </a:extLst>
                </p:cNvPr>
                <p:cNvSpPr/>
                <p:nvPr/>
              </p:nvSpPr>
              <p:spPr>
                <a:xfrm>
                  <a:off x="5565058" y="289062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11" name="Gruppieren 10">
                <a:extLst>
                  <a:ext uri="{FF2B5EF4-FFF2-40B4-BE49-F238E27FC236}">
                    <a16:creationId xmlns:a16="http://schemas.microsoft.com/office/drawing/2014/main" id="{688C8F00-BCC2-4630-9CFA-E5333B735C2C}"/>
                  </a:ext>
                </a:extLst>
              </p:cNvPr>
              <p:cNvGrpSpPr/>
              <p:nvPr/>
            </p:nvGrpSpPr>
            <p:grpSpPr>
              <a:xfrm rot="17570934">
                <a:off x="2627114" y="3413911"/>
                <a:ext cx="560439" cy="172064"/>
                <a:chOff x="5004619" y="2880852"/>
                <a:chExt cx="560439" cy="172064"/>
              </a:xfrm>
              <a:solidFill>
                <a:srgbClr val="FFFF00"/>
              </a:solidFill>
            </p:grpSpPr>
            <p:sp>
              <p:nvSpPr>
                <p:cNvPr id="15" name="Pfeil: Chevron 14">
                  <a:extLst>
                    <a:ext uri="{FF2B5EF4-FFF2-40B4-BE49-F238E27FC236}">
                      <a16:creationId xmlns:a16="http://schemas.microsoft.com/office/drawing/2014/main" id="{DCC3C1E5-DB9C-4D94-ADC7-DBA3C8DDE2D8}"/>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Pfeil: Chevron 15">
                  <a:extLst>
                    <a:ext uri="{FF2B5EF4-FFF2-40B4-BE49-F238E27FC236}">
                      <a16:creationId xmlns:a16="http://schemas.microsoft.com/office/drawing/2014/main" id="{B6CB197D-B3B3-4C84-AF5B-980B51AE9024}"/>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Pfeil: Chevron 16">
                  <a:extLst>
                    <a:ext uri="{FF2B5EF4-FFF2-40B4-BE49-F238E27FC236}">
                      <a16:creationId xmlns:a16="http://schemas.microsoft.com/office/drawing/2014/main" id="{671B63C3-EE03-447D-89B2-4C5247AFDFCE}"/>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sp>
          <p:nvSpPr>
            <p:cNvPr id="3" name="Pfeil: gestreift nach rechts 2">
              <a:extLst>
                <a:ext uri="{FF2B5EF4-FFF2-40B4-BE49-F238E27FC236}">
                  <a16:creationId xmlns:a16="http://schemas.microsoft.com/office/drawing/2014/main" id="{A85DA9F8-6E8E-41EF-A5E3-31B13049DDE8}"/>
                </a:ext>
              </a:extLst>
            </p:cNvPr>
            <p:cNvSpPr/>
            <p:nvPr/>
          </p:nvSpPr>
          <p:spPr>
            <a:xfrm rot="10800000">
              <a:off x="1089979" y="4250794"/>
              <a:ext cx="865239" cy="550606"/>
            </a:xfrm>
            <a:prstGeom prst="stripedRightArrow">
              <a:avLst>
                <a:gd name="adj1" fmla="val 57142"/>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gestreift nach rechts 21">
              <a:extLst>
                <a:ext uri="{FF2B5EF4-FFF2-40B4-BE49-F238E27FC236}">
                  <a16:creationId xmlns:a16="http://schemas.microsoft.com/office/drawing/2014/main" id="{173BEEF0-6476-42AF-8B20-A0EEB996D39C}"/>
                </a:ext>
              </a:extLst>
            </p:cNvPr>
            <p:cNvSpPr/>
            <p:nvPr/>
          </p:nvSpPr>
          <p:spPr>
            <a:xfrm>
              <a:off x="4431104" y="4250794"/>
              <a:ext cx="865239" cy="550606"/>
            </a:xfrm>
            <a:prstGeom prst="stripedRightArrow">
              <a:avLst>
                <a:gd name="adj1" fmla="val 57142"/>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 name="Textfeld 4">
            <a:extLst>
              <a:ext uri="{FF2B5EF4-FFF2-40B4-BE49-F238E27FC236}">
                <a16:creationId xmlns:a16="http://schemas.microsoft.com/office/drawing/2014/main" id="{4CA218C8-AA70-4037-83D9-19B14E5AB8F8}"/>
              </a:ext>
            </a:extLst>
          </p:cNvPr>
          <p:cNvSpPr txBox="1"/>
          <p:nvPr/>
        </p:nvSpPr>
        <p:spPr>
          <a:xfrm>
            <a:off x="994144" y="1736720"/>
            <a:ext cx="2921321" cy="646331"/>
          </a:xfrm>
          <a:prstGeom prst="rect">
            <a:avLst/>
          </a:prstGeom>
          <a:noFill/>
        </p:spPr>
        <p:txBody>
          <a:bodyPr wrap="square" rtlCol="0">
            <a:spAutoFit/>
          </a:bodyPr>
          <a:lstStyle/>
          <a:p>
            <a:r>
              <a:rPr lang="en-US" dirty="0"/>
              <a:t>(a) Sequences may be used in all directions of motion</a:t>
            </a:r>
          </a:p>
        </p:txBody>
      </p:sp>
      <p:sp>
        <p:nvSpPr>
          <p:cNvPr id="40" name="Textfeld 39">
            <a:extLst>
              <a:ext uri="{FF2B5EF4-FFF2-40B4-BE49-F238E27FC236}">
                <a16:creationId xmlns:a16="http://schemas.microsoft.com/office/drawing/2014/main" id="{3B1602C5-A736-4495-A7D8-E7430636D0DB}"/>
              </a:ext>
            </a:extLst>
          </p:cNvPr>
          <p:cNvSpPr txBox="1"/>
          <p:nvPr/>
        </p:nvSpPr>
        <p:spPr>
          <a:xfrm>
            <a:off x="4210582" y="1736720"/>
            <a:ext cx="2641964" cy="646331"/>
          </a:xfrm>
          <a:prstGeom prst="rect">
            <a:avLst/>
          </a:prstGeom>
          <a:noFill/>
        </p:spPr>
        <p:txBody>
          <a:bodyPr wrap="square" rtlCol="0">
            <a:spAutoFit/>
          </a:bodyPr>
          <a:lstStyle/>
          <a:p>
            <a:r>
              <a:rPr lang="en-US" dirty="0"/>
              <a:t>(b) No rear sequence in forward motion</a:t>
            </a:r>
          </a:p>
        </p:txBody>
      </p:sp>
      <p:sp>
        <p:nvSpPr>
          <p:cNvPr id="41" name="Textfeld 40">
            <a:extLst>
              <a:ext uri="{FF2B5EF4-FFF2-40B4-BE49-F238E27FC236}">
                <a16:creationId xmlns:a16="http://schemas.microsoft.com/office/drawing/2014/main" id="{74346089-7D36-4F7C-8733-D15506856B52}"/>
              </a:ext>
            </a:extLst>
          </p:cNvPr>
          <p:cNvSpPr txBox="1"/>
          <p:nvPr/>
        </p:nvSpPr>
        <p:spPr>
          <a:xfrm>
            <a:off x="7114151" y="1736720"/>
            <a:ext cx="2641965" cy="646331"/>
          </a:xfrm>
          <a:prstGeom prst="rect">
            <a:avLst/>
          </a:prstGeom>
          <a:noFill/>
        </p:spPr>
        <p:txBody>
          <a:bodyPr wrap="square" rtlCol="0">
            <a:spAutoFit/>
          </a:bodyPr>
          <a:lstStyle/>
          <a:p>
            <a:r>
              <a:rPr lang="en-US" dirty="0"/>
              <a:t>(c) No front sequence in rearward motion</a:t>
            </a:r>
          </a:p>
        </p:txBody>
      </p:sp>
      <p:sp>
        <p:nvSpPr>
          <p:cNvPr id="52" name="Textfeld 51">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altLang="ko-KR" sz="2400" b="1" dirty="0"/>
              <a:t>Signal Road Projector (SRP)</a:t>
            </a:r>
          </a:p>
          <a:p>
            <a:r>
              <a:rPr lang="en-US" sz="2400" b="1" dirty="0"/>
              <a:t>GRE Delegates Guidance Request</a:t>
            </a:r>
          </a:p>
        </p:txBody>
      </p:sp>
      <p:sp>
        <p:nvSpPr>
          <p:cNvPr id="53"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grpSp>
        <p:nvGrpSpPr>
          <p:cNvPr id="62" name="Gruppieren 61">
            <a:extLst>
              <a:ext uri="{FF2B5EF4-FFF2-40B4-BE49-F238E27FC236}">
                <a16:creationId xmlns:a16="http://schemas.microsoft.com/office/drawing/2014/main" id="{6B3866D0-DEB7-4749-8BBB-C78BF8A8597D}"/>
              </a:ext>
            </a:extLst>
          </p:cNvPr>
          <p:cNvGrpSpPr/>
          <p:nvPr/>
        </p:nvGrpSpPr>
        <p:grpSpPr>
          <a:xfrm>
            <a:off x="4210582" y="2824399"/>
            <a:ext cx="1965372" cy="1081548"/>
            <a:chOff x="1089979" y="3641593"/>
            <a:chExt cx="3402129" cy="1548706"/>
          </a:xfrm>
        </p:grpSpPr>
        <p:grpSp>
          <p:nvGrpSpPr>
            <p:cNvPr id="63" name="Gruppieren 62">
              <a:extLst>
                <a:ext uri="{FF2B5EF4-FFF2-40B4-BE49-F238E27FC236}">
                  <a16:creationId xmlns:a16="http://schemas.microsoft.com/office/drawing/2014/main" id="{0B27B03F-AEFA-4A38-889C-31C1E41CB89C}"/>
                </a:ext>
              </a:extLst>
            </p:cNvPr>
            <p:cNvGrpSpPr/>
            <p:nvPr/>
          </p:nvGrpSpPr>
          <p:grpSpPr>
            <a:xfrm>
              <a:off x="1532598" y="3641593"/>
              <a:ext cx="2959510" cy="1548706"/>
              <a:chOff x="196919" y="3219723"/>
              <a:chExt cx="2959510" cy="1548706"/>
            </a:xfrm>
          </p:grpSpPr>
          <p:pic>
            <p:nvPicPr>
              <p:cNvPr id="66" name="Grafik 65">
                <a:extLst>
                  <a:ext uri="{FF2B5EF4-FFF2-40B4-BE49-F238E27FC236}">
                    <a16:creationId xmlns:a16="http://schemas.microsoft.com/office/drawing/2014/main" id="{6E43697A-A7BB-43C1-BC02-4F2BF18C08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0545" y="3426960"/>
                <a:ext cx="2585884" cy="1341469"/>
              </a:xfrm>
              <a:prstGeom prst="rect">
                <a:avLst/>
              </a:prstGeom>
            </p:spPr>
          </p:pic>
          <p:grpSp>
            <p:nvGrpSpPr>
              <p:cNvPr id="67" name="Gruppieren 66">
                <a:extLst>
                  <a:ext uri="{FF2B5EF4-FFF2-40B4-BE49-F238E27FC236}">
                    <a16:creationId xmlns:a16="http://schemas.microsoft.com/office/drawing/2014/main" id="{3C321FFD-19B2-40DA-ADB8-6B40C545E9C7}"/>
                  </a:ext>
                </a:extLst>
              </p:cNvPr>
              <p:cNvGrpSpPr/>
              <p:nvPr/>
            </p:nvGrpSpPr>
            <p:grpSpPr>
              <a:xfrm rot="13336061">
                <a:off x="196919" y="3447799"/>
                <a:ext cx="747252" cy="176924"/>
                <a:chOff x="5004619" y="2880852"/>
                <a:chExt cx="747252" cy="176924"/>
              </a:xfrm>
              <a:solidFill>
                <a:srgbClr val="FFFF00"/>
              </a:solidFill>
            </p:grpSpPr>
            <p:sp>
              <p:nvSpPr>
                <p:cNvPr id="72" name="Pfeil: Chevron 71">
                  <a:extLst>
                    <a:ext uri="{FF2B5EF4-FFF2-40B4-BE49-F238E27FC236}">
                      <a16:creationId xmlns:a16="http://schemas.microsoft.com/office/drawing/2014/main" id="{796D5B29-F9AF-4997-AB43-8F5C7EF354D0}"/>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3" name="Pfeil: Chevron 72">
                  <a:extLst>
                    <a:ext uri="{FF2B5EF4-FFF2-40B4-BE49-F238E27FC236}">
                      <a16:creationId xmlns:a16="http://schemas.microsoft.com/office/drawing/2014/main" id="{7480C23E-BD5B-4372-B5FC-CF05D8955D75}"/>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4" name="Pfeil: Chevron 73">
                  <a:extLst>
                    <a:ext uri="{FF2B5EF4-FFF2-40B4-BE49-F238E27FC236}">
                      <a16:creationId xmlns:a16="http://schemas.microsoft.com/office/drawing/2014/main" id="{04898B03-8D0F-4496-99D7-EC294DE31158}"/>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5" name="Pfeil: Chevron 74">
                  <a:extLst>
                    <a:ext uri="{FF2B5EF4-FFF2-40B4-BE49-F238E27FC236}">
                      <a16:creationId xmlns:a16="http://schemas.microsoft.com/office/drawing/2014/main" id="{52D10707-267D-4B06-A71D-CC64267ADA7A}"/>
                    </a:ext>
                  </a:extLst>
                </p:cNvPr>
                <p:cNvSpPr/>
                <p:nvPr/>
              </p:nvSpPr>
              <p:spPr>
                <a:xfrm>
                  <a:off x="5565058" y="289062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68" name="Gruppieren 67">
                <a:extLst>
                  <a:ext uri="{FF2B5EF4-FFF2-40B4-BE49-F238E27FC236}">
                    <a16:creationId xmlns:a16="http://schemas.microsoft.com/office/drawing/2014/main" id="{74044734-69B4-4B3A-B1CD-02FE80125F4A}"/>
                  </a:ext>
                </a:extLst>
              </p:cNvPr>
              <p:cNvGrpSpPr/>
              <p:nvPr/>
            </p:nvGrpSpPr>
            <p:grpSpPr>
              <a:xfrm rot="17570934">
                <a:off x="2627114" y="3413911"/>
                <a:ext cx="560439" cy="172064"/>
                <a:chOff x="5004619" y="2880852"/>
                <a:chExt cx="560439" cy="172064"/>
              </a:xfrm>
              <a:solidFill>
                <a:srgbClr val="FFFF00"/>
              </a:solidFill>
            </p:grpSpPr>
            <p:sp>
              <p:nvSpPr>
                <p:cNvPr id="69" name="Pfeil: Chevron 68">
                  <a:extLst>
                    <a:ext uri="{FF2B5EF4-FFF2-40B4-BE49-F238E27FC236}">
                      <a16:creationId xmlns:a16="http://schemas.microsoft.com/office/drawing/2014/main" id="{0612A082-0334-4F00-B2A4-5574E7F1D3F1}"/>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0" name="Pfeil: Chevron 69">
                  <a:extLst>
                    <a:ext uri="{FF2B5EF4-FFF2-40B4-BE49-F238E27FC236}">
                      <a16:creationId xmlns:a16="http://schemas.microsoft.com/office/drawing/2014/main" id="{B064F5A4-20C9-4130-BE4B-3E7E533F837C}"/>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1" name="Pfeil: Chevron 70">
                  <a:extLst>
                    <a:ext uri="{FF2B5EF4-FFF2-40B4-BE49-F238E27FC236}">
                      <a16:creationId xmlns:a16="http://schemas.microsoft.com/office/drawing/2014/main" id="{FCD5B674-F909-4438-8A75-E949714A891E}"/>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sp>
          <p:nvSpPr>
            <p:cNvPr id="64" name="Pfeil: gestreift nach rechts 63">
              <a:extLst>
                <a:ext uri="{FF2B5EF4-FFF2-40B4-BE49-F238E27FC236}">
                  <a16:creationId xmlns:a16="http://schemas.microsoft.com/office/drawing/2014/main" id="{66F11340-1F06-47E0-951C-25858CC9D09D}"/>
                </a:ext>
              </a:extLst>
            </p:cNvPr>
            <p:cNvSpPr/>
            <p:nvPr/>
          </p:nvSpPr>
          <p:spPr>
            <a:xfrm rot="10800000">
              <a:off x="1089979" y="4250794"/>
              <a:ext cx="865239" cy="550606"/>
            </a:xfrm>
            <a:prstGeom prst="stripedRightArrow">
              <a:avLst>
                <a:gd name="adj1" fmla="val 57142"/>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6" name="Gruppieren 75">
            <a:extLst>
              <a:ext uri="{FF2B5EF4-FFF2-40B4-BE49-F238E27FC236}">
                <a16:creationId xmlns:a16="http://schemas.microsoft.com/office/drawing/2014/main" id="{166F4783-8FB1-4A21-B3F5-63D3983782A8}"/>
              </a:ext>
            </a:extLst>
          </p:cNvPr>
          <p:cNvGrpSpPr/>
          <p:nvPr/>
        </p:nvGrpSpPr>
        <p:grpSpPr>
          <a:xfrm>
            <a:off x="7369847" y="2821559"/>
            <a:ext cx="2174273" cy="1081548"/>
            <a:chOff x="1532598" y="3641593"/>
            <a:chExt cx="3763745" cy="1548706"/>
          </a:xfrm>
        </p:grpSpPr>
        <p:grpSp>
          <p:nvGrpSpPr>
            <p:cNvPr id="77" name="Gruppieren 76">
              <a:extLst>
                <a:ext uri="{FF2B5EF4-FFF2-40B4-BE49-F238E27FC236}">
                  <a16:creationId xmlns:a16="http://schemas.microsoft.com/office/drawing/2014/main" id="{12A8F7A7-5616-49C2-8DAE-610DA1D94010}"/>
                </a:ext>
              </a:extLst>
            </p:cNvPr>
            <p:cNvGrpSpPr/>
            <p:nvPr/>
          </p:nvGrpSpPr>
          <p:grpSpPr>
            <a:xfrm>
              <a:off x="1532598" y="3641593"/>
              <a:ext cx="2959510" cy="1548706"/>
              <a:chOff x="196919" y="3219723"/>
              <a:chExt cx="2959510" cy="1548706"/>
            </a:xfrm>
          </p:grpSpPr>
          <p:pic>
            <p:nvPicPr>
              <p:cNvPr id="80" name="Grafik 79">
                <a:extLst>
                  <a:ext uri="{FF2B5EF4-FFF2-40B4-BE49-F238E27FC236}">
                    <a16:creationId xmlns:a16="http://schemas.microsoft.com/office/drawing/2014/main" id="{B6FD135F-F4A4-4DD4-995F-36A8385BD4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0545" y="3426960"/>
                <a:ext cx="2585884" cy="1341469"/>
              </a:xfrm>
              <a:prstGeom prst="rect">
                <a:avLst/>
              </a:prstGeom>
            </p:spPr>
          </p:pic>
          <p:grpSp>
            <p:nvGrpSpPr>
              <p:cNvPr id="81" name="Gruppieren 80">
                <a:extLst>
                  <a:ext uri="{FF2B5EF4-FFF2-40B4-BE49-F238E27FC236}">
                    <a16:creationId xmlns:a16="http://schemas.microsoft.com/office/drawing/2014/main" id="{1A476226-2550-45D6-99D2-808525D14C5B}"/>
                  </a:ext>
                </a:extLst>
              </p:cNvPr>
              <p:cNvGrpSpPr/>
              <p:nvPr/>
            </p:nvGrpSpPr>
            <p:grpSpPr>
              <a:xfrm rot="13336061">
                <a:off x="196919" y="3447799"/>
                <a:ext cx="747252" cy="176924"/>
                <a:chOff x="5004619" y="2880852"/>
                <a:chExt cx="747252" cy="176924"/>
              </a:xfrm>
              <a:solidFill>
                <a:srgbClr val="FFFF00"/>
              </a:solidFill>
            </p:grpSpPr>
            <p:sp>
              <p:nvSpPr>
                <p:cNvPr id="86" name="Pfeil: Chevron 85">
                  <a:extLst>
                    <a:ext uri="{FF2B5EF4-FFF2-40B4-BE49-F238E27FC236}">
                      <a16:creationId xmlns:a16="http://schemas.microsoft.com/office/drawing/2014/main" id="{86777517-0EF4-4654-917D-20A9C3E2E817}"/>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7" name="Pfeil: Chevron 86">
                  <a:extLst>
                    <a:ext uri="{FF2B5EF4-FFF2-40B4-BE49-F238E27FC236}">
                      <a16:creationId xmlns:a16="http://schemas.microsoft.com/office/drawing/2014/main" id="{DCFEEC4E-EA62-44C9-B9AD-7D738853A7A9}"/>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8" name="Pfeil: Chevron 87">
                  <a:extLst>
                    <a:ext uri="{FF2B5EF4-FFF2-40B4-BE49-F238E27FC236}">
                      <a16:creationId xmlns:a16="http://schemas.microsoft.com/office/drawing/2014/main" id="{3B5BEA3D-A3F8-41F1-AD59-6AD6B97996E4}"/>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9" name="Pfeil: Chevron 88">
                  <a:extLst>
                    <a:ext uri="{FF2B5EF4-FFF2-40B4-BE49-F238E27FC236}">
                      <a16:creationId xmlns:a16="http://schemas.microsoft.com/office/drawing/2014/main" id="{96458895-44B2-41E2-95B0-9AAAF4EAB5A0}"/>
                    </a:ext>
                  </a:extLst>
                </p:cNvPr>
                <p:cNvSpPr/>
                <p:nvPr/>
              </p:nvSpPr>
              <p:spPr>
                <a:xfrm>
                  <a:off x="5565058" y="289062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82" name="Gruppieren 81">
                <a:extLst>
                  <a:ext uri="{FF2B5EF4-FFF2-40B4-BE49-F238E27FC236}">
                    <a16:creationId xmlns:a16="http://schemas.microsoft.com/office/drawing/2014/main" id="{BFE74F11-5291-4D90-8236-221ADACEAC49}"/>
                  </a:ext>
                </a:extLst>
              </p:cNvPr>
              <p:cNvGrpSpPr/>
              <p:nvPr/>
            </p:nvGrpSpPr>
            <p:grpSpPr>
              <a:xfrm rot="17570934">
                <a:off x="2627114" y="3413911"/>
                <a:ext cx="560439" cy="172064"/>
                <a:chOff x="5004619" y="2880852"/>
                <a:chExt cx="560439" cy="172064"/>
              </a:xfrm>
              <a:solidFill>
                <a:srgbClr val="FFFF00"/>
              </a:solidFill>
            </p:grpSpPr>
            <p:sp>
              <p:nvSpPr>
                <p:cNvPr id="83" name="Pfeil: Chevron 82">
                  <a:extLst>
                    <a:ext uri="{FF2B5EF4-FFF2-40B4-BE49-F238E27FC236}">
                      <a16:creationId xmlns:a16="http://schemas.microsoft.com/office/drawing/2014/main" id="{C67BF043-8C84-4D27-ACC0-B79EEA5AA04C}"/>
                    </a:ext>
                  </a:extLst>
                </p:cNvPr>
                <p:cNvSpPr/>
                <p:nvPr/>
              </p:nvSpPr>
              <p:spPr>
                <a:xfrm>
                  <a:off x="5004619"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4" name="Pfeil: Chevron 83">
                  <a:extLst>
                    <a:ext uri="{FF2B5EF4-FFF2-40B4-BE49-F238E27FC236}">
                      <a16:creationId xmlns:a16="http://schemas.microsoft.com/office/drawing/2014/main" id="{DBFAD6DE-4F97-4094-970C-AE488483AA3C}"/>
                    </a:ext>
                  </a:extLst>
                </p:cNvPr>
                <p:cNvSpPr/>
                <p:nvPr/>
              </p:nvSpPr>
              <p:spPr>
                <a:xfrm>
                  <a:off x="5191432" y="2880852"/>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5" name="Pfeil: Chevron 84">
                  <a:extLst>
                    <a:ext uri="{FF2B5EF4-FFF2-40B4-BE49-F238E27FC236}">
                      <a16:creationId xmlns:a16="http://schemas.microsoft.com/office/drawing/2014/main" id="{99B6C8C3-09DA-4A72-A896-0448FC42F9D2}"/>
                    </a:ext>
                  </a:extLst>
                </p:cNvPr>
                <p:cNvSpPr/>
                <p:nvPr/>
              </p:nvSpPr>
              <p:spPr>
                <a:xfrm>
                  <a:off x="5378245" y="2885768"/>
                  <a:ext cx="186813" cy="167148"/>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sp>
          <p:nvSpPr>
            <p:cNvPr id="79" name="Pfeil: gestreift nach rechts 78">
              <a:extLst>
                <a:ext uri="{FF2B5EF4-FFF2-40B4-BE49-F238E27FC236}">
                  <a16:creationId xmlns:a16="http://schemas.microsoft.com/office/drawing/2014/main" id="{EBEE1778-D841-42DF-B706-DBF000F69378}"/>
                </a:ext>
              </a:extLst>
            </p:cNvPr>
            <p:cNvSpPr/>
            <p:nvPr/>
          </p:nvSpPr>
          <p:spPr>
            <a:xfrm>
              <a:off x="4431104" y="4250794"/>
              <a:ext cx="865239" cy="550606"/>
            </a:xfrm>
            <a:prstGeom prst="stripedRightArrow">
              <a:avLst>
                <a:gd name="adj1" fmla="val 57142"/>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Pfeil: eingekerbt nach rechts 26">
            <a:extLst>
              <a:ext uri="{FF2B5EF4-FFF2-40B4-BE49-F238E27FC236}">
                <a16:creationId xmlns:a16="http://schemas.microsoft.com/office/drawing/2014/main" id="{5A690CE5-6B94-4AC9-96CC-77CE59EF1205}"/>
              </a:ext>
            </a:extLst>
          </p:cNvPr>
          <p:cNvSpPr/>
          <p:nvPr/>
        </p:nvSpPr>
        <p:spPr>
          <a:xfrm rot="13438293">
            <a:off x="1450121" y="2834424"/>
            <a:ext cx="368114" cy="12589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Pfeil: eingekerbt nach rechts 89">
            <a:extLst>
              <a:ext uri="{FF2B5EF4-FFF2-40B4-BE49-F238E27FC236}">
                <a16:creationId xmlns:a16="http://schemas.microsoft.com/office/drawing/2014/main" id="{078E5483-8CC5-4232-8342-6DC80D4496DD}"/>
              </a:ext>
            </a:extLst>
          </p:cNvPr>
          <p:cNvSpPr/>
          <p:nvPr/>
        </p:nvSpPr>
        <p:spPr>
          <a:xfrm rot="17495158">
            <a:off x="2533491" y="2844757"/>
            <a:ext cx="368114" cy="12589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Pfeil: eingekerbt nach rechts 90">
            <a:extLst>
              <a:ext uri="{FF2B5EF4-FFF2-40B4-BE49-F238E27FC236}">
                <a16:creationId xmlns:a16="http://schemas.microsoft.com/office/drawing/2014/main" id="{B7C283EC-B34C-4715-B232-871C82CEC62B}"/>
              </a:ext>
            </a:extLst>
          </p:cNvPr>
          <p:cNvSpPr/>
          <p:nvPr/>
        </p:nvSpPr>
        <p:spPr>
          <a:xfrm rot="13438293">
            <a:off x="4611748" y="2871102"/>
            <a:ext cx="368114" cy="12589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Pfeil: eingekerbt nach rechts 91">
            <a:extLst>
              <a:ext uri="{FF2B5EF4-FFF2-40B4-BE49-F238E27FC236}">
                <a16:creationId xmlns:a16="http://schemas.microsoft.com/office/drawing/2014/main" id="{C61CCC05-B391-4155-879F-4A721C7918A2}"/>
              </a:ext>
            </a:extLst>
          </p:cNvPr>
          <p:cNvSpPr/>
          <p:nvPr/>
        </p:nvSpPr>
        <p:spPr>
          <a:xfrm rot="17495158">
            <a:off x="8604980" y="2903338"/>
            <a:ext cx="368114" cy="12589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Pfeil: Chevron 3">
            <a:extLst>
              <a:ext uri="{FF2B5EF4-FFF2-40B4-BE49-F238E27FC236}">
                <a16:creationId xmlns:a16="http://schemas.microsoft.com/office/drawing/2014/main" id="{BB371D1A-767D-D975-D1E6-C045638CBA41}"/>
              </a:ext>
            </a:extLst>
          </p:cNvPr>
          <p:cNvSpPr/>
          <p:nvPr/>
        </p:nvSpPr>
        <p:spPr>
          <a:xfrm rot="13336061">
            <a:off x="10509541" y="2626456"/>
            <a:ext cx="107920" cy="116729"/>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Pfeil: Chevron 5">
            <a:extLst>
              <a:ext uri="{FF2B5EF4-FFF2-40B4-BE49-F238E27FC236}">
                <a16:creationId xmlns:a16="http://schemas.microsoft.com/office/drawing/2014/main" id="{E63CB13C-740A-D36E-825F-18CAA8EDCEDA}"/>
              </a:ext>
            </a:extLst>
          </p:cNvPr>
          <p:cNvSpPr/>
          <p:nvPr/>
        </p:nvSpPr>
        <p:spPr>
          <a:xfrm rot="13336061">
            <a:off x="10429680" y="2553870"/>
            <a:ext cx="107920" cy="116729"/>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Pfeil: Chevron 6">
            <a:extLst>
              <a:ext uri="{FF2B5EF4-FFF2-40B4-BE49-F238E27FC236}">
                <a16:creationId xmlns:a16="http://schemas.microsoft.com/office/drawing/2014/main" id="{BCB6D7FD-154E-069D-2DF1-39C8B7339C3E}"/>
              </a:ext>
            </a:extLst>
          </p:cNvPr>
          <p:cNvSpPr/>
          <p:nvPr/>
        </p:nvSpPr>
        <p:spPr>
          <a:xfrm rot="13336061">
            <a:off x="10352127" y="2478743"/>
            <a:ext cx="107920" cy="116729"/>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Pfeil: Chevron 11">
            <a:extLst>
              <a:ext uri="{FF2B5EF4-FFF2-40B4-BE49-F238E27FC236}">
                <a16:creationId xmlns:a16="http://schemas.microsoft.com/office/drawing/2014/main" id="{14B09ED5-9358-36DD-8156-D31E07E9A678}"/>
              </a:ext>
            </a:extLst>
          </p:cNvPr>
          <p:cNvSpPr/>
          <p:nvPr/>
        </p:nvSpPr>
        <p:spPr>
          <a:xfrm rot="13336061">
            <a:off x="10274548" y="2403645"/>
            <a:ext cx="107920" cy="116729"/>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Pfeil: eingekerbt nach rechts 12">
            <a:extLst>
              <a:ext uri="{FF2B5EF4-FFF2-40B4-BE49-F238E27FC236}">
                <a16:creationId xmlns:a16="http://schemas.microsoft.com/office/drawing/2014/main" id="{25D4B1B1-2256-E5AB-C4F4-353B4B6D6F3F}"/>
              </a:ext>
            </a:extLst>
          </p:cNvPr>
          <p:cNvSpPr/>
          <p:nvPr/>
        </p:nvSpPr>
        <p:spPr>
          <a:xfrm rot="13438293">
            <a:off x="10261446" y="3338920"/>
            <a:ext cx="368114" cy="12589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C36AB9A3-E807-2851-BE1A-DCF366465CAB}"/>
              </a:ext>
            </a:extLst>
          </p:cNvPr>
          <p:cNvSpPr txBox="1"/>
          <p:nvPr/>
        </p:nvSpPr>
        <p:spPr>
          <a:xfrm>
            <a:off x="10702811" y="2382525"/>
            <a:ext cx="1421546" cy="1384995"/>
          </a:xfrm>
          <a:prstGeom prst="rect">
            <a:avLst/>
          </a:prstGeom>
          <a:noFill/>
        </p:spPr>
        <p:txBody>
          <a:bodyPr wrap="square" rtlCol="0">
            <a:spAutoFit/>
          </a:bodyPr>
          <a:lstStyle/>
          <a:p>
            <a:r>
              <a:rPr lang="de-DE" sz="1400" dirty="0" err="1"/>
              <a:t>Flashing</a:t>
            </a:r>
            <a:r>
              <a:rPr lang="de-DE" sz="1400" dirty="0"/>
              <a:t> </a:t>
            </a:r>
            <a:r>
              <a:rPr lang="de-DE" sz="1400" dirty="0" err="1"/>
              <a:t>projection</a:t>
            </a:r>
            <a:endParaRPr lang="de-DE" sz="1400" dirty="0"/>
          </a:p>
          <a:p>
            <a:endParaRPr lang="de-DE" sz="1400" dirty="0"/>
          </a:p>
          <a:p>
            <a:r>
              <a:rPr lang="de-DE" sz="1400" dirty="0" err="1"/>
              <a:t>Sequentially</a:t>
            </a:r>
            <a:r>
              <a:rPr lang="de-DE" sz="1400" dirty="0"/>
              <a:t> </a:t>
            </a:r>
            <a:r>
              <a:rPr lang="de-DE" sz="1400" dirty="0" err="1"/>
              <a:t>activated</a:t>
            </a:r>
            <a:r>
              <a:rPr lang="de-DE" sz="1400" dirty="0"/>
              <a:t> </a:t>
            </a:r>
            <a:r>
              <a:rPr lang="de-DE" sz="1400" dirty="0" err="1"/>
              <a:t>projection</a:t>
            </a:r>
            <a:endParaRPr lang="de-DE" sz="1400" dirty="0"/>
          </a:p>
        </p:txBody>
      </p:sp>
      <p:sp>
        <p:nvSpPr>
          <p:cNvPr id="24" name="Textfeld 104">
            <a:extLst>
              <a:ext uri="{FF2B5EF4-FFF2-40B4-BE49-F238E27FC236}">
                <a16:creationId xmlns:a16="http://schemas.microsoft.com/office/drawing/2014/main" id="{EA71677F-2028-9626-9421-E6BE6AAB5721}"/>
              </a:ext>
            </a:extLst>
          </p:cNvPr>
          <p:cNvSpPr txBox="1"/>
          <p:nvPr/>
        </p:nvSpPr>
        <p:spPr>
          <a:xfrm>
            <a:off x="460376" y="4390507"/>
            <a:ext cx="11365027" cy="1862048"/>
          </a:xfrm>
          <a:prstGeom prst="rect">
            <a:avLst/>
          </a:prstGeom>
          <a:solidFill>
            <a:srgbClr val="66FFCC"/>
          </a:solidFill>
        </p:spPr>
        <p:txBody>
          <a:bodyPr wrap="square" rtlCol="0">
            <a:spAutoFit/>
          </a:bodyPr>
          <a:lstStyle/>
          <a:p>
            <a:pPr>
              <a:spcAft>
                <a:spcPts val="600"/>
              </a:spcAft>
            </a:pPr>
            <a:r>
              <a:rPr lang="en-US" sz="2000" b="1" dirty="0"/>
              <a:t>GTB request for guidance between the following options: 	</a:t>
            </a:r>
          </a:p>
          <a:p>
            <a:pPr marL="442913" indent="-442913">
              <a:spcAft>
                <a:spcPts val="600"/>
              </a:spcAft>
              <a:buAutoNum type="romanUcParenR"/>
            </a:pPr>
            <a:r>
              <a:rPr lang="en-GB" sz="2000" dirty="0"/>
              <a:t>Sequences of direction indicator projection may be used regardless of the direction of vehicle motion: (a) &amp; (b) &amp; (c)</a:t>
            </a:r>
            <a:r>
              <a:rPr lang="en-US" sz="2000" dirty="0"/>
              <a:t> </a:t>
            </a:r>
          </a:p>
          <a:p>
            <a:pPr algn="ctr">
              <a:spcAft>
                <a:spcPts val="600"/>
              </a:spcAft>
            </a:pPr>
            <a:r>
              <a:rPr lang="en-US" sz="2000" b="1" dirty="0"/>
              <a:t>OR</a:t>
            </a:r>
          </a:p>
          <a:p>
            <a:pPr marL="442913" indent="-442913">
              <a:spcAft>
                <a:spcPts val="600"/>
              </a:spcAft>
            </a:pPr>
            <a:r>
              <a:rPr lang="en-US" sz="2000" dirty="0"/>
              <a:t>II) 	</a:t>
            </a:r>
            <a:r>
              <a:rPr lang="en-GB" sz="2000" dirty="0"/>
              <a:t>Sequences of direction indicator projection must be aligned to the direction of vehicle motion: (b) &amp; (c)</a:t>
            </a:r>
            <a:endParaRPr lang="en-US" sz="2000" dirty="0"/>
          </a:p>
        </p:txBody>
      </p:sp>
    </p:spTree>
    <p:extLst>
      <p:ext uri="{BB962C8B-B14F-4D97-AF65-F5344CB8AC3E}">
        <p14:creationId xmlns:p14="http://schemas.microsoft.com/office/powerpoint/2010/main" val="281653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sz="2400" b="1" dirty="0"/>
              <a:t>Signal Road Projector (SRP)</a:t>
            </a:r>
          </a:p>
          <a:p>
            <a:r>
              <a:rPr lang="en-US" sz="2400" b="1" dirty="0"/>
              <a:t>Definition</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2</a:t>
            </a:fld>
            <a:endParaRPr lang="de-DE" sz="1600" dirty="0">
              <a:solidFill>
                <a:schemeClr val="bg1"/>
              </a:solidFill>
            </a:endParaRPr>
          </a:p>
        </p:txBody>
      </p:sp>
      <p:sp>
        <p:nvSpPr>
          <p:cNvPr id="73" name="テキスト ボックス 5">
            <a:extLst>
              <a:ext uri="{FF2B5EF4-FFF2-40B4-BE49-F238E27FC236}">
                <a16:creationId xmlns:a16="http://schemas.microsoft.com/office/drawing/2014/main" id="{B49CF381-C0D1-4929-8977-7C42DFF615F3}"/>
              </a:ext>
            </a:extLst>
          </p:cNvPr>
          <p:cNvSpPr txBox="1"/>
          <p:nvPr/>
        </p:nvSpPr>
        <p:spPr>
          <a:xfrm>
            <a:off x="702360" y="1740676"/>
            <a:ext cx="10787270" cy="3785652"/>
          </a:xfrm>
          <a:prstGeom prst="rect">
            <a:avLst/>
          </a:prstGeom>
          <a:noFill/>
        </p:spPr>
        <p:txBody>
          <a:bodyPr wrap="square" rtlCol="0">
            <a:spAutoFit/>
          </a:bodyPr>
          <a:lstStyle/>
          <a:p>
            <a:r>
              <a:rPr kumimoji="1" lang="en-US" altLang="ja-JP" sz="2400" dirty="0"/>
              <a:t>We propose </a:t>
            </a:r>
            <a:r>
              <a:rPr lang="ja-JP" altLang="en-US" sz="2400" b="1" dirty="0">
                <a:solidFill>
                  <a:srgbClr val="FF0000"/>
                </a:solidFill>
              </a:rPr>
              <a:t>“</a:t>
            </a:r>
            <a:r>
              <a:rPr lang="en-US" altLang="ja-JP" sz="2400" b="1" dirty="0">
                <a:solidFill>
                  <a:srgbClr val="FF0000"/>
                </a:solidFill>
              </a:rPr>
              <a:t>Direction</a:t>
            </a:r>
            <a:r>
              <a:rPr lang="ja-JP" altLang="en-US" sz="2400" b="1" dirty="0">
                <a:solidFill>
                  <a:srgbClr val="FF0000"/>
                </a:solidFill>
              </a:rPr>
              <a:t> </a:t>
            </a:r>
            <a:r>
              <a:rPr lang="en-US" altLang="ja-JP" sz="2400" b="1" dirty="0">
                <a:solidFill>
                  <a:srgbClr val="FF0000"/>
                </a:solidFill>
              </a:rPr>
              <a:t>indicator</a:t>
            </a:r>
            <a:r>
              <a:rPr lang="ja-JP" altLang="en-US" sz="2400" b="1" dirty="0">
                <a:solidFill>
                  <a:srgbClr val="FF0000"/>
                </a:solidFill>
              </a:rPr>
              <a:t> </a:t>
            </a:r>
            <a:r>
              <a:rPr lang="en-US" altLang="ja-JP" sz="2400" b="1" dirty="0">
                <a:solidFill>
                  <a:srgbClr val="FF0000"/>
                </a:solidFill>
              </a:rPr>
              <a:t>projector</a:t>
            </a:r>
            <a:r>
              <a:rPr lang="ja-JP" altLang="en-US" sz="2400" b="1" dirty="0">
                <a:solidFill>
                  <a:srgbClr val="FF0000"/>
                </a:solidFill>
              </a:rPr>
              <a:t>” </a:t>
            </a:r>
            <a:r>
              <a:rPr lang="en-US" altLang="ja-JP" sz="2400" dirty="0"/>
              <a:t>and</a:t>
            </a:r>
            <a:r>
              <a:rPr lang="en-US" altLang="ja-JP" sz="2400" b="1" dirty="0">
                <a:solidFill>
                  <a:srgbClr val="FF0000"/>
                </a:solidFill>
              </a:rPr>
              <a:t> ”Reversing projector”</a:t>
            </a:r>
            <a:r>
              <a:rPr kumimoji="1" lang="en-US" altLang="ja-JP" sz="2400" dirty="0"/>
              <a:t>, as a new independent light-signalling function.</a:t>
            </a:r>
          </a:p>
          <a:p>
            <a:r>
              <a:rPr lang="en-US" altLang="ja-JP" sz="2400" dirty="0"/>
              <a:t> </a:t>
            </a:r>
            <a:endParaRPr kumimoji="1" lang="en-US" altLang="ja-JP" sz="2400" dirty="0"/>
          </a:p>
          <a:p>
            <a:r>
              <a:rPr lang="en-GB" altLang="ja-JP" sz="2400" b="1" dirty="0"/>
              <a:t>"</a:t>
            </a:r>
            <a:r>
              <a:rPr lang="en-GB" altLang="ja-JP" sz="2400" b="1" u="sng" dirty="0"/>
              <a:t>Direction indicator projector</a:t>
            </a:r>
            <a:r>
              <a:rPr lang="en-GB" altLang="ja-JP" sz="2400" b="1" dirty="0"/>
              <a:t>” </a:t>
            </a:r>
            <a:r>
              <a:rPr lang="en-GB" altLang="ja-JP" sz="2400" dirty="0"/>
              <a:t>means a lamp to provide enhanced  recognition of  </a:t>
            </a:r>
          </a:p>
          <a:p>
            <a:r>
              <a:rPr lang="en-GB" altLang="ja-JP" sz="2400" dirty="0"/>
              <a:t>  direction indication to other road users by illumination of the ground surface.</a:t>
            </a:r>
          </a:p>
          <a:p>
            <a:r>
              <a:rPr lang="en-GB" altLang="ja-JP" sz="2400" dirty="0"/>
              <a:t>  It is operated in conjunction with Direction Indicator Lamp.</a:t>
            </a:r>
          </a:p>
          <a:p>
            <a:r>
              <a:rPr lang="en-GB" altLang="ja-JP" sz="2400" b="1" dirty="0"/>
              <a:t> </a:t>
            </a:r>
            <a:endParaRPr lang="ja-JP" altLang="ja-JP" sz="2400" dirty="0"/>
          </a:p>
          <a:p>
            <a:r>
              <a:rPr lang="en-GB" altLang="ja-JP" sz="2400" b="1" dirty="0"/>
              <a:t>“</a:t>
            </a:r>
            <a:r>
              <a:rPr lang="en-GB" altLang="ja-JP" sz="2400" b="1" u="sng" dirty="0"/>
              <a:t>Reversing projector</a:t>
            </a:r>
            <a:r>
              <a:rPr lang="en-GB" altLang="ja-JP" sz="2400" b="1" dirty="0"/>
              <a:t>” </a:t>
            </a:r>
            <a:r>
              <a:rPr lang="en-GB" altLang="ja-JP" sz="2400" dirty="0"/>
              <a:t>means a lamp to provide enhanced recognition of reversing </a:t>
            </a:r>
          </a:p>
          <a:p>
            <a:r>
              <a:rPr lang="en-GB" altLang="ja-JP" sz="2400" dirty="0"/>
              <a:t>  indication to other road users by illumination of the ground surface.</a:t>
            </a:r>
          </a:p>
          <a:p>
            <a:r>
              <a:rPr lang="en-GB" altLang="ja-JP" sz="2400" dirty="0"/>
              <a:t>  It is operated in conjunction with Reversing Lamp.</a:t>
            </a:r>
            <a:endParaRPr kumimoji="1" lang="en-US" altLang="ja-JP" sz="2400" dirty="0"/>
          </a:p>
        </p:txBody>
      </p:sp>
      <p:sp>
        <p:nvSpPr>
          <p:cNvPr id="74"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spTree>
    <p:extLst>
      <p:ext uri="{BB962C8B-B14F-4D97-AF65-F5344CB8AC3E}">
        <p14:creationId xmlns:p14="http://schemas.microsoft.com/office/powerpoint/2010/main" val="1849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4">
            <a:extLst>
              <a:ext uri="{FF2B5EF4-FFF2-40B4-BE49-F238E27FC236}">
                <a16:creationId xmlns:a16="http://schemas.microsoft.com/office/drawing/2014/main" id="{01E26899-7E41-4CFC-8938-99966D1FDFB0}"/>
              </a:ext>
            </a:extLst>
          </p:cNvPr>
          <p:cNvGraphicFramePr>
            <a:graphicFrameLocks noGrp="1"/>
          </p:cNvGraphicFramePr>
          <p:nvPr>
            <p:extLst>
              <p:ext uri="{D42A27DB-BD31-4B8C-83A1-F6EECF244321}">
                <p14:modId xmlns:p14="http://schemas.microsoft.com/office/powerpoint/2010/main" val="3838293249"/>
              </p:ext>
            </p:extLst>
          </p:nvPr>
        </p:nvGraphicFramePr>
        <p:xfrm>
          <a:off x="748423" y="1420451"/>
          <a:ext cx="10116000" cy="4895601"/>
        </p:xfrm>
        <a:graphic>
          <a:graphicData uri="http://schemas.openxmlformats.org/drawingml/2006/table">
            <a:tbl>
              <a:tblPr firstRow="1" bandRow="1">
                <a:tableStyleId>{93296810-A885-4BE3-A3E7-6D5BEEA58F35}</a:tableStyleId>
              </a:tblPr>
              <a:tblGrid>
                <a:gridCol w="1512000">
                  <a:extLst>
                    <a:ext uri="{9D8B030D-6E8A-4147-A177-3AD203B41FA5}">
                      <a16:colId xmlns:a16="http://schemas.microsoft.com/office/drawing/2014/main" val="1086949221"/>
                    </a:ext>
                  </a:extLst>
                </a:gridCol>
                <a:gridCol w="5220000">
                  <a:extLst>
                    <a:ext uri="{9D8B030D-6E8A-4147-A177-3AD203B41FA5}">
                      <a16:colId xmlns:a16="http://schemas.microsoft.com/office/drawing/2014/main" val="1319781059"/>
                    </a:ext>
                  </a:extLst>
                </a:gridCol>
                <a:gridCol w="3384000">
                  <a:extLst>
                    <a:ext uri="{9D8B030D-6E8A-4147-A177-3AD203B41FA5}">
                      <a16:colId xmlns:a16="http://schemas.microsoft.com/office/drawing/2014/main" val="270310483"/>
                    </a:ext>
                  </a:extLst>
                </a:gridCol>
              </a:tblGrid>
              <a:tr h="396000">
                <a:tc>
                  <a:txBody>
                    <a:bodyPr/>
                    <a:lstStyle/>
                    <a:p>
                      <a:endParaRPr kumimoji="1" lang="ja-JP" altLang="en-US" sz="1400" b="1" dirty="0"/>
                    </a:p>
                  </a:txBody>
                  <a:tcPr anchor="ctr"/>
                </a:tc>
                <a:tc>
                  <a:txBody>
                    <a:bodyPr/>
                    <a:lstStyle/>
                    <a:p>
                      <a:pPr algn="ctr"/>
                      <a:r>
                        <a:rPr kumimoji="1" lang="en-US" altLang="ja-JP" sz="1400" b="1" dirty="0"/>
                        <a:t>Direction Indicator Projector</a:t>
                      </a:r>
                      <a:endParaRPr kumimoji="1" lang="ja-JP" altLang="en-US" sz="1400" b="1" dirty="0"/>
                    </a:p>
                  </a:txBody>
                  <a:tcPr anchor="ctr"/>
                </a:tc>
                <a:tc>
                  <a:txBody>
                    <a:bodyPr/>
                    <a:lstStyle/>
                    <a:p>
                      <a:pPr algn="ctr"/>
                      <a:r>
                        <a:rPr kumimoji="1" lang="en-US" altLang="ja-JP" sz="1400" b="1" dirty="0"/>
                        <a:t>Reversing Projector</a:t>
                      </a:r>
                      <a:endParaRPr kumimoji="1" lang="ja-JP" altLang="en-US" sz="1400" b="1" dirty="0"/>
                    </a:p>
                  </a:txBody>
                  <a:tcPr anchor="ctr"/>
                </a:tc>
                <a:extLst>
                  <a:ext uri="{0D108BD9-81ED-4DB2-BD59-A6C34878D82A}">
                    <a16:rowId xmlns:a16="http://schemas.microsoft.com/office/drawing/2014/main" val="2391167003"/>
                  </a:ext>
                </a:extLst>
              </a:tr>
              <a:tr h="373258">
                <a:tc>
                  <a:txBody>
                    <a:bodyPr/>
                    <a:lstStyle/>
                    <a:p>
                      <a:pPr algn="ctr"/>
                      <a:r>
                        <a:rPr kumimoji="1" lang="en-US" altLang="ja-JP" sz="1400" b="1" dirty="0"/>
                        <a:t>Presence</a:t>
                      </a:r>
                      <a:endParaRPr kumimoji="1" lang="ja-JP" altLang="en-US" sz="1400" b="1" dirty="0"/>
                    </a:p>
                  </a:txBody>
                  <a:tcPr anchor="ctr"/>
                </a:tc>
                <a:tc>
                  <a:txBody>
                    <a:bodyPr/>
                    <a:lstStyle/>
                    <a:p>
                      <a:pPr algn="ctr"/>
                      <a:r>
                        <a:rPr kumimoji="1" lang="en-US" altLang="ja-JP" sz="1400" b="1" dirty="0"/>
                        <a:t>Optional</a:t>
                      </a:r>
                    </a:p>
                  </a:txBody>
                  <a:tcPr anchor="ctr"/>
                </a:tc>
                <a:tc>
                  <a:txBody>
                    <a:bodyPr/>
                    <a:lstStyle/>
                    <a:p>
                      <a:pPr algn="ctr"/>
                      <a:r>
                        <a:rPr kumimoji="1" lang="en-US" altLang="ja-JP" sz="1400" b="1" dirty="0"/>
                        <a:t>Optional</a:t>
                      </a:r>
                      <a:endParaRPr kumimoji="1" lang="ja-JP" altLang="en-US" sz="1400" b="1" dirty="0"/>
                    </a:p>
                  </a:txBody>
                  <a:tcPr anchor="ctr"/>
                </a:tc>
                <a:extLst>
                  <a:ext uri="{0D108BD9-81ED-4DB2-BD59-A6C34878D82A}">
                    <a16:rowId xmlns:a16="http://schemas.microsoft.com/office/drawing/2014/main" val="3464535155"/>
                  </a:ext>
                </a:extLst>
              </a:tr>
              <a:tr h="373258">
                <a:tc>
                  <a:txBody>
                    <a:bodyPr/>
                    <a:lstStyle/>
                    <a:p>
                      <a:pPr algn="ctr"/>
                      <a:r>
                        <a:rPr kumimoji="1" lang="en-US" altLang="ja-JP" sz="1400" b="1" dirty="0"/>
                        <a:t>Number</a:t>
                      </a:r>
                      <a:endParaRPr kumimoji="1" lang="ja-JP" altLang="en-US" sz="1400" b="1" dirty="0"/>
                    </a:p>
                  </a:txBody>
                  <a:tcPr anchor="ctr"/>
                </a:tc>
                <a:tc>
                  <a:txBody>
                    <a:bodyPr/>
                    <a:lstStyle/>
                    <a:p>
                      <a:pPr algn="ctr">
                        <a:lnSpc>
                          <a:spcPct val="110000"/>
                        </a:lnSpc>
                      </a:pPr>
                      <a:r>
                        <a:rPr kumimoji="1" lang="en-US" altLang="ja-JP" sz="1400" b="1" dirty="0"/>
                        <a:t>2 front DI projectors, 2 rear DI projectors</a:t>
                      </a:r>
                      <a:r>
                        <a:rPr kumimoji="1" lang="en-US" altLang="ja-JP" sz="1400" b="1" kern="1200" dirty="0">
                          <a:solidFill>
                            <a:schemeClr val="dk1"/>
                          </a:solidFill>
                          <a:latin typeface="+mn-lt"/>
                          <a:ea typeface="+mn-ea"/>
                          <a:cs typeface="+mn-cs"/>
                        </a:rPr>
                        <a:t>, side DI projectors quantity depending on vehicle length</a:t>
                      </a:r>
                    </a:p>
                  </a:txBody>
                  <a:tcPr anchor="ctr"/>
                </a:tc>
                <a:tc>
                  <a:txBody>
                    <a:bodyPr/>
                    <a:lstStyle/>
                    <a:p>
                      <a:pPr algn="ctr"/>
                      <a:r>
                        <a:rPr kumimoji="1" lang="en-US" altLang="ja-JP" sz="1400" b="1" dirty="0"/>
                        <a:t>1 or 2</a:t>
                      </a:r>
                      <a:endParaRPr kumimoji="1" lang="ja-JP" altLang="en-US" sz="1400" b="1" dirty="0"/>
                    </a:p>
                  </a:txBody>
                  <a:tcPr anchor="ctr"/>
                </a:tc>
                <a:extLst>
                  <a:ext uri="{0D108BD9-81ED-4DB2-BD59-A6C34878D82A}">
                    <a16:rowId xmlns:a16="http://schemas.microsoft.com/office/drawing/2014/main" val="3098472616"/>
                  </a:ext>
                </a:extLst>
              </a:tr>
              <a:tr h="373258">
                <a:tc>
                  <a:txBody>
                    <a:bodyPr/>
                    <a:lstStyle/>
                    <a:p>
                      <a:pPr algn="ctr"/>
                      <a:r>
                        <a:rPr kumimoji="1" lang="en-US" altLang="ja-JP" sz="1400" b="1" dirty="0"/>
                        <a:t>Color</a:t>
                      </a:r>
                      <a:endParaRPr kumimoji="1" lang="ja-JP" altLang="en-US" sz="1400" b="1" dirty="0"/>
                    </a:p>
                  </a:txBody>
                  <a:tcPr anchor="ctr"/>
                </a:tc>
                <a:tc>
                  <a:txBody>
                    <a:bodyPr/>
                    <a:lstStyle/>
                    <a:p>
                      <a:pPr algn="ctr"/>
                      <a:r>
                        <a:rPr kumimoji="1" lang="en-US" altLang="ja-JP" sz="1400" b="1" dirty="0"/>
                        <a:t>Amber</a:t>
                      </a:r>
                    </a:p>
                  </a:txBody>
                  <a:tcPr anchor="ctr"/>
                </a:tc>
                <a:tc>
                  <a:txBody>
                    <a:bodyPr/>
                    <a:lstStyle/>
                    <a:p>
                      <a:pPr algn="ctr"/>
                      <a:r>
                        <a:rPr kumimoji="1" lang="en-US" altLang="ja-JP" sz="1400" b="1" dirty="0"/>
                        <a:t>White</a:t>
                      </a:r>
                      <a:endParaRPr kumimoji="1" lang="ja-JP" altLang="en-US" sz="1400" b="1" dirty="0"/>
                    </a:p>
                  </a:txBody>
                  <a:tcPr anchor="ctr"/>
                </a:tc>
                <a:extLst>
                  <a:ext uri="{0D108BD9-81ED-4DB2-BD59-A6C34878D82A}">
                    <a16:rowId xmlns:a16="http://schemas.microsoft.com/office/drawing/2014/main" val="1729886175"/>
                  </a:ext>
                </a:extLst>
              </a:tr>
              <a:tr h="1800000">
                <a:tc>
                  <a:txBody>
                    <a:bodyPr/>
                    <a:lstStyle/>
                    <a:p>
                      <a:pPr algn="ctr"/>
                      <a:r>
                        <a:rPr kumimoji="1" lang="en-US" altLang="ja-JP" sz="1400" b="1" dirty="0"/>
                        <a:t>Projection area</a:t>
                      </a:r>
                    </a:p>
                    <a:p>
                      <a:pPr algn="ctr"/>
                      <a:endParaRPr kumimoji="1" lang="ja-JP" altLang="en-US" sz="1400" b="1" dirty="0"/>
                    </a:p>
                  </a:txBody>
                  <a:tcPr anchor="ctr"/>
                </a:tc>
                <a:tc>
                  <a:txBody>
                    <a:bodyPr/>
                    <a:lstStyle/>
                    <a:p>
                      <a:endParaRPr kumimoji="1" lang="ja-JP" altLang="en-US" sz="1400" b="1" dirty="0"/>
                    </a:p>
                  </a:txBody>
                  <a:tcPr/>
                </a:tc>
                <a:tc>
                  <a:txBody>
                    <a:bodyPr/>
                    <a:lstStyle/>
                    <a:p>
                      <a:pPr algn="l"/>
                      <a:endParaRPr kumimoji="1" lang="ja-JP" altLang="en-US" sz="1400" b="1" dirty="0"/>
                    </a:p>
                  </a:txBody>
                  <a:tcPr/>
                </a:tc>
                <a:extLst>
                  <a:ext uri="{0D108BD9-81ED-4DB2-BD59-A6C34878D82A}">
                    <a16:rowId xmlns:a16="http://schemas.microsoft.com/office/drawing/2014/main" val="1337766980"/>
                  </a:ext>
                </a:extLst>
              </a:tr>
              <a:tr h="1404000">
                <a:tc>
                  <a:txBody>
                    <a:bodyPr/>
                    <a:lstStyle/>
                    <a:p>
                      <a:r>
                        <a:rPr kumimoji="1" lang="en-US" altLang="ja-JP" sz="1400" b="1" dirty="0"/>
                        <a:t>Maximum distance between projection start and vehicle</a:t>
                      </a:r>
                    </a:p>
                  </a:txBody>
                  <a:tcPr anchor="ctr"/>
                </a:tc>
                <a:tc>
                  <a:txBody>
                    <a:bodyPr/>
                    <a:lstStyle/>
                    <a:p>
                      <a:endParaRPr kumimoji="1" lang="ja-JP" altLang="en-US" sz="1400" b="1" dirty="0"/>
                    </a:p>
                  </a:txBody>
                  <a:tcPr/>
                </a:tc>
                <a:tc>
                  <a:txBody>
                    <a:bodyPr/>
                    <a:lstStyle/>
                    <a:p>
                      <a:pPr algn="l"/>
                      <a:endParaRPr kumimoji="1" lang="ja-JP" altLang="en-US" sz="1400" b="1" dirty="0"/>
                    </a:p>
                  </a:txBody>
                  <a:tcPr/>
                </a:tc>
                <a:extLst>
                  <a:ext uri="{0D108BD9-81ED-4DB2-BD59-A6C34878D82A}">
                    <a16:rowId xmlns:a16="http://schemas.microsoft.com/office/drawing/2014/main" val="2972192677"/>
                  </a:ext>
                </a:extLst>
              </a:tr>
            </a:tbl>
          </a:graphicData>
        </a:graphic>
      </p:graphicFrame>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altLang="ko-KR" sz="2400" b="1" dirty="0"/>
              <a:t>Signal Road Projector (SRP)</a:t>
            </a:r>
          </a:p>
          <a:p>
            <a:r>
              <a:rPr lang="en-US" sz="2400" b="1" dirty="0"/>
              <a:t>Main aspects – UN R48</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3</a:t>
            </a:fld>
            <a:endParaRPr lang="de-DE" sz="1600" dirty="0">
              <a:solidFill>
                <a:schemeClr val="bg1"/>
              </a:solidFill>
            </a:endParaRPr>
          </a:p>
        </p:txBody>
      </p:sp>
      <p:sp>
        <p:nvSpPr>
          <p:cNvPr id="30"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pic>
        <p:nvPicPr>
          <p:cNvPr id="32" name="図 7">
            <a:extLst>
              <a:ext uri="{FF2B5EF4-FFF2-40B4-BE49-F238E27FC236}">
                <a16:creationId xmlns:a16="http://schemas.microsoft.com/office/drawing/2014/main" id="{B353BA65-7ECA-49CD-A800-3A439ED435C6}"/>
              </a:ext>
            </a:extLst>
          </p:cNvPr>
          <p:cNvPicPr>
            <a:picLocks noChangeAspect="1"/>
          </p:cNvPicPr>
          <p:nvPr/>
        </p:nvPicPr>
        <p:blipFill>
          <a:blip r:embed="rId2"/>
          <a:stretch>
            <a:fillRect/>
          </a:stretch>
        </p:blipFill>
        <p:spPr>
          <a:xfrm>
            <a:off x="3558460" y="3206253"/>
            <a:ext cx="2758856" cy="1620000"/>
          </a:xfrm>
          <a:prstGeom prst="rect">
            <a:avLst/>
          </a:prstGeom>
          <a:ln w="3175">
            <a:solidFill>
              <a:schemeClr val="tx1"/>
            </a:solidFill>
          </a:ln>
        </p:spPr>
      </p:pic>
      <p:pic>
        <p:nvPicPr>
          <p:cNvPr id="36" name="Grafik 35"/>
          <p:cNvPicPr>
            <a:picLocks noChangeAspect="1"/>
          </p:cNvPicPr>
          <p:nvPr/>
        </p:nvPicPr>
        <p:blipFill>
          <a:blip r:embed="rId3"/>
          <a:stretch>
            <a:fillRect/>
          </a:stretch>
        </p:blipFill>
        <p:spPr>
          <a:xfrm>
            <a:off x="8254621" y="5012314"/>
            <a:ext cx="2118710" cy="1255321"/>
          </a:xfrm>
          <a:prstGeom prst="rect">
            <a:avLst/>
          </a:prstGeom>
          <a:ln>
            <a:solidFill>
              <a:srgbClr val="403F41"/>
            </a:solidFill>
          </a:ln>
        </p:spPr>
      </p:pic>
      <p:pic>
        <p:nvPicPr>
          <p:cNvPr id="38" name="Grafik 37"/>
          <p:cNvPicPr>
            <a:picLocks noChangeAspect="1"/>
          </p:cNvPicPr>
          <p:nvPr/>
        </p:nvPicPr>
        <p:blipFill>
          <a:blip r:embed="rId4"/>
          <a:stretch>
            <a:fillRect/>
          </a:stretch>
        </p:blipFill>
        <p:spPr>
          <a:xfrm>
            <a:off x="8254621" y="3173642"/>
            <a:ext cx="2118710" cy="1755762"/>
          </a:xfrm>
          <a:prstGeom prst="rect">
            <a:avLst/>
          </a:prstGeom>
          <a:ln>
            <a:solidFill>
              <a:srgbClr val="403F41"/>
            </a:solidFill>
          </a:ln>
        </p:spPr>
      </p:pic>
      <p:pic>
        <p:nvPicPr>
          <p:cNvPr id="41" name="Grafik 40"/>
          <p:cNvPicPr>
            <a:picLocks noChangeAspect="1"/>
          </p:cNvPicPr>
          <p:nvPr/>
        </p:nvPicPr>
        <p:blipFill>
          <a:blip r:embed="rId5"/>
          <a:stretch>
            <a:fillRect/>
          </a:stretch>
        </p:blipFill>
        <p:spPr>
          <a:xfrm>
            <a:off x="3832427" y="4956375"/>
            <a:ext cx="2310682" cy="1352473"/>
          </a:xfrm>
          <a:prstGeom prst="rect">
            <a:avLst/>
          </a:prstGeom>
          <a:ln>
            <a:solidFill>
              <a:srgbClr val="403F41"/>
            </a:solidFill>
          </a:ln>
        </p:spPr>
      </p:pic>
    </p:spTree>
    <p:extLst>
      <p:ext uri="{BB962C8B-B14F-4D97-AF65-F5344CB8AC3E}">
        <p14:creationId xmlns:p14="http://schemas.microsoft.com/office/powerpoint/2010/main" val="132498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表 4">
            <a:extLst>
              <a:ext uri="{FF2B5EF4-FFF2-40B4-BE49-F238E27FC236}">
                <a16:creationId xmlns:a16="http://schemas.microsoft.com/office/drawing/2014/main" id="{01E26899-7E41-4CFC-8938-99966D1FDFB0}"/>
              </a:ext>
            </a:extLst>
          </p:cNvPr>
          <p:cNvGraphicFramePr>
            <a:graphicFrameLocks noGrp="1"/>
          </p:cNvGraphicFramePr>
          <p:nvPr>
            <p:extLst>
              <p:ext uri="{D42A27DB-BD31-4B8C-83A1-F6EECF244321}">
                <p14:modId xmlns:p14="http://schemas.microsoft.com/office/powerpoint/2010/main" val="289021118"/>
              </p:ext>
            </p:extLst>
          </p:nvPr>
        </p:nvGraphicFramePr>
        <p:xfrm>
          <a:off x="745895" y="1458557"/>
          <a:ext cx="10150763" cy="4788000"/>
        </p:xfrm>
        <a:graphic>
          <a:graphicData uri="http://schemas.openxmlformats.org/drawingml/2006/table">
            <a:tbl>
              <a:tblPr firstRow="1" bandRow="1">
                <a:tableStyleId>{93296810-A885-4BE3-A3E7-6D5BEEA58F35}</a:tableStyleId>
              </a:tblPr>
              <a:tblGrid>
                <a:gridCol w="1582763">
                  <a:extLst>
                    <a:ext uri="{9D8B030D-6E8A-4147-A177-3AD203B41FA5}">
                      <a16:colId xmlns:a16="http://schemas.microsoft.com/office/drawing/2014/main" val="1086949221"/>
                    </a:ext>
                  </a:extLst>
                </a:gridCol>
                <a:gridCol w="8568000">
                  <a:extLst>
                    <a:ext uri="{9D8B030D-6E8A-4147-A177-3AD203B41FA5}">
                      <a16:colId xmlns:a16="http://schemas.microsoft.com/office/drawing/2014/main" val="1319781059"/>
                    </a:ext>
                  </a:extLst>
                </a:gridCol>
              </a:tblGrid>
              <a:tr h="396000">
                <a:tc>
                  <a:txBody>
                    <a:bodyPr/>
                    <a:lstStyle/>
                    <a:p>
                      <a:pPr algn="ctr"/>
                      <a:endParaRPr kumimoji="1" lang="ja-JP" altLang="en-US"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Direction Indicator Projector and Reversing Projector</a:t>
                      </a:r>
                      <a:endParaRPr kumimoji="1" lang="ja-JP" altLang="en-US" sz="1400" b="1" dirty="0"/>
                    </a:p>
                  </a:txBody>
                  <a:tcPr anchor="ctr"/>
                </a:tc>
                <a:extLst>
                  <a:ext uri="{0D108BD9-81ED-4DB2-BD59-A6C34878D82A}">
                    <a16:rowId xmlns:a16="http://schemas.microsoft.com/office/drawing/2014/main" val="2391167003"/>
                  </a:ext>
                </a:extLst>
              </a:tr>
              <a:tr h="1368000">
                <a:tc>
                  <a:txBody>
                    <a:bodyPr/>
                    <a:lstStyle/>
                    <a:p>
                      <a:pPr algn="ctr"/>
                      <a:r>
                        <a:rPr kumimoji="1" lang="en-US" altLang="ja-JP" sz="1400" b="1" dirty="0"/>
                        <a:t>Examples</a:t>
                      </a:r>
                      <a:r>
                        <a:rPr kumimoji="1" lang="en-US" altLang="ja-JP" sz="1400" b="1" baseline="0" dirty="0"/>
                        <a:t> of</a:t>
                      </a:r>
                      <a:endParaRPr kumimoji="1" lang="en-US" altLang="ja-JP" sz="1400" b="1" dirty="0"/>
                    </a:p>
                    <a:p>
                      <a:pPr algn="ctr"/>
                      <a:r>
                        <a:rPr kumimoji="1" lang="en-US" altLang="ja-JP" sz="1400" b="1" dirty="0"/>
                        <a:t>Elements</a:t>
                      </a:r>
                      <a:r>
                        <a:rPr kumimoji="1" lang="en-US" altLang="ja-JP" sz="1400" b="1" baseline="0" dirty="0"/>
                        <a:t> of Projection Pattern</a:t>
                      </a:r>
                      <a:endParaRPr kumimoji="1" lang="en-US" altLang="ja-JP" sz="1400" b="1" dirty="0"/>
                    </a:p>
                    <a:p>
                      <a:pPr algn="ctr"/>
                      <a:endParaRPr kumimoji="1" lang="en-US" altLang="ja-JP" sz="1400" b="1" dirty="0"/>
                    </a:p>
                  </a:txBody>
                  <a:tcPr anchor="ctr"/>
                </a:tc>
                <a:tc>
                  <a:txBody>
                    <a:bodyPr/>
                    <a:lstStyle/>
                    <a:p>
                      <a:pPr algn="ctr"/>
                      <a:endParaRPr kumimoji="1" lang="ja-JP" altLang="en-US" sz="1400" b="1" dirty="0">
                        <a:solidFill>
                          <a:srgbClr val="FF0000"/>
                        </a:solidFill>
                      </a:endParaRPr>
                    </a:p>
                  </a:txBody>
                  <a:tcPr anchor="ctr"/>
                </a:tc>
                <a:extLst>
                  <a:ext uri="{0D108BD9-81ED-4DB2-BD59-A6C34878D82A}">
                    <a16:rowId xmlns:a16="http://schemas.microsoft.com/office/drawing/2014/main" val="3098472616"/>
                  </a:ext>
                </a:extLst>
              </a:tr>
              <a:tr h="30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Non-visibility/non glare</a:t>
                      </a:r>
                    </a:p>
                    <a:p>
                      <a:endParaRPr kumimoji="1" lang="ja-JP" altLang="en-US" sz="1400" b="1" dirty="0"/>
                    </a:p>
                  </a:txBody>
                  <a:tcPr anchor="ct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400" b="1" kern="1200" dirty="0">
                          <a:solidFill>
                            <a:schemeClr val="dk1"/>
                          </a:solidFill>
                          <a:latin typeface="+mn-lt"/>
                          <a:ea typeface="+mn-ea"/>
                          <a:cs typeface="+mn-cs"/>
                        </a:rPr>
                        <a:t>- Apparent surface of separate projector shall not be visible in the area, as shown figure a) below.</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400" b="1" kern="1200" dirty="0">
                          <a:solidFill>
                            <a:schemeClr val="dk1"/>
                          </a:solidFill>
                          <a:latin typeface="+mn-lt"/>
                          <a:ea typeface="+mn-ea"/>
                          <a:cs typeface="+mn-cs"/>
                        </a:rPr>
                        <a:t>  (Same requirement as  Manoeuvring lamp</a:t>
                      </a:r>
                      <a:r>
                        <a:rPr kumimoji="1" lang="ja-JP" altLang="en-US" sz="1400" b="1" kern="1200" dirty="0">
                          <a:solidFill>
                            <a:schemeClr val="dk1"/>
                          </a:solidFill>
                          <a:latin typeface="+mn-lt"/>
                          <a:ea typeface="+mn-ea"/>
                          <a:cs typeface="+mn-cs"/>
                        </a:rPr>
                        <a:t> </a:t>
                      </a:r>
                      <a:r>
                        <a:rPr kumimoji="1" lang="en-US" altLang="ja-JP" sz="1400" b="1" kern="1200" dirty="0">
                          <a:solidFill>
                            <a:schemeClr val="dk1"/>
                          </a:solidFill>
                          <a:latin typeface="+mn-lt"/>
                          <a:ea typeface="+mn-ea"/>
                          <a:cs typeface="+mn-cs"/>
                        </a:rPr>
                        <a:t>in</a:t>
                      </a:r>
                      <a:r>
                        <a:rPr kumimoji="1" lang="ja-JP" altLang="en-US" sz="1400" b="1" kern="1200" dirty="0">
                          <a:solidFill>
                            <a:schemeClr val="dk1"/>
                          </a:solidFill>
                          <a:latin typeface="+mn-lt"/>
                          <a:ea typeface="+mn-ea"/>
                          <a:cs typeface="+mn-cs"/>
                        </a:rPr>
                        <a:t> </a:t>
                      </a:r>
                      <a:r>
                        <a:rPr kumimoji="1" lang="en-US" altLang="ja-JP" sz="1400" b="1" kern="1200" dirty="0">
                          <a:solidFill>
                            <a:schemeClr val="dk1"/>
                          </a:solidFill>
                          <a:latin typeface="+mn-lt"/>
                          <a:ea typeface="+mn-ea"/>
                          <a:cs typeface="+mn-cs"/>
                        </a:rPr>
                        <a:t>UNR48)</a:t>
                      </a:r>
                    </a:p>
                    <a:p>
                      <a:pPr marL="88900" marR="0" lvl="0" indent="-88900" algn="l" defTabSz="914400" rtl="0" eaLnBrk="1" fontAlgn="auto" latinLnBrk="0" hangingPunct="1">
                        <a:lnSpc>
                          <a:spcPct val="120000"/>
                        </a:lnSpc>
                        <a:spcBef>
                          <a:spcPts val="0"/>
                        </a:spcBef>
                        <a:spcAft>
                          <a:spcPts val="0"/>
                        </a:spcAft>
                        <a:buClrTx/>
                        <a:buSzTx/>
                        <a:buFontTx/>
                        <a:buNone/>
                        <a:tabLst/>
                        <a:defRPr/>
                      </a:pPr>
                      <a:r>
                        <a:rPr kumimoji="1" lang="en-US" altLang="ja-JP" sz="1400" b="1" kern="1200" dirty="0">
                          <a:solidFill>
                            <a:schemeClr val="dk1"/>
                          </a:solidFill>
                          <a:latin typeface="+mn-lt"/>
                          <a:ea typeface="+mn-ea"/>
                          <a:cs typeface="+mn-cs"/>
                        </a:rPr>
                        <a:t>- For combined projectors, the intensity is limited outside the projection area, as shown in figure b) below measured in the component approval acc. to UN148.</a:t>
                      </a:r>
                    </a:p>
                    <a:p>
                      <a:endParaRPr kumimoji="1" lang="en-US" altLang="ja-JP" sz="1400" b="1" dirty="0"/>
                    </a:p>
                    <a:p>
                      <a:endParaRPr kumimoji="1" lang="en-US" altLang="ja-JP" sz="1400" b="1" dirty="0"/>
                    </a:p>
                    <a:p>
                      <a:endParaRPr kumimoji="1" lang="ja-JP" altLang="en-US" sz="1400" b="1" dirty="0"/>
                    </a:p>
                    <a:p>
                      <a:endParaRPr kumimoji="1" lang="ja-JP" altLang="en-US" sz="1400" b="1" dirty="0"/>
                    </a:p>
                  </a:txBody>
                  <a:tcPr/>
                </a:tc>
                <a:extLst>
                  <a:ext uri="{0D108BD9-81ED-4DB2-BD59-A6C34878D82A}">
                    <a16:rowId xmlns:a16="http://schemas.microsoft.com/office/drawing/2014/main" val="609234325"/>
                  </a:ext>
                </a:extLst>
              </a:tr>
            </a:tbl>
          </a:graphicData>
        </a:graphic>
      </p:graphicFrame>
      <p:sp>
        <p:nvSpPr>
          <p:cNvPr id="3" name="Rechteck 2">
            <a:extLst>
              <a:ext uri="{FF2B5EF4-FFF2-40B4-BE49-F238E27FC236}">
                <a16:creationId xmlns:a16="http://schemas.microsoft.com/office/drawing/2014/main" id="{3BBCB321-2414-41D8-B13D-0DA9B6AB09FE}"/>
              </a:ext>
            </a:extLst>
          </p:cNvPr>
          <p:cNvSpPr/>
          <p:nvPr/>
        </p:nvSpPr>
        <p:spPr>
          <a:xfrm>
            <a:off x="8752317" y="4431760"/>
            <a:ext cx="1964844" cy="17159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0893D837-2972-4A71-AF7A-77FFB1BA9BBD}"/>
              </a:ext>
            </a:extLst>
          </p:cNvPr>
          <p:cNvSpPr/>
          <p:nvPr/>
        </p:nvSpPr>
        <p:spPr>
          <a:xfrm>
            <a:off x="9303299" y="5728020"/>
            <a:ext cx="522184" cy="4144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altLang="ko-KR" sz="2400" b="1" dirty="0"/>
              <a:t>Signal Road Projector (SRP)</a:t>
            </a:r>
          </a:p>
          <a:p>
            <a:r>
              <a:rPr lang="en-US" sz="2400" b="1" dirty="0"/>
              <a:t>Main aspects – UN R48</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4</a:t>
            </a:fld>
            <a:endParaRPr lang="de-DE" sz="1600" dirty="0">
              <a:solidFill>
                <a:schemeClr val="bg1"/>
              </a:solidFill>
            </a:endParaRPr>
          </a:p>
        </p:txBody>
      </p:sp>
      <p:sp>
        <p:nvSpPr>
          <p:cNvPr id="32"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pic>
        <p:nvPicPr>
          <p:cNvPr id="34" name="図 9">
            <a:extLst>
              <a:ext uri="{FF2B5EF4-FFF2-40B4-BE49-F238E27FC236}">
                <a16:creationId xmlns:a16="http://schemas.microsoft.com/office/drawing/2014/main" id="{665B98FD-ACDE-45F0-990B-DA88B40A5ECB}"/>
              </a:ext>
            </a:extLst>
          </p:cNvPr>
          <p:cNvPicPr>
            <a:picLocks noChangeAspect="1"/>
          </p:cNvPicPr>
          <p:nvPr/>
        </p:nvPicPr>
        <p:blipFill>
          <a:blip r:embed="rId2"/>
          <a:stretch>
            <a:fillRect/>
          </a:stretch>
        </p:blipFill>
        <p:spPr>
          <a:xfrm>
            <a:off x="2437802" y="4458750"/>
            <a:ext cx="6179748" cy="1715974"/>
          </a:xfrm>
          <a:prstGeom prst="rect">
            <a:avLst/>
          </a:prstGeom>
          <a:ln w="3175">
            <a:solidFill>
              <a:schemeClr val="tx1"/>
            </a:solidFill>
          </a:ln>
        </p:spPr>
      </p:pic>
      <p:pic>
        <p:nvPicPr>
          <p:cNvPr id="45" name="図 1">
            <a:extLst>
              <a:ext uri="{FF2B5EF4-FFF2-40B4-BE49-F238E27FC236}">
                <a16:creationId xmlns:a16="http://schemas.microsoft.com/office/drawing/2014/main" id="{B73A75CB-8839-4C19-842A-28A3B94001C8}"/>
              </a:ext>
            </a:extLst>
          </p:cNvPr>
          <p:cNvPicPr>
            <a:picLocks noChangeAspect="1"/>
          </p:cNvPicPr>
          <p:nvPr/>
        </p:nvPicPr>
        <p:blipFill>
          <a:blip r:embed="rId3"/>
          <a:stretch>
            <a:fillRect/>
          </a:stretch>
        </p:blipFill>
        <p:spPr>
          <a:xfrm>
            <a:off x="2749155" y="2004029"/>
            <a:ext cx="7559409" cy="1104912"/>
          </a:xfrm>
          <a:prstGeom prst="rect">
            <a:avLst/>
          </a:prstGeom>
          <a:ln>
            <a:noFill/>
          </a:ln>
        </p:spPr>
      </p:pic>
      <p:grpSp>
        <p:nvGrpSpPr>
          <p:cNvPr id="46" name="グループ化 8">
            <a:extLst>
              <a:ext uri="{FF2B5EF4-FFF2-40B4-BE49-F238E27FC236}">
                <a16:creationId xmlns:a16="http://schemas.microsoft.com/office/drawing/2014/main" id="{1AD0F67D-9E4C-4CC1-94E9-CB22F0642979}"/>
              </a:ext>
            </a:extLst>
          </p:cNvPr>
          <p:cNvGrpSpPr/>
          <p:nvPr/>
        </p:nvGrpSpPr>
        <p:grpSpPr>
          <a:xfrm>
            <a:off x="3134113" y="2474267"/>
            <a:ext cx="6691370" cy="532005"/>
            <a:chOff x="3603473" y="3258151"/>
            <a:chExt cx="4916530" cy="366754"/>
          </a:xfrm>
        </p:grpSpPr>
        <p:sp>
          <p:nvSpPr>
            <p:cNvPr id="47" name="직사각형 9">
              <a:extLst>
                <a:ext uri="{FF2B5EF4-FFF2-40B4-BE49-F238E27FC236}">
                  <a16:creationId xmlns:a16="http://schemas.microsoft.com/office/drawing/2014/main" id="{0E5BB730-EBF5-450B-AF24-1678914B85E4}"/>
                </a:ext>
              </a:extLst>
            </p:cNvPr>
            <p:cNvSpPr/>
            <p:nvPr/>
          </p:nvSpPr>
          <p:spPr>
            <a:xfrm>
              <a:off x="3603473" y="3258151"/>
              <a:ext cx="307340" cy="366754"/>
            </a:xfrm>
            <a:prstGeom prst="rect">
              <a:avLst/>
            </a:prstGeom>
            <a:solidFill>
              <a:srgbClr val="FFC000"/>
            </a:solidFill>
            <a:ln w="12700" cap="flat" cmpd="sng" algn="ctr">
              <a:noFill/>
              <a:prstDash val="solid"/>
              <a:miter lim="800000"/>
            </a:ln>
            <a:effectLst/>
          </p:spPr>
          <p:txBody>
            <a:bodyPr lIns="108000" tIns="36000" rIns="108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직사각형 10">
              <a:extLst>
                <a:ext uri="{FF2B5EF4-FFF2-40B4-BE49-F238E27FC236}">
                  <a16:creationId xmlns:a16="http://schemas.microsoft.com/office/drawing/2014/main" id="{83423B4C-580A-4B2C-9FCB-A61EF27A692E}"/>
                </a:ext>
              </a:extLst>
            </p:cNvPr>
            <p:cNvSpPr/>
            <p:nvPr/>
          </p:nvSpPr>
          <p:spPr>
            <a:xfrm>
              <a:off x="4076164" y="3258151"/>
              <a:ext cx="307340" cy="366754"/>
            </a:xfrm>
            <a:prstGeom prst="rect">
              <a:avLst/>
            </a:prstGeom>
            <a:solidFill>
              <a:sysClr val="window" lastClr="FFFFFF"/>
            </a:solidFill>
            <a:ln w="12700" cap="flat" cmpd="sng" algn="ctr">
              <a:solidFill>
                <a:sysClr val="window" lastClr="FFFFFF">
                  <a:lumMod val="75000"/>
                </a:sysClr>
              </a:solidFill>
              <a:prstDash val="solid"/>
              <a:miter lim="800000"/>
            </a:ln>
            <a:effectLst/>
          </p:spPr>
          <p:txBody>
            <a:bodyPr lIns="108000" tIns="36000" rIns="108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이등변 삼각형 15">
              <a:extLst>
                <a:ext uri="{FF2B5EF4-FFF2-40B4-BE49-F238E27FC236}">
                  <a16:creationId xmlns:a16="http://schemas.microsoft.com/office/drawing/2014/main" id="{BC22B83F-EDF1-474E-9164-3298B31C5F32}"/>
                </a:ext>
              </a:extLst>
            </p:cNvPr>
            <p:cNvSpPr/>
            <p:nvPr/>
          </p:nvSpPr>
          <p:spPr>
            <a:xfrm>
              <a:off x="4963380" y="3258151"/>
              <a:ext cx="398780" cy="366754"/>
            </a:xfrm>
            <a:prstGeom prst="triangle">
              <a:avLst/>
            </a:prstGeom>
            <a:solidFill>
              <a:srgbClr val="FFC000"/>
            </a:solidFill>
            <a:ln w="12700" cap="flat" cmpd="sng" algn="ctr">
              <a:noFill/>
              <a:prstDash val="solid"/>
              <a:miter lim="800000"/>
            </a:ln>
            <a:effectLst/>
          </p:spPr>
          <p:txBody>
            <a:bodyPr lIns="108000" tIns="36000" rIns="108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이등변 삼각형 19">
              <a:extLst>
                <a:ext uri="{FF2B5EF4-FFF2-40B4-BE49-F238E27FC236}">
                  <a16:creationId xmlns:a16="http://schemas.microsoft.com/office/drawing/2014/main" id="{3EFFC6F5-5359-4DBB-815B-28EADE915FD6}"/>
                </a:ext>
              </a:extLst>
            </p:cNvPr>
            <p:cNvSpPr/>
            <p:nvPr/>
          </p:nvSpPr>
          <p:spPr>
            <a:xfrm>
              <a:off x="5477063" y="3258151"/>
              <a:ext cx="398780" cy="366754"/>
            </a:xfrm>
            <a:prstGeom prst="triangle">
              <a:avLst/>
            </a:prstGeom>
            <a:solidFill>
              <a:sysClr val="window" lastClr="FFFFFF"/>
            </a:solidFill>
            <a:ln w="12700" cap="flat" cmpd="sng" algn="ctr">
              <a:solidFill>
                <a:sysClr val="window" lastClr="FFFFFF">
                  <a:lumMod val="75000"/>
                </a:sysClr>
              </a:solidFill>
              <a:prstDash val="solid"/>
              <a:miter lim="800000"/>
            </a:ln>
            <a:effectLst/>
          </p:spPr>
          <p:txBody>
            <a:bodyPr lIns="108000" tIns="36000" rIns="108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타원 64">
              <a:extLst>
                <a:ext uri="{FF2B5EF4-FFF2-40B4-BE49-F238E27FC236}">
                  <a16:creationId xmlns:a16="http://schemas.microsoft.com/office/drawing/2014/main" id="{AD40423A-E089-4A66-B05E-9EEE9BDE8A5A}"/>
                </a:ext>
              </a:extLst>
            </p:cNvPr>
            <p:cNvSpPr/>
            <p:nvPr/>
          </p:nvSpPr>
          <p:spPr>
            <a:xfrm>
              <a:off x="7731487" y="3293110"/>
              <a:ext cx="314960" cy="303530"/>
            </a:xfrm>
            <a:prstGeom prst="ellipse">
              <a:avLst/>
            </a:prstGeom>
            <a:solidFill>
              <a:srgbClr val="FFC000"/>
            </a:solidFill>
            <a:ln w="12700" cap="flat" cmpd="sng" algn="ctr">
              <a:noFill/>
              <a:prstDash val="solid"/>
              <a:miter lim="800000"/>
            </a:ln>
            <a:effectLst/>
          </p:spPr>
          <p:txBody>
            <a:bodyPr lIns="108000" tIns="36000" rIns="108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타원 69">
              <a:extLst>
                <a:ext uri="{FF2B5EF4-FFF2-40B4-BE49-F238E27FC236}">
                  <a16:creationId xmlns:a16="http://schemas.microsoft.com/office/drawing/2014/main" id="{CE62A5D9-2732-4C7A-859A-8802A87EF7FA}"/>
                </a:ext>
              </a:extLst>
            </p:cNvPr>
            <p:cNvSpPr/>
            <p:nvPr/>
          </p:nvSpPr>
          <p:spPr>
            <a:xfrm>
              <a:off x="8205043" y="3293110"/>
              <a:ext cx="314960" cy="30353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108000" tIns="36000" rIns="108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フリーフォーム: 図形 16">
              <a:extLst>
                <a:ext uri="{FF2B5EF4-FFF2-40B4-BE49-F238E27FC236}">
                  <a16:creationId xmlns:a16="http://schemas.microsoft.com/office/drawing/2014/main" id="{A69BB180-6EBE-42FF-953C-788EAD860D85}"/>
                </a:ext>
              </a:extLst>
            </p:cNvPr>
            <p:cNvSpPr/>
            <p:nvPr/>
          </p:nvSpPr>
          <p:spPr>
            <a:xfrm>
              <a:off x="6331750" y="3258151"/>
              <a:ext cx="387350" cy="366754"/>
            </a:xfrm>
            <a:custGeom>
              <a:avLst/>
              <a:gdLst>
                <a:gd name="connsiteX0" fmla="*/ 161925 w 276225"/>
                <a:gd name="connsiteY0" fmla="*/ 0 h 276225"/>
                <a:gd name="connsiteX1" fmla="*/ 0 w 276225"/>
                <a:gd name="connsiteY1" fmla="*/ 142875 h 276225"/>
                <a:gd name="connsiteX2" fmla="*/ 0 w 276225"/>
                <a:gd name="connsiteY2" fmla="*/ 276225 h 276225"/>
                <a:gd name="connsiteX3" fmla="*/ 152400 w 276225"/>
                <a:gd name="connsiteY3" fmla="*/ 142875 h 276225"/>
                <a:gd name="connsiteX4" fmla="*/ 276225 w 276225"/>
                <a:gd name="connsiteY4" fmla="*/ 266700 h 276225"/>
                <a:gd name="connsiteX5" fmla="*/ 276225 w 276225"/>
                <a:gd name="connsiteY5" fmla="*/ 114300 h 276225"/>
                <a:gd name="connsiteX6" fmla="*/ 161925 w 276225"/>
                <a:gd name="connsiteY6" fmla="*/ 0 h 276225"/>
                <a:gd name="connsiteX0" fmla="*/ 161925 w 326329"/>
                <a:gd name="connsiteY0" fmla="*/ 0 h 276225"/>
                <a:gd name="connsiteX1" fmla="*/ 0 w 326329"/>
                <a:gd name="connsiteY1" fmla="*/ 142875 h 276225"/>
                <a:gd name="connsiteX2" fmla="*/ 0 w 326329"/>
                <a:gd name="connsiteY2" fmla="*/ 276225 h 276225"/>
                <a:gd name="connsiteX3" fmla="*/ 152400 w 326329"/>
                <a:gd name="connsiteY3" fmla="*/ 142875 h 276225"/>
                <a:gd name="connsiteX4" fmla="*/ 276225 w 326329"/>
                <a:gd name="connsiteY4" fmla="*/ 266700 h 276225"/>
                <a:gd name="connsiteX5" fmla="*/ 326329 w 326329"/>
                <a:gd name="connsiteY5" fmla="*/ 135177 h 276225"/>
                <a:gd name="connsiteX6" fmla="*/ 161925 w 326329"/>
                <a:gd name="connsiteY6" fmla="*/ 0 h 276225"/>
                <a:gd name="connsiteX0" fmla="*/ 161925 w 326329"/>
                <a:gd name="connsiteY0" fmla="*/ 0 h 276225"/>
                <a:gd name="connsiteX1" fmla="*/ 0 w 326329"/>
                <a:gd name="connsiteY1" fmla="*/ 142875 h 276225"/>
                <a:gd name="connsiteX2" fmla="*/ 0 w 326329"/>
                <a:gd name="connsiteY2" fmla="*/ 276225 h 276225"/>
                <a:gd name="connsiteX3" fmla="*/ 152400 w 326329"/>
                <a:gd name="connsiteY3" fmla="*/ 142875 h 276225"/>
                <a:gd name="connsiteX4" fmla="*/ 301321 w 326329"/>
                <a:gd name="connsiteY4" fmla="*/ 266700 h 276225"/>
                <a:gd name="connsiteX5" fmla="*/ 326329 w 326329"/>
                <a:gd name="connsiteY5" fmla="*/ 135177 h 276225"/>
                <a:gd name="connsiteX6" fmla="*/ 161925 w 326329"/>
                <a:gd name="connsiteY6" fmla="*/ 0 h 276225"/>
                <a:gd name="connsiteX0" fmla="*/ 161925 w 305415"/>
                <a:gd name="connsiteY0" fmla="*/ 0 h 276225"/>
                <a:gd name="connsiteX1" fmla="*/ 0 w 305415"/>
                <a:gd name="connsiteY1" fmla="*/ 142875 h 276225"/>
                <a:gd name="connsiteX2" fmla="*/ 0 w 305415"/>
                <a:gd name="connsiteY2" fmla="*/ 276225 h 276225"/>
                <a:gd name="connsiteX3" fmla="*/ 152400 w 305415"/>
                <a:gd name="connsiteY3" fmla="*/ 142875 h 276225"/>
                <a:gd name="connsiteX4" fmla="*/ 301321 w 305415"/>
                <a:gd name="connsiteY4" fmla="*/ 266700 h 276225"/>
                <a:gd name="connsiteX5" fmla="*/ 305415 w 305415"/>
                <a:gd name="connsiteY5" fmla="*/ 135177 h 276225"/>
                <a:gd name="connsiteX6" fmla="*/ 161925 w 305415"/>
                <a:gd name="connsiteY6" fmla="*/ 0 h 276225"/>
                <a:gd name="connsiteX0" fmla="*/ 161925 w 305415"/>
                <a:gd name="connsiteY0" fmla="*/ 0 h 276225"/>
                <a:gd name="connsiteX1" fmla="*/ 0 w 305415"/>
                <a:gd name="connsiteY1" fmla="*/ 142875 h 276225"/>
                <a:gd name="connsiteX2" fmla="*/ 0 w 305415"/>
                <a:gd name="connsiteY2" fmla="*/ 276225 h 276225"/>
                <a:gd name="connsiteX3" fmla="*/ 152400 w 305415"/>
                <a:gd name="connsiteY3" fmla="*/ 142875 h 276225"/>
                <a:gd name="connsiteX4" fmla="*/ 301321 w 305415"/>
                <a:gd name="connsiteY4" fmla="*/ 266700 h 276225"/>
                <a:gd name="connsiteX5" fmla="*/ 305415 w 305415"/>
                <a:gd name="connsiteY5" fmla="*/ 135177 h 276225"/>
                <a:gd name="connsiteX6" fmla="*/ 161925 w 305415"/>
                <a:gd name="connsiteY6" fmla="*/ 0 h 276225"/>
                <a:gd name="connsiteX0" fmla="*/ 161925 w 309688"/>
                <a:gd name="connsiteY0" fmla="*/ 0 h 276225"/>
                <a:gd name="connsiteX1" fmla="*/ 0 w 309688"/>
                <a:gd name="connsiteY1" fmla="*/ 142875 h 276225"/>
                <a:gd name="connsiteX2" fmla="*/ 0 w 309688"/>
                <a:gd name="connsiteY2" fmla="*/ 276225 h 276225"/>
                <a:gd name="connsiteX3" fmla="*/ 152400 w 309688"/>
                <a:gd name="connsiteY3" fmla="*/ 142875 h 276225"/>
                <a:gd name="connsiteX4" fmla="*/ 309688 w 309688"/>
                <a:gd name="connsiteY4" fmla="*/ 276225 h 276225"/>
                <a:gd name="connsiteX5" fmla="*/ 305415 w 309688"/>
                <a:gd name="connsiteY5" fmla="*/ 135177 h 276225"/>
                <a:gd name="connsiteX6" fmla="*/ 161925 w 309688"/>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688" h="276225">
                  <a:moveTo>
                    <a:pt x="161925" y="0"/>
                  </a:moveTo>
                  <a:lnTo>
                    <a:pt x="0" y="142875"/>
                  </a:lnTo>
                  <a:lnTo>
                    <a:pt x="0" y="276225"/>
                  </a:lnTo>
                  <a:lnTo>
                    <a:pt x="152400" y="142875"/>
                  </a:lnTo>
                  <a:lnTo>
                    <a:pt x="309688" y="276225"/>
                  </a:lnTo>
                  <a:lnTo>
                    <a:pt x="305415" y="135177"/>
                  </a:lnTo>
                  <a:lnTo>
                    <a:pt x="161925" y="0"/>
                  </a:lnTo>
                  <a:close/>
                </a:path>
              </a:pathLst>
            </a:cu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フリーフォーム: 図形 17">
              <a:extLst>
                <a:ext uri="{FF2B5EF4-FFF2-40B4-BE49-F238E27FC236}">
                  <a16:creationId xmlns:a16="http://schemas.microsoft.com/office/drawing/2014/main" id="{4D6A109F-6700-47C5-AB7A-064CC2222930}"/>
                </a:ext>
              </a:extLst>
            </p:cNvPr>
            <p:cNvSpPr/>
            <p:nvPr/>
          </p:nvSpPr>
          <p:spPr>
            <a:xfrm>
              <a:off x="6867679" y="3258151"/>
              <a:ext cx="378460" cy="366754"/>
            </a:xfrm>
            <a:custGeom>
              <a:avLst/>
              <a:gdLst>
                <a:gd name="connsiteX0" fmla="*/ 161925 w 276225"/>
                <a:gd name="connsiteY0" fmla="*/ 0 h 276225"/>
                <a:gd name="connsiteX1" fmla="*/ 0 w 276225"/>
                <a:gd name="connsiteY1" fmla="*/ 142875 h 276225"/>
                <a:gd name="connsiteX2" fmla="*/ 0 w 276225"/>
                <a:gd name="connsiteY2" fmla="*/ 276225 h 276225"/>
                <a:gd name="connsiteX3" fmla="*/ 152400 w 276225"/>
                <a:gd name="connsiteY3" fmla="*/ 142875 h 276225"/>
                <a:gd name="connsiteX4" fmla="*/ 276225 w 276225"/>
                <a:gd name="connsiteY4" fmla="*/ 266700 h 276225"/>
                <a:gd name="connsiteX5" fmla="*/ 276225 w 276225"/>
                <a:gd name="connsiteY5" fmla="*/ 114300 h 276225"/>
                <a:gd name="connsiteX6" fmla="*/ 161925 w 276225"/>
                <a:gd name="connsiteY6" fmla="*/ 0 h 276225"/>
                <a:gd name="connsiteX0" fmla="*/ 161925 w 326329"/>
                <a:gd name="connsiteY0" fmla="*/ 0 h 276225"/>
                <a:gd name="connsiteX1" fmla="*/ 0 w 326329"/>
                <a:gd name="connsiteY1" fmla="*/ 142875 h 276225"/>
                <a:gd name="connsiteX2" fmla="*/ 0 w 326329"/>
                <a:gd name="connsiteY2" fmla="*/ 276225 h 276225"/>
                <a:gd name="connsiteX3" fmla="*/ 152400 w 326329"/>
                <a:gd name="connsiteY3" fmla="*/ 142875 h 276225"/>
                <a:gd name="connsiteX4" fmla="*/ 276225 w 326329"/>
                <a:gd name="connsiteY4" fmla="*/ 266700 h 276225"/>
                <a:gd name="connsiteX5" fmla="*/ 326329 w 326329"/>
                <a:gd name="connsiteY5" fmla="*/ 135177 h 276225"/>
                <a:gd name="connsiteX6" fmla="*/ 161925 w 326329"/>
                <a:gd name="connsiteY6" fmla="*/ 0 h 276225"/>
                <a:gd name="connsiteX0" fmla="*/ 161925 w 326329"/>
                <a:gd name="connsiteY0" fmla="*/ 0 h 276225"/>
                <a:gd name="connsiteX1" fmla="*/ 0 w 326329"/>
                <a:gd name="connsiteY1" fmla="*/ 142875 h 276225"/>
                <a:gd name="connsiteX2" fmla="*/ 0 w 326329"/>
                <a:gd name="connsiteY2" fmla="*/ 276225 h 276225"/>
                <a:gd name="connsiteX3" fmla="*/ 152400 w 326329"/>
                <a:gd name="connsiteY3" fmla="*/ 142875 h 276225"/>
                <a:gd name="connsiteX4" fmla="*/ 301321 w 326329"/>
                <a:gd name="connsiteY4" fmla="*/ 266700 h 276225"/>
                <a:gd name="connsiteX5" fmla="*/ 326329 w 326329"/>
                <a:gd name="connsiteY5" fmla="*/ 135177 h 276225"/>
                <a:gd name="connsiteX6" fmla="*/ 161925 w 326329"/>
                <a:gd name="connsiteY6" fmla="*/ 0 h 276225"/>
                <a:gd name="connsiteX0" fmla="*/ 161925 w 305415"/>
                <a:gd name="connsiteY0" fmla="*/ 0 h 276225"/>
                <a:gd name="connsiteX1" fmla="*/ 0 w 305415"/>
                <a:gd name="connsiteY1" fmla="*/ 142875 h 276225"/>
                <a:gd name="connsiteX2" fmla="*/ 0 w 305415"/>
                <a:gd name="connsiteY2" fmla="*/ 276225 h 276225"/>
                <a:gd name="connsiteX3" fmla="*/ 152400 w 305415"/>
                <a:gd name="connsiteY3" fmla="*/ 142875 h 276225"/>
                <a:gd name="connsiteX4" fmla="*/ 301321 w 305415"/>
                <a:gd name="connsiteY4" fmla="*/ 266700 h 276225"/>
                <a:gd name="connsiteX5" fmla="*/ 305415 w 305415"/>
                <a:gd name="connsiteY5" fmla="*/ 135177 h 276225"/>
                <a:gd name="connsiteX6" fmla="*/ 161925 w 305415"/>
                <a:gd name="connsiteY6" fmla="*/ 0 h 276225"/>
                <a:gd name="connsiteX0" fmla="*/ 161925 w 305415"/>
                <a:gd name="connsiteY0" fmla="*/ 0 h 276225"/>
                <a:gd name="connsiteX1" fmla="*/ 0 w 305415"/>
                <a:gd name="connsiteY1" fmla="*/ 142875 h 276225"/>
                <a:gd name="connsiteX2" fmla="*/ 0 w 305415"/>
                <a:gd name="connsiteY2" fmla="*/ 276225 h 276225"/>
                <a:gd name="connsiteX3" fmla="*/ 152400 w 305415"/>
                <a:gd name="connsiteY3" fmla="*/ 142875 h 276225"/>
                <a:gd name="connsiteX4" fmla="*/ 301321 w 305415"/>
                <a:gd name="connsiteY4" fmla="*/ 266700 h 276225"/>
                <a:gd name="connsiteX5" fmla="*/ 305415 w 305415"/>
                <a:gd name="connsiteY5" fmla="*/ 135177 h 276225"/>
                <a:gd name="connsiteX6" fmla="*/ 161925 w 305415"/>
                <a:gd name="connsiteY6" fmla="*/ 0 h 276225"/>
                <a:gd name="connsiteX0" fmla="*/ 161925 w 309688"/>
                <a:gd name="connsiteY0" fmla="*/ 0 h 276225"/>
                <a:gd name="connsiteX1" fmla="*/ 0 w 309688"/>
                <a:gd name="connsiteY1" fmla="*/ 142875 h 276225"/>
                <a:gd name="connsiteX2" fmla="*/ 0 w 309688"/>
                <a:gd name="connsiteY2" fmla="*/ 276225 h 276225"/>
                <a:gd name="connsiteX3" fmla="*/ 152400 w 309688"/>
                <a:gd name="connsiteY3" fmla="*/ 142875 h 276225"/>
                <a:gd name="connsiteX4" fmla="*/ 309688 w 309688"/>
                <a:gd name="connsiteY4" fmla="*/ 276225 h 276225"/>
                <a:gd name="connsiteX5" fmla="*/ 305415 w 309688"/>
                <a:gd name="connsiteY5" fmla="*/ 135177 h 276225"/>
                <a:gd name="connsiteX6" fmla="*/ 161925 w 309688"/>
                <a:gd name="connsiteY6"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688" h="276225">
                  <a:moveTo>
                    <a:pt x="161925" y="0"/>
                  </a:moveTo>
                  <a:lnTo>
                    <a:pt x="0" y="142875"/>
                  </a:lnTo>
                  <a:lnTo>
                    <a:pt x="0" y="276225"/>
                  </a:lnTo>
                  <a:lnTo>
                    <a:pt x="152400" y="142875"/>
                  </a:lnTo>
                  <a:lnTo>
                    <a:pt x="309688" y="276225"/>
                  </a:lnTo>
                  <a:lnTo>
                    <a:pt x="305415" y="135177"/>
                  </a:lnTo>
                  <a:lnTo>
                    <a:pt x="161925" y="0"/>
                  </a:lnTo>
                  <a:close/>
                </a:path>
              </a:pathLst>
            </a:custGeom>
            <a:solidFill>
              <a:sysClr val="window" lastClr="FFFFFF"/>
            </a:solidFill>
            <a:ln w="3175"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6" name="Grafik 5">
            <a:extLst>
              <a:ext uri="{FF2B5EF4-FFF2-40B4-BE49-F238E27FC236}">
                <a16:creationId xmlns:a16="http://schemas.microsoft.com/office/drawing/2014/main" id="{7712471C-9E8F-491A-BB73-2EFC6446399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05035" y="5348640"/>
            <a:ext cx="734583" cy="587047"/>
          </a:xfrm>
          <a:prstGeom prst="rect">
            <a:avLst/>
          </a:prstGeom>
        </p:spPr>
      </p:pic>
      <p:sp>
        <p:nvSpPr>
          <p:cNvPr id="7" name="Gleichschenkliges Dreieck 6">
            <a:extLst>
              <a:ext uri="{FF2B5EF4-FFF2-40B4-BE49-F238E27FC236}">
                <a16:creationId xmlns:a16="http://schemas.microsoft.com/office/drawing/2014/main" id="{33B3E77A-8F71-44E3-8490-F06F9DD0BC02}"/>
              </a:ext>
            </a:extLst>
          </p:cNvPr>
          <p:cNvSpPr/>
          <p:nvPr/>
        </p:nvSpPr>
        <p:spPr>
          <a:xfrm rot="5233043">
            <a:off x="9149772" y="5231845"/>
            <a:ext cx="396697" cy="801281"/>
          </a:xfrm>
          <a:prstGeom prst="triangle">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Pfeil: Chevron 7">
            <a:extLst>
              <a:ext uri="{FF2B5EF4-FFF2-40B4-BE49-F238E27FC236}">
                <a16:creationId xmlns:a16="http://schemas.microsoft.com/office/drawing/2014/main" id="{94043FD2-B785-4D84-ADE9-D9DBE8BCA593}"/>
              </a:ext>
            </a:extLst>
          </p:cNvPr>
          <p:cNvSpPr/>
          <p:nvPr/>
        </p:nvSpPr>
        <p:spPr>
          <a:xfrm rot="9034516">
            <a:off x="9592606" y="5796893"/>
            <a:ext cx="135175" cy="198930"/>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Pfeil: Chevron 21">
            <a:extLst>
              <a:ext uri="{FF2B5EF4-FFF2-40B4-BE49-F238E27FC236}">
                <a16:creationId xmlns:a16="http://schemas.microsoft.com/office/drawing/2014/main" id="{4CC4FFFA-9D6C-4C21-9D15-8B3A6A2CF4A1}"/>
              </a:ext>
            </a:extLst>
          </p:cNvPr>
          <p:cNvSpPr/>
          <p:nvPr/>
        </p:nvSpPr>
        <p:spPr>
          <a:xfrm rot="9034516">
            <a:off x="9462330" y="5876480"/>
            <a:ext cx="135175" cy="198930"/>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Pfeil: Chevron 22">
            <a:extLst>
              <a:ext uri="{FF2B5EF4-FFF2-40B4-BE49-F238E27FC236}">
                <a16:creationId xmlns:a16="http://schemas.microsoft.com/office/drawing/2014/main" id="{899E5688-A2AE-4EAF-BFAC-CF364D3B9FEC}"/>
              </a:ext>
            </a:extLst>
          </p:cNvPr>
          <p:cNvSpPr/>
          <p:nvPr/>
        </p:nvSpPr>
        <p:spPr>
          <a:xfrm rot="9034516">
            <a:off x="9343446" y="5954405"/>
            <a:ext cx="135175" cy="198930"/>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Textfeld 8">
            <a:extLst>
              <a:ext uri="{FF2B5EF4-FFF2-40B4-BE49-F238E27FC236}">
                <a16:creationId xmlns:a16="http://schemas.microsoft.com/office/drawing/2014/main" id="{E3FB61B5-D543-4D87-82BE-BF32964368ED}"/>
              </a:ext>
            </a:extLst>
          </p:cNvPr>
          <p:cNvSpPr txBox="1"/>
          <p:nvPr/>
        </p:nvSpPr>
        <p:spPr>
          <a:xfrm>
            <a:off x="2437802" y="4478333"/>
            <a:ext cx="365806" cy="369332"/>
          </a:xfrm>
          <a:prstGeom prst="rect">
            <a:avLst/>
          </a:prstGeom>
          <a:noFill/>
        </p:spPr>
        <p:txBody>
          <a:bodyPr wrap="none" rtlCol="0">
            <a:spAutoFit/>
          </a:bodyPr>
          <a:lstStyle/>
          <a:p>
            <a:r>
              <a:rPr lang="de-DE" dirty="0"/>
              <a:t>a)</a:t>
            </a:r>
          </a:p>
        </p:txBody>
      </p:sp>
      <p:sp>
        <p:nvSpPr>
          <p:cNvPr id="25" name="Textfeld 24">
            <a:extLst>
              <a:ext uri="{FF2B5EF4-FFF2-40B4-BE49-F238E27FC236}">
                <a16:creationId xmlns:a16="http://schemas.microsoft.com/office/drawing/2014/main" id="{563152A7-6EA1-496E-9D8C-648BC3686BB6}"/>
              </a:ext>
            </a:extLst>
          </p:cNvPr>
          <p:cNvSpPr txBox="1"/>
          <p:nvPr/>
        </p:nvSpPr>
        <p:spPr>
          <a:xfrm>
            <a:off x="8758521" y="4431559"/>
            <a:ext cx="377026" cy="369332"/>
          </a:xfrm>
          <a:prstGeom prst="rect">
            <a:avLst/>
          </a:prstGeom>
          <a:noFill/>
        </p:spPr>
        <p:txBody>
          <a:bodyPr wrap="none" rtlCol="0">
            <a:spAutoFit/>
          </a:bodyPr>
          <a:lstStyle/>
          <a:p>
            <a:r>
              <a:rPr lang="de-DE" dirty="0"/>
              <a:t>b)</a:t>
            </a:r>
          </a:p>
        </p:txBody>
      </p:sp>
      <p:cxnSp>
        <p:nvCxnSpPr>
          <p:cNvPr id="12" name="Gerade Verbindung mit Pfeil 11">
            <a:extLst>
              <a:ext uri="{FF2B5EF4-FFF2-40B4-BE49-F238E27FC236}">
                <a16:creationId xmlns:a16="http://schemas.microsoft.com/office/drawing/2014/main" id="{60BA656D-65A9-488C-8B97-DBDDF8CB6E35}"/>
              </a:ext>
            </a:extLst>
          </p:cNvPr>
          <p:cNvCxnSpPr/>
          <p:nvPr/>
        </p:nvCxnSpPr>
        <p:spPr>
          <a:xfrm flipH="1">
            <a:off x="9180976" y="5111015"/>
            <a:ext cx="215848" cy="521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2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altLang="ko-KR" sz="2400" b="1" dirty="0"/>
              <a:t>Signal Road Projector (SRP)</a:t>
            </a:r>
          </a:p>
          <a:p>
            <a:r>
              <a:rPr lang="en-US" sz="2400" b="1" dirty="0"/>
              <a:t>Main aspects – UN R48</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5</a:t>
            </a:fld>
            <a:endParaRPr lang="de-DE" sz="1600" dirty="0">
              <a:solidFill>
                <a:schemeClr val="bg1"/>
              </a:solidFill>
            </a:endParaRPr>
          </a:p>
        </p:txBody>
      </p:sp>
      <p:sp>
        <p:nvSpPr>
          <p:cNvPr id="32"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graphicFrame>
        <p:nvGraphicFramePr>
          <p:cNvPr id="17" name="表 4">
            <a:extLst>
              <a:ext uri="{FF2B5EF4-FFF2-40B4-BE49-F238E27FC236}">
                <a16:creationId xmlns:a16="http://schemas.microsoft.com/office/drawing/2014/main" id="{01E26899-7E41-4CFC-8938-99966D1FDFB0}"/>
              </a:ext>
            </a:extLst>
          </p:cNvPr>
          <p:cNvGraphicFramePr>
            <a:graphicFrameLocks noGrp="1"/>
          </p:cNvGraphicFramePr>
          <p:nvPr>
            <p:extLst>
              <p:ext uri="{D42A27DB-BD31-4B8C-83A1-F6EECF244321}">
                <p14:modId xmlns:p14="http://schemas.microsoft.com/office/powerpoint/2010/main" val="150936872"/>
              </p:ext>
            </p:extLst>
          </p:nvPr>
        </p:nvGraphicFramePr>
        <p:xfrm>
          <a:off x="746183" y="1459304"/>
          <a:ext cx="10448025" cy="2450727"/>
        </p:xfrm>
        <a:graphic>
          <a:graphicData uri="http://schemas.openxmlformats.org/drawingml/2006/table">
            <a:tbl>
              <a:tblPr firstRow="1" bandRow="1">
                <a:tableStyleId>{93296810-A885-4BE3-A3E7-6D5BEEA58F35}</a:tableStyleId>
              </a:tblPr>
              <a:tblGrid>
                <a:gridCol w="1304025">
                  <a:extLst>
                    <a:ext uri="{9D8B030D-6E8A-4147-A177-3AD203B41FA5}">
                      <a16:colId xmlns:a16="http://schemas.microsoft.com/office/drawing/2014/main" val="1086949221"/>
                    </a:ext>
                  </a:extLst>
                </a:gridCol>
                <a:gridCol w="4519641">
                  <a:extLst>
                    <a:ext uri="{9D8B030D-6E8A-4147-A177-3AD203B41FA5}">
                      <a16:colId xmlns:a16="http://schemas.microsoft.com/office/drawing/2014/main" val="1319781059"/>
                    </a:ext>
                  </a:extLst>
                </a:gridCol>
                <a:gridCol w="4624359">
                  <a:extLst>
                    <a:ext uri="{9D8B030D-6E8A-4147-A177-3AD203B41FA5}">
                      <a16:colId xmlns:a16="http://schemas.microsoft.com/office/drawing/2014/main" val="599128648"/>
                    </a:ext>
                  </a:extLst>
                </a:gridCol>
              </a:tblGrid>
              <a:tr h="396000">
                <a:tc>
                  <a:txBody>
                    <a:bodyPr/>
                    <a:lstStyle/>
                    <a:p>
                      <a:endParaRPr kumimoji="1" lang="ja-JP" altLang="en-US"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Direction Indicator Projector</a:t>
                      </a:r>
                      <a:endParaRPr kumimoji="1" lang="ja-JP" altLang="en-US" sz="1400" b="1" dirty="0"/>
                    </a:p>
                  </a:txBody>
                  <a:tcPr anchor="ctr"/>
                </a:tc>
                <a:tc>
                  <a:txBody>
                    <a:bodyPr/>
                    <a:lstStyle/>
                    <a:p>
                      <a:pPr algn="ctr"/>
                      <a:r>
                        <a:rPr kumimoji="1" lang="en-US" altLang="ja-JP" sz="1400" b="1" dirty="0"/>
                        <a:t>Reversing Projector</a:t>
                      </a:r>
                      <a:endParaRPr kumimoji="1" lang="ja-JP" altLang="en-US" sz="1400" b="1" dirty="0"/>
                    </a:p>
                  </a:txBody>
                  <a:tcPr anchor="ctr"/>
                </a:tc>
                <a:extLst>
                  <a:ext uri="{0D108BD9-81ED-4DB2-BD59-A6C34878D82A}">
                    <a16:rowId xmlns:a16="http://schemas.microsoft.com/office/drawing/2014/main" val="2391167003"/>
                  </a:ext>
                </a:extLst>
              </a:tr>
              <a:tr h="508203">
                <a:tc rowSpan="4">
                  <a:txBody>
                    <a:bodyPr/>
                    <a:lstStyle/>
                    <a:p>
                      <a:pPr marL="0" algn="ctr" defTabSz="914400" rtl="0" eaLnBrk="1" latinLnBrk="0" hangingPunct="1"/>
                      <a:r>
                        <a:rPr kumimoji="1" lang="en-US" altLang="ja-JP" sz="1400" b="1" kern="1200" dirty="0">
                          <a:solidFill>
                            <a:schemeClr val="dk1"/>
                          </a:solidFill>
                          <a:latin typeface="+mn-lt"/>
                          <a:ea typeface="+mn-ea"/>
                          <a:cs typeface="+mn-cs"/>
                        </a:rPr>
                        <a:t>Operating</a:t>
                      </a:r>
                    </a:p>
                    <a:p>
                      <a:pPr marL="0" algn="ctr" defTabSz="914400" rtl="0" eaLnBrk="1" latinLnBrk="0" hangingPunct="1"/>
                      <a:r>
                        <a:rPr kumimoji="1" lang="en-US" altLang="ja-JP" sz="1400" b="1" kern="1200" dirty="0">
                          <a:solidFill>
                            <a:schemeClr val="dk1"/>
                          </a:solidFill>
                          <a:latin typeface="+mn-lt"/>
                          <a:ea typeface="+mn-ea"/>
                          <a:cs typeface="+mn-cs"/>
                        </a:rPr>
                        <a:t>condition</a:t>
                      </a:r>
                    </a:p>
                  </a:txBody>
                  <a:tcPr anchor="ctr"/>
                </a:tc>
                <a:tc>
                  <a:txBody>
                    <a:bodyPr/>
                    <a:lstStyle/>
                    <a:p>
                      <a:pPr marL="0" indent="0">
                        <a:buFontTx/>
                        <a:buNone/>
                      </a:pPr>
                      <a:r>
                        <a:rPr kumimoji="1" lang="en-US" altLang="ja-JP" sz="1400" b="1" dirty="0"/>
                        <a:t>- May be operated only when DI lamp is operated.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r>
                        <a:rPr kumimoji="1" lang="ja-JP" altLang="en-US" sz="1400" b="1" dirty="0"/>
                        <a:t> </a:t>
                      </a:r>
                      <a:r>
                        <a:rPr kumimoji="1" lang="en-US" altLang="ja-JP" sz="1400" b="1" dirty="0"/>
                        <a:t>May be operated only when Reversing lamp is operated.</a:t>
                      </a:r>
                    </a:p>
                  </a:txBody>
                  <a:tcPr anchor="ctr"/>
                </a:tc>
                <a:extLst>
                  <a:ext uri="{0D108BD9-81ED-4DB2-BD59-A6C34878D82A}">
                    <a16:rowId xmlns:a16="http://schemas.microsoft.com/office/drawing/2014/main" val="3098472616"/>
                  </a:ext>
                </a:extLst>
              </a:tr>
              <a:tr h="534965">
                <a:tc vMerge="1">
                  <a:txBody>
                    <a:bodyPr/>
                    <a:lstStyle/>
                    <a:p>
                      <a:endParaRPr kumimoji="1" lang="ja-JP" altLang="en-US" sz="1600" dirty="0"/>
                    </a:p>
                  </a:txBody>
                  <a:tcPr/>
                </a:tc>
                <a:tc>
                  <a:txBody>
                    <a:bodyPr/>
                    <a:lstStyle/>
                    <a:p>
                      <a:r>
                        <a:rPr kumimoji="1" lang="en-US" altLang="ja-JP" sz="1400" b="1" dirty="0"/>
                        <a:t>- Flashing is allowed.</a:t>
                      </a:r>
                      <a:endParaRPr kumimoji="1" lang="ja-JP" altLang="en-US" sz="1400" b="1" dirty="0"/>
                    </a:p>
                  </a:txBody>
                  <a:tcPr anchor="ctr"/>
                </a:tc>
                <a:tc>
                  <a:txBody>
                    <a:bodyPr/>
                    <a:lstStyle/>
                    <a:p>
                      <a:pPr algn="l"/>
                      <a:r>
                        <a:rPr kumimoji="1" lang="de-DE" altLang="ja-JP" sz="1400" b="1" dirty="0"/>
                        <a:t>- </a:t>
                      </a:r>
                      <a:r>
                        <a:rPr kumimoji="1" lang="en-US" altLang="ja-JP" sz="1400" b="1" dirty="0"/>
                        <a:t>Flashing</a:t>
                      </a:r>
                      <a:r>
                        <a:rPr kumimoji="1" lang="ja-JP" altLang="en-US" sz="1400" b="1" dirty="0"/>
                        <a:t> </a:t>
                      </a:r>
                      <a:r>
                        <a:rPr kumimoji="1" lang="en-US" altLang="ja-JP" sz="1400" b="1" dirty="0"/>
                        <a:t>is</a:t>
                      </a:r>
                      <a:r>
                        <a:rPr kumimoji="1" lang="ja-JP" altLang="en-US" sz="1400" b="1" dirty="0"/>
                        <a:t> </a:t>
                      </a:r>
                      <a:r>
                        <a:rPr kumimoji="1" lang="en-US" altLang="ja-JP" sz="1400" b="1" dirty="0"/>
                        <a:t>allowed.</a:t>
                      </a:r>
                      <a:endParaRPr kumimoji="1" lang="ja-JP" altLang="en-US" sz="1400" b="1" dirty="0"/>
                    </a:p>
                  </a:txBody>
                  <a:tcPr anchor="ctr"/>
                </a:tc>
                <a:extLst>
                  <a:ext uri="{0D108BD9-81ED-4DB2-BD59-A6C34878D82A}">
                    <a16:rowId xmlns:a16="http://schemas.microsoft.com/office/drawing/2014/main" val="1410219760"/>
                  </a:ext>
                </a:extLst>
              </a:tr>
              <a:tr h="426063">
                <a:tc vMerge="1">
                  <a:txBody>
                    <a:bodyPr/>
                    <a:lstStyle/>
                    <a:p>
                      <a:endParaRPr kumimoji="1" lang="ja-JP" altLang="en-US" sz="1600" dirty="0"/>
                    </a:p>
                  </a:txBody>
                  <a:tcPr/>
                </a:tc>
                <a:tc>
                  <a:txBody>
                    <a:bodyPr/>
                    <a:lstStyle/>
                    <a:p>
                      <a:r>
                        <a:rPr kumimoji="1" lang="en-US" altLang="ja-JP" sz="1400" b="1" dirty="0"/>
                        <a:t>- Sequential activation is allowed.</a:t>
                      </a:r>
                      <a:endParaRPr kumimoji="1" lang="ja-JP" altLang="en-US" sz="1400" b="1" dirty="0"/>
                    </a:p>
                  </a:txBody>
                  <a:tcPr anchor="ctr"/>
                </a:tc>
                <a:tc>
                  <a:txBody>
                    <a:bodyPr/>
                    <a:lstStyle/>
                    <a:p>
                      <a:r>
                        <a:rPr kumimoji="1" lang="en-US" altLang="ja-JP" sz="1400" b="1" dirty="0"/>
                        <a:t>- Sequential activation is not allowed.</a:t>
                      </a:r>
                      <a:endParaRPr kumimoji="1" lang="ja-JP" altLang="en-US" sz="1400" b="1" dirty="0"/>
                    </a:p>
                  </a:txBody>
                  <a:tcPr anchor="ctr"/>
                </a:tc>
                <a:extLst>
                  <a:ext uri="{0D108BD9-81ED-4DB2-BD59-A6C34878D82A}">
                    <a16:rowId xmlns:a16="http://schemas.microsoft.com/office/drawing/2014/main" val="2052173613"/>
                  </a:ext>
                </a:extLst>
              </a:tr>
              <a:tr h="585496">
                <a:tc vMerge="1">
                  <a:txBody>
                    <a:bodyPr/>
                    <a:lstStyle/>
                    <a:p>
                      <a:endParaRPr kumimoji="1" lang="ja-JP" altLang="en-US" sz="1600" dirty="0"/>
                    </a:p>
                  </a:txBody>
                  <a:tcPr/>
                </a:tc>
                <a:tc>
                  <a:txBody>
                    <a:bodyPr/>
                    <a:lstStyle/>
                    <a:p>
                      <a:r>
                        <a:rPr kumimoji="1" lang="en-US" altLang="ja-JP" sz="1400" b="1" dirty="0"/>
                        <a:t>- </a:t>
                      </a:r>
                      <a:r>
                        <a:rPr kumimoji="1" lang="en-US" altLang="ja-JP" sz="1400" b="1" dirty="0">
                          <a:solidFill>
                            <a:schemeClr val="tx1"/>
                          </a:solidFill>
                        </a:rPr>
                        <a:t>Pattern of projection is not allowed to vary.</a:t>
                      </a:r>
                      <a:endParaRPr kumimoji="1" lang="ja-JP" altLang="en-US" sz="1400" b="1" dirty="0">
                        <a:solidFill>
                          <a:schemeClr val="tx1"/>
                        </a:solidFill>
                      </a:endParaRPr>
                    </a:p>
                  </a:txBody>
                  <a:tcPr anchor="ctr"/>
                </a:tc>
                <a:tc>
                  <a:txBody>
                    <a:bodyPr/>
                    <a:lstStyle/>
                    <a:p>
                      <a:r>
                        <a:rPr kumimoji="1" lang="en-US" altLang="ja-JP" sz="1400" b="1" dirty="0"/>
                        <a:t>- Pattern of projection is allowed to vary.</a:t>
                      </a:r>
                    </a:p>
                  </a:txBody>
                  <a:tcPr anchor="ctr"/>
                </a:tc>
                <a:extLst>
                  <a:ext uri="{0D108BD9-81ED-4DB2-BD59-A6C34878D82A}">
                    <a16:rowId xmlns:a16="http://schemas.microsoft.com/office/drawing/2014/main" val="2212339253"/>
                  </a:ext>
                </a:extLst>
              </a:tr>
            </a:tbl>
          </a:graphicData>
        </a:graphic>
      </p:graphicFrame>
      <p:pic>
        <p:nvPicPr>
          <p:cNvPr id="3" name="그림 2">
            <a:extLst>
              <a:ext uri="{FF2B5EF4-FFF2-40B4-BE49-F238E27FC236}">
                <a16:creationId xmlns:a16="http://schemas.microsoft.com/office/drawing/2014/main" id="{7E351BF5-AC22-7F42-3A9C-A05206737409}"/>
              </a:ext>
            </a:extLst>
          </p:cNvPr>
          <p:cNvPicPr>
            <a:picLocks noChangeAspect="1"/>
          </p:cNvPicPr>
          <p:nvPr/>
        </p:nvPicPr>
        <p:blipFill>
          <a:blip r:embed="rId2"/>
          <a:stretch>
            <a:fillRect/>
          </a:stretch>
        </p:blipFill>
        <p:spPr>
          <a:xfrm>
            <a:off x="3951980" y="4207778"/>
            <a:ext cx="4832670" cy="1903984"/>
          </a:xfrm>
          <a:prstGeom prst="rect">
            <a:avLst/>
          </a:prstGeom>
          <a:ln>
            <a:solidFill>
              <a:schemeClr val="tx1"/>
            </a:solidFill>
          </a:ln>
        </p:spPr>
      </p:pic>
    </p:spTree>
    <p:extLst>
      <p:ext uri="{BB962C8B-B14F-4D97-AF65-F5344CB8AC3E}">
        <p14:creationId xmlns:p14="http://schemas.microsoft.com/office/powerpoint/2010/main" val="286405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830997"/>
          </a:xfrm>
          <a:prstGeom prst="rect">
            <a:avLst/>
          </a:prstGeom>
          <a:noFill/>
        </p:spPr>
        <p:txBody>
          <a:bodyPr wrap="square" rtlCol="0">
            <a:spAutoFit/>
          </a:bodyPr>
          <a:lstStyle/>
          <a:p>
            <a:r>
              <a:rPr lang="en-US" altLang="ko-KR" sz="2400" b="1" dirty="0"/>
              <a:t>Signal Road Projector (SRP)</a:t>
            </a:r>
          </a:p>
          <a:p>
            <a:r>
              <a:rPr lang="en-US" sz="2400" b="1" dirty="0"/>
              <a:t>Main aspects – UN R148</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6</a:t>
            </a:fld>
            <a:endParaRPr lang="de-DE" sz="1600" dirty="0">
              <a:solidFill>
                <a:schemeClr val="bg1"/>
              </a:solidFill>
            </a:endParaRPr>
          </a:p>
        </p:txBody>
      </p:sp>
      <p:sp>
        <p:nvSpPr>
          <p:cNvPr id="6"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graphicFrame>
        <p:nvGraphicFramePr>
          <p:cNvPr id="7" name="表 10">
            <a:extLst>
              <a:ext uri="{FF2B5EF4-FFF2-40B4-BE49-F238E27FC236}">
                <a16:creationId xmlns:a16="http://schemas.microsoft.com/office/drawing/2014/main" id="{0595A4D6-9CA5-407C-8609-1B213EB63A19}"/>
              </a:ext>
            </a:extLst>
          </p:cNvPr>
          <p:cNvGraphicFramePr>
            <a:graphicFrameLocks noGrp="1"/>
          </p:cNvGraphicFramePr>
          <p:nvPr>
            <p:extLst>
              <p:ext uri="{D42A27DB-BD31-4B8C-83A1-F6EECF244321}">
                <p14:modId xmlns:p14="http://schemas.microsoft.com/office/powerpoint/2010/main" val="3260841122"/>
              </p:ext>
            </p:extLst>
          </p:nvPr>
        </p:nvGraphicFramePr>
        <p:xfrm>
          <a:off x="742492" y="1461061"/>
          <a:ext cx="10094861" cy="4740692"/>
        </p:xfrm>
        <a:graphic>
          <a:graphicData uri="http://schemas.openxmlformats.org/drawingml/2006/table">
            <a:tbl>
              <a:tblPr firstRow="1" bandRow="1">
                <a:tableStyleId>{93296810-A885-4BE3-A3E7-6D5BEEA58F35}</a:tableStyleId>
              </a:tblPr>
              <a:tblGrid>
                <a:gridCol w="1742861">
                  <a:extLst>
                    <a:ext uri="{9D8B030D-6E8A-4147-A177-3AD203B41FA5}">
                      <a16:colId xmlns:a16="http://schemas.microsoft.com/office/drawing/2014/main" val="1086949221"/>
                    </a:ext>
                  </a:extLst>
                </a:gridCol>
                <a:gridCol w="4176000">
                  <a:extLst>
                    <a:ext uri="{9D8B030D-6E8A-4147-A177-3AD203B41FA5}">
                      <a16:colId xmlns:a16="http://schemas.microsoft.com/office/drawing/2014/main" val="1319781059"/>
                    </a:ext>
                  </a:extLst>
                </a:gridCol>
                <a:gridCol w="4176000">
                  <a:extLst>
                    <a:ext uri="{9D8B030D-6E8A-4147-A177-3AD203B41FA5}">
                      <a16:colId xmlns:a16="http://schemas.microsoft.com/office/drawing/2014/main" val="599128648"/>
                    </a:ext>
                  </a:extLst>
                </a:gridCol>
              </a:tblGrid>
              <a:tr h="396000">
                <a:tc>
                  <a:txBody>
                    <a:bodyPr/>
                    <a:lstStyle/>
                    <a:p>
                      <a:endParaRPr kumimoji="1" lang="ja-JP" altLang="en-US" sz="1400" b="1" dirty="0"/>
                    </a:p>
                  </a:txBody>
                  <a:tcPr anchor="ctr"/>
                </a:tc>
                <a:tc>
                  <a:txBody>
                    <a:bodyPr/>
                    <a:lstStyle/>
                    <a:p>
                      <a:pPr algn="ctr"/>
                      <a:r>
                        <a:rPr kumimoji="1" lang="en-US" altLang="ja-JP" sz="1400" b="1" dirty="0"/>
                        <a:t>Direction Indicator Projector</a:t>
                      </a:r>
                    </a:p>
                  </a:txBody>
                  <a:tcPr anchor="ctr"/>
                </a:tc>
                <a:tc>
                  <a:txBody>
                    <a:bodyPr/>
                    <a:lstStyle/>
                    <a:p>
                      <a:pPr algn="ctr"/>
                      <a:r>
                        <a:rPr kumimoji="1" lang="en-US" altLang="ja-JP" sz="1400" b="1" dirty="0"/>
                        <a:t>Reversing Projector</a:t>
                      </a:r>
                    </a:p>
                  </a:txBody>
                  <a:tcPr anchor="ctr"/>
                </a:tc>
                <a:extLst>
                  <a:ext uri="{0D108BD9-81ED-4DB2-BD59-A6C34878D82A}">
                    <a16:rowId xmlns:a16="http://schemas.microsoft.com/office/drawing/2014/main" val="2391167003"/>
                  </a:ext>
                </a:extLst>
              </a:tr>
              <a:tr h="720000">
                <a:tc>
                  <a:txBody>
                    <a:bodyPr/>
                    <a:lstStyle/>
                    <a:p>
                      <a:pPr algn="ctr"/>
                      <a:r>
                        <a:rPr kumimoji="1" lang="en-US" altLang="ja-JP" sz="1400" b="1" dirty="0"/>
                        <a:t>Photometry (1)</a:t>
                      </a:r>
                    </a:p>
                  </a:txBody>
                  <a:tcPr anchor="ctr"/>
                </a:tc>
                <a:tc>
                  <a:txBody>
                    <a:bodyPr/>
                    <a:lstStyle/>
                    <a:p>
                      <a:pPr marL="0" indent="0">
                        <a:lnSpc>
                          <a:spcPct val="110000"/>
                        </a:lnSpc>
                        <a:buFontTx/>
                        <a:buNone/>
                      </a:pPr>
                      <a:r>
                        <a:rPr kumimoji="1" lang="en-US" altLang="ja-JP" sz="1400" b="1" dirty="0"/>
                        <a:t>- 12,000 cd max within the defined projection area</a:t>
                      </a:r>
                    </a:p>
                  </a:txBody>
                  <a:tcPr anchor="ctr"/>
                </a:tc>
                <a:tc>
                  <a:txBody>
                    <a:bodyPr/>
                    <a:lstStyle/>
                    <a:p>
                      <a:pPr marL="0" indent="0">
                        <a:lnSpc>
                          <a:spcPct val="110000"/>
                        </a:lnSpc>
                        <a:buFontTx/>
                        <a:buNone/>
                      </a:pPr>
                      <a:r>
                        <a:rPr kumimoji="1" lang="en-US" altLang="ja-JP" sz="1400" b="1" dirty="0"/>
                        <a:t>- 12,000 cd max within the defined projection area</a:t>
                      </a:r>
                    </a:p>
                  </a:txBody>
                  <a:tcPr anchor="ctr"/>
                </a:tc>
                <a:extLst>
                  <a:ext uri="{0D108BD9-81ED-4DB2-BD59-A6C34878D82A}">
                    <a16:rowId xmlns:a16="http://schemas.microsoft.com/office/drawing/2014/main" val="3098472616"/>
                  </a:ext>
                </a:extLst>
              </a:tr>
              <a:tr h="3624692">
                <a:tc>
                  <a:txBody>
                    <a:bodyPr/>
                    <a:lstStyle/>
                    <a:p>
                      <a:pPr algn="ctr"/>
                      <a:r>
                        <a:rPr kumimoji="1" lang="en-US" altLang="ja-JP" sz="1400" b="1" dirty="0"/>
                        <a:t>Photometry (2)</a:t>
                      </a:r>
                      <a:endParaRPr kumimoji="1" lang="ja-JP" altLang="en-US" sz="1400" b="1" dirty="0"/>
                    </a:p>
                  </a:txBody>
                  <a:tcPr anchor="ctr"/>
                </a:tc>
                <a:tc gridSpan="2">
                  <a:txBody>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1" lang="en-US" altLang="ja-JP" sz="1400" b="1" dirty="0"/>
                        <a:t>- 0.5 cd max in the area, as shown in the figure a) below. (Same requirement as Manoeuvring lamp</a:t>
                      </a:r>
                      <a:r>
                        <a:rPr kumimoji="1" lang="ja-JP" altLang="en-US" sz="1400" b="1" dirty="0"/>
                        <a:t> </a:t>
                      </a:r>
                      <a:r>
                        <a:rPr kumimoji="1" lang="en-US" altLang="ja-JP" sz="1400" b="1" dirty="0"/>
                        <a:t>in</a:t>
                      </a:r>
                      <a:r>
                        <a:rPr kumimoji="1" lang="ja-JP" altLang="en-US" sz="1400" b="1" dirty="0"/>
                        <a:t> </a:t>
                      </a:r>
                      <a:r>
                        <a:rPr kumimoji="1" lang="en-US" altLang="ja-JP" sz="1400" b="1" dirty="0"/>
                        <a:t>UNR148)</a:t>
                      </a: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400" b="1" dirty="0"/>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1" lang="en-US" altLang="ja-JP" sz="1400" b="1" dirty="0"/>
                        <a:t>However, if the distance between the apparent surface of DI projector and DI lamp respectively Reversing projector and Reversing lamp does not exceed 75 mm they may be visible, but intensity limits outside the projection area are defined by parameters of the corresponding signal lamp acc.</a:t>
                      </a:r>
                      <a:r>
                        <a:rPr kumimoji="1" lang="en-US" altLang="ja-JP" sz="1400" b="1" baseline="0" dirty="0"/>
                        <a:t> to</a:t>
                      </a:r>
                      <a:r>
                        <a:rPr kumimoji="1" lang="en-US" altLang="ja-JP" sz="1400" b="1" dirty="0"/>
                        <a:t> UN148, as shown in figure b) below as example.</a:t>
                      </a:r>
                      <a:endParaRPr kumimoji="1" lang="en-US" altLang="ja-JP" sz="1400" b="1" kern="1200" dirty="0">
                        <a:solidFill>
                          <a:schemeClr val="dk1"/>
                        </a:solidFill>
                        <a:latin typeface="+mn-lt"/>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kumimoji="1" lang="en-US" altLang="ja-JP" sz="1400" b="1" dirty="0"/>
                    </a:p>
                    <a:p>
                      <a:pPr>
                        <a:lnSpc>
                          <a:spcPct val="110000"/>
                        </a:lnSpc>
                      </a:pPr>
                      <a:endParaRPr kumimoji="1" lang="en-US" altLang="ja-JP" sz="1400" b="1" dirty="0"/>
                    </a:p>
                    <a:p>
                      <a:pPr>
                        <a:lnSpc>
                          <a:spcPct val="110000"/>
                        </a:lnSpc>
                      </a:pPr>
                      <a:endParaRPr kumimoji="1" lang="en-US" altLang="ja-JP" sz="1400" b="1" dirty="0"/>
                    </a:p>
                    <a:p>
                      <a:pPr>
                        <a:lnSpc>
                          <a:spcPct val="110000"/>
                        </a:lnSpc>
                      </a:pPr>
                      <a:endParaRPr kumimoji="1" lang="en-US" altLang="ja-JP" sz="1400" b="1" dirty="0"/>
                    </a:p>
                    <a:p>
                      <a:pPr>
                        <a:lnSpc>
                          <a:spcPct val="110000"/>
                        </a:lnSpc>
                      </a:pPr>
                      <a:endParaRPr kumimoji="1" lang="en-US" altLang="ja-JP" sz="1400" b="1" dirty="0"/>
                    </a:p>
                    <a:p>
                      <a:pPr>
                        <a:lnSpc>
                          <a:spcPct val="110000"/>
                        </a:lnSpc>
                      </a:pPr>
                      <a:endParaRPr kumimoji="1" lang="en-US" altLang="ja-JP" sz="1400" b="1" dirty="0"/>
                    </a:p>
                    <a:p>
                      <a:pPr>
                        <a:lnSpc>
                          <a:spcPct val="110000"/>
                        </a:lnSpc>
                      </a:pPr>
                      <a:endParaRPr kumimoji="1" lang="en-US" altLang="ja-JP" sz="1400" b="1" dirty="0"/>
                    </a:p>
                  </a:txBody>
                  <a:tcPr anchor="ctr"/>
                </a:tc>
                <a:tc hMerge="1">
                  <a:txBody>
                    <a:bodyPr/>
                    <a:lstStyle/>
                    <a:p>
                      <a:endParaRPr kumimoji="1" lang="ja-JP" altLang="en-US" sz="1600" dirty="0"/>
                    </a:p>
                  </a:txBody>
                  <a:tcPr/>
                </a:tc>
                <a:extLst>
                  <a:ext uri="{0D108BD9-81ED-4DB2-BD59-A6C34878D82A}">
                    <a16:rowId xmlns:a16="http://schemas.microsoft.com/office/drawing/2014/main" val="1410219760"/>
                  </a:ext>
                </a:extLst>
              </a:tr>
            </a:tbl>
          </a:graphicData>
        </a:graphic>
      </p:graphicFrame>
      <p:pic>
        <p:nvPicPr>
          <p:cNvPr id="8" name="Picture 2" descr="example">
            <a:extLst>
              <a:ext uri="{FF2B5EF4-FFF2-40B4-BE49-F238E27FC236}">
                <a16:creationId xmlns:a16="http://schemas.microsoft.com/office/drawing/2014/main" id="{4FC95B9A-91CC-4DE4-AB58-CA457C948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388" y="4410359"/>
            <a:ext cx="4715408" cy="1686479"/>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E5063A5-E9C9-4889-AC2E-3AE9633037A0}"/>
              </a:ext>
            </a:extLst>
          </p:cNvPr>
          <p:cNvPicPr>
            <a:picLocks noChangeAspect="1"/>
          </p:cNvPicPr>
          <p:nvPr/>
        </p:nvPicPr>
        <p:blipFill>
          <a:blip r:embed="rId3"/>
          <a:stretch>
            <a:fillRect/>
          </a:stretch>
        </p:blipFill>
        <p:spPr>
          <a:xfrm>
            <a:off x="7623545" y="4452010"/>
            <a:ext cx="3018458" cy="1578692"/>
          </a:xfrm>
          <a:prstGeom prst="rect">
            <a:avLst/>
          </a:prstGeom>
        </p:spPr>
      </p:pic>
      <p:sp>
        <p:nvSpPr>
          <p:cNvPr id="12" name="Textfeld 11">
            <a:extLst>
              <a:ext uri="{FF2B5EF4-FFF2-40B4-BE49-F238E27FC236}">
                <a16:creationId xmlns:a16="http://schemas.microsoft.com/office/drawing/2014/main" id="{AAA58795-D777-433F-8628-70C0F2EBD703}"/>
              </a:ext>
            </a:extLst>
          </p:cNvPr>
          <p:cNvSpPr txBox="1"/>
          <p:nvPr/>
        </p:nvSpPr>
        <p:spPr>
          <a:xfrm>
            <a:off x="2655388" y="4415560"/>
            <a:ext cx="365806" cy="369332"/>
          </a:xfrm>
          <a:prstGeom prst="rect">
            <a:avLst/>
          </a:prstGeom>
          <a:noFill/>
        </p:spPr>
        <p:txBody>
          <a:bodyPr wrap="none" rtlCol="0">
            <a:spAutoFit/>
          </a:bodyPr>
          <a:lstStyle/>
          <a:p>
            <a:r>
              <a:rPr lang="de-DE" dirty="0"/>
              <a:t>a)</a:t>
            </a:r>
          </a:p>
        </p:txBody>
      </p:sp>
      <p:sp>
        <p:nvSpPr>
          <p:cNvPr id="13" name="Textfeld 12">
            <a:extLst>
              <a:ext uri="{FF2B5EF4-FFF2-40B4-BE49-F238E27FC236}">
                <a16:creationId xmlns:a16="http://schemas.microsoft.com/office/drawing/2014/main" id="{190E48EA-9298-4CC9-B361-E76D2AAC585E}"/>
              </a:ext>
            </a:extLst>
          </p:cNvPr>
          <p:cNvSpPr txBox="1"/>
          <p:nvPr/>
        </p:nvSpPr>
        <p:spPr>
          <a:xfrm>
            <a:off x="7784708" y="4403911"/>
            <a:ext cx="377026" cy="369332"/>
          </a:xfrm>
          <a:prstGeom prst="rect">
            <a:avLst/>
          </a:prstGeom>
          <a:noFill/>
        </p:spPr>
        <p:txBody>
          <a:bodyPr wrap="none" rtlCol="0">
            <a:spAutoFit/>
          </a:bodyPr>
          <a:lstStyle/>
          <a:p>
            <a:r>
              <a:rPr lang="de-DE" dirty="0"/>
              <a:t>b)</a:t>
            </a:r>
          </a:p>
        </p:txBody>
      </p:sp>
    </p:spTree>
    <p:extLst>
      <p:ext uri="{BB962C8B-B14F-4D97-AF65-F5344CB8AC3E}">
        <p14:creationId xmlns:p14="http://schemas.microsoft.com/office/powerpoint/2010/main" val="232548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7</a:t>
            </a:fld>
            <a:endParaRPr lang="de-DE" sz="1600" dirty="0">
              <a:solidFill>
                <a:schemeClr val="bg1"/>
              </a:solidFill>
            </a:endParaRPr>
          </a:p>
        </p:txBody>
      </p:sp>
      <p:sp>
        <p:nvSpPr>
          <p:cNvPr id="6"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sp>
        <p:nvSpPr>
          <p:cNvPr id="20" name="CasellaDiTesto 5">
            <a:extLst>
              <a:ext uri="{FF2B5EF4-FFF2-40B4-BE49-F238E27FC236}">
                <a16:creationId xmlns:a16="http://schemas.microsoft.com/office/drawing/2014/main" id="{DDD27C41-9EF5-47E9-94A0-B0D89F4862BC}"/>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sp>
        <p:nvSpPr>
          <p:cNvPr id="22" name="Textfeld 21">
            <a:extLst>
              <a:ext uri="{FF2B5EF4-FFF2-40B4-BE49-F238E27FC236}">
                <a16:creationId xmlns:a16="http://schemas.microsoft.com/office/drawing/2014/main" id="{7ACACF3F-808E-4E5B-BB3A-257AEE0A767C}"/>
              </a:ext>
            </a:extLst>
          </p:cNvPr>
          <p:cNvSpPr txBox="1"/>
          <p:nvPr/>
        </p:nvSpPr>
        <p:spPr>
          <a:xfrm>
            <a:off x="780215" y="2921663"/>
            <a:ext cx="2734056" cy="646331"/>
          </a:xfrm>
          <a:prstGeom prst="rect">
            <a:avLst/>
          </a:prstGeom>
          <a:noFill/>
        </p:spPr>
        <p:txBody>
          <a:bodyPr wrap="square" rtlCol="0">
            <a:spAutoFit/>
          </a:bodyPr>
          <a:lstStyle/>
          <a:p>
            <a:r>
              <a:rPr lang="en-US" dirty="0"/>
              <a:t>Example Vehicle to pedestrian scenario</a:t>
            </a:r>
          </a:p>
        </p:txBody>
      </p:sp>
      <p:sp>
        <p:nvSpPr>
          <p:cNvPr id="23" name="Textfeld 22">
            <a:extLst>
              <a:ext uri="{FF2B5EF4-FFF2-40B4-BE49-F238E27FC236}">
                <a16:creationId xmlns:a16="http://schemas.microsoft.com/office/drawing/2014/main" id="{1D741A64-A20B-4AD6-8E08-5D31D97E75B2}"/>
              </a:ext>
            </a:extLst>
          </p:cNvPr>
          <p:cNvSpPr txBox="1"/>
          <p:nvPr/>
        </p:nvSpPr>
        <p:spPr>
          <a:xfrm>
            <a:off x="7507170" y="2921663"/>
            <a:ext cx="2734056" cy="646331"/>
          </a:xfrm>
          <a:prstGeom prst="rect">
            <a:avLst/>
          </a:prstGeom>
          <a:noFill/>
        </p:spPr>
        <p:txBody>
          <a:bodyPr wrap="square" rtlCol="0">
            <a:spAutoFit/>
          </a:bodyPr>
          <a:lstStyle/>
          <a:p>
            <a:r>
              <a:rPr lang="en-US" dirty="0"/>
              <a:t>Example Vehicle to vehicle scenario</a:t>
            </a:r>
          </a:p>
        </p:txBody>
      </p:sp>
      <p:sp>
        <p:nvSpPr>
          <p:cNvPr id="30" name="Textfeld 29">
            <a:extLst>
              <a:ext uri="{FF2B5EF4-FFF2-40B4-BE49-F238E27FC236}">
                <a16:creationId xmlns:a16="http://schemas.microsoft.com/office/drawing/2014/main" id="{A7BB84E0-705C-4955-BD7D-64758AE7B5B1}"/>
              </a:ext>
            </a:extLst>
          </p:cNvPr>
          <p:cNvSpPr txBox="1"/>
          <p:nvPr/>
        </p:nvSpPr>
        <p:spPr>
          <a:xfrm>
            <a:off x="4255830" y="2921663"/>
            <a:ext cx="2734056" cy="646331"/>
          </a:xfrm>
          <a:prstGeom prst="rect">
            <a:avLst/>
          </a:prstGeom>
          <a:noFill/>
        </p:spPr>
        <p:txBody>
          <a:bodyPr wrap="square" rtlCol="0">
            <a:spAutoFit/>
          </a:bodyPr>
          <a:lstStyle/>
          <a:p>
            <a:r>
              <a:rPr lang="en-US" dirty="0"/>
              <a:t>Example Vehicle to bicycle scenario</a:t>
            </a:r>
          </a:p>
        </p:txBody>
      </p:sp>
      <p:graphicFrame>
        <p:nvGraphicFramePr>
          <p:cNvPr id="31" name="表 10">
            <a:extLst>
              <a:ext uri="{FF2B5EF4-FFF2-40B4-BE49-F238E27FC236}">
                <a16:creationId xmlns:a16="http://schemas.microsoft.com/office/drawing/2014/main" id="{82CE8F59-8057-41E0-BAAA-D39245A0891F}"/>
              </a:ext>
            </a:extLst>
          </p:cNvPr>
          <p:cNvGraphicFramePr>
            <a:graphicFrameLocks noGrp="1"/>
          </p:cNvGraphicFramePr>
          <p:nvPr/>
        </p:nvGraphicFramePr>
        <p:xfrm>
          <a:off x="800101" y="1165895"/>
          <a:ext cx="10071099" cy="1648778"/>
        </p:xfrm>
        <a:graphic>
          <a:graphicData uri="http://schemas.openxmlformats.org/drawingml/2006/table">
            <a:tbl>
              <a:tblPr firstRow="1" bandRow="1">
                <a:tableStyleId>{93296810-A885-4BE3-A3E7-6D5BEEA58F35}</a:tableStyleId>
              </a:tblPr>
              <a:tblGrid>
                <a:gridCol w="1738759">
                  <a:extLst>
                    <a:ext uri="{9D8B030D-6E8A-4147-A177-3AD203B41FA5}">
                      <a16:colId xmlns:a16="http://schemas.microsoft.com/office/drawing/2014/main" val="1086949221"/>
                    </a:ext>
                  </a:extLst>
                </a:gridCol>
                <a:gridCol w="8332340">
                  <a:extLst>
                    <a:ext uri="{9D8B030D-6E8A-4147-A177-3AD203B41FA5}">
                      <a16:colId xmlns:a16="http://schemas.microsoft.com/office/drawing/2014/main" val="1319781059"/>
                    </a:ext>
                  </a:extLst>
                </a:gridCol>
              </a:tblGrid>
              <a:tr h="477717">
                <a:tc>
                  <a:txBody>
                    <a:bodyPr/>
                    <a:lstStyle/>
                    <a:p>
                      <a:pPr algn="l"/>
                      <a:r>
                        <a:rPr lang="en-US" sz="1400" b="1" dirty="0"/>
                        <a:t>Research Institute : </a:t>
                      </a:r>
                      <a:endParaRPr kumimoji="1" lang="ja-JP" altLang="en-US" sz="14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Yeung-Nam University (South Korea)</a:t>
                      </a:r>
                      <a:endParaRPr kumimoji="1" lang="en-US" altLang="ja-JP" sz="1400" b="1" dirty="0"/>
                    </a:p>
                  </a:txBody>
                  <a:tcPr anchor="ctr"/>
                </a:tc>
                <a:extLst>
                  <a:ext uri="{0D108BD9-81ED-4DB2-BD59-A6C34878D82A}">
                    <a16:rowId xmlns:a16="http://schemas.microsoft.com/office/drawing/2014/main" val="2391167003"/>
                  </a:ext>
                </a:extLst>
              </a:tr>
              <a:tr h="545245">
                <a:tc>
                  <a:txBody>
                    <a:bodyPr/>
                    <a:lstStyle/>
                    <a:p>
                      <a:pPr algn="l"/>
                      <a:r>
                        <a:rPr lang="en-US" sz="1400" b="1" dirty="0"/>
                        <a:t>Research Method : </a:t>
                      </a:r>
                      <a:endParaRPr kumimoji="1" lang="en-US" altLang="ja-JP" sz="1400" b="1" dirty="0"/>
                    </a:p>
                  </a:txBody>
                  <a:tcPr anchor="ct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400" b="1" dirty="0"/>
                        <a:t>VR-based study, Simulator-based study, Field study with mock-up sample </a:t>
                      </a:r>
                      <a:endParaRPr kumimoji="1" lang="en-US" altLang="ja-JP" sz="1400" b="1" dirty="0"/>
                    </a:p>
                  </a:txBody>
                  <a:tcPr anchor="ctr"/>
                </a:tc>
                <a:extLst>
                  <a:ext uri="{0D108BD9-81ED-4DB2-BD59-A6C34878D82A}">
                    <a16:rowId xmlns:a16="http://schemas.microsoft.com/office/drawing/2014/main" val="3098472616"/>
                  </a:ext>
                </a:extLst>
              </a:tr>
              <a:tr h="625816">
                <a:tc>
                  <a:txBody>
                    <a:bodyPr/>
                    <a:lstStyle/>
                    <a:p>
                      <a:pPr algn="l"/>
                      <a:r>
                        <a:rPr lang="en-US" sz="1400" b="1" dirty="0"/>
                        <a:t>Research content:</a:t>
                      </a:r>
                      <a:endParaRPr kumimoji="1" lang="ja-JP" altLang="en-US" sz="1400" b="1" dirty="0"/>
                    </a:p>
                  </a:txBody>
                  <a:tcPr anchor="ctr"/>
                </a:tc>
                <a:tc>
                  <a:txBody>
                    <a:bodyPr/>
                    <a:lstStyle/>
                    <a:p>
                      <a:pPr algn="l">
                        <a:lnSpc>
                          <a:spcPct val="110000"/>
                        </a:lnSpc>
                      </a:pPr>
                      <a:r>
                        <a:rPr lang="en-US" sz="1400" b="1" dirty="0"/>
                        <a:t>Multiple scenarios of direction indicator projection including Driver, Cyclist and Pedestrian related tests. </a:t>
                      </a:r>
                      <a:endParaRPr kumimoji="1" lang="en-US" altLang="ja-JP" sz="1400" b="1" dirty="0"/>
                    </a:p>
                  </a:txBody>
                  <a:tcPr anchor="ctr"/>
                </a:tc>
                <a:extLst>
                  <a:ext uri="{0D108BD9-81ED-4DB2-BD59-A6C34878D82A}">
                    <a16:rowId xmlns:a16="http://schemas.microsoft.com/office/drawing/2014/main" val="1410219760"/>
                  </a:ext>
                </a:extLst>
              </a:tr>
            </a:tbl>
          </a:graphicData>
        </a:graphic>
      </p:graphicFrame>
      <p:sp>
        <p:nvSpPr>
          <p:cNvPr id="13" name="Textfeld 12">
            <a:extLst>
              <a:ext uri="{FF2B5EF4-FFF2-40B4-BE49-F238E27FC236}">
                <a16:creationId xmlns:a16="http://schemas.microsoft.com/office/drawing/2014/main" id="{978FABA1-06EA-4E7A-ACC0-9CA09B0D9EBB}"/>
              </a:ext>
            </a:extLst>
          </p:cNvPr>
          <p:cNvSpPr txBox="1"/>
          <p:nvPr/>
        </p:nvSpPr>
        <p:spPr>
          <a:xfrm>
            <a:off x="685801" y="646610"/>
            <a:ext cx="11365028" cy="461665"/>
          </a:xfrm>
          <a:prstGeom prst="rect">
            <a:avLst/>
          </a:prstGeom>
          <a:noFill/>
        </p:spPr>
        <p:txBody>
          <a:bodyPr wrap="square" rtlCol="0">
            <a:spAutoFit/>
          </a:bodyPr>
          <a:lstStyle/>
          <a:p>
            <a:r>
              <a:rPr lang="en-US" altLang="ko-KR" sz="2400" b="1" dirty="0"/>
              <a:t>GTB Signal Road Projector (SRP) Study_1 - Overview</a:t>
            </a:r>
            <a:endParaRPr lang="en-US" sz="2400" b="1" dirty="0"/>
          </a:p>
        </p:txBody>
      </p:sp>
      <p:pic>
        <p:nvPicPr>
          <p:cNvPr id="3" name="그림 2"/>
          <p:cNvPicPr>
            <a:picLocks noChangeAspect="1"/>
          </p:cNvPicPr>
          <p:nvPr/>
        </p:nvPicPr>
        <p:blipFill>
          <a:blip r:embed="rId3"/>
          <a:stretch>
            <a:fillRect/>
          </a:stretch>
        </p:blipFill>
        <p:spPr>
          <a:xfrm>
            <a:off x="871154" y="3657501"/>
            <a:ext cx="2864987" cy="2511407"/>
          </a:xfrm>
          <a:prstGeom prst="rect">
            <a:avLst/>
          </a:prstGeom>
          <a:ln>
            <a:solidFill>
              <a:schemeClr val="tx1"/>
            </a:solidFill>
          </a:ln>
        </p:spPr>
      </p:pic>
      <p:pic>
        <p:nvPicPr>
          <p:cNvPr id="4" name="그림 3"/>
          <p:cNvPicPr>
            <a:picLocks noChangeAspect="1"/>
          </p:cNvPicPr>
          <p:nvPr/>
        </p:nvPicPr>
        <p:blipFill>
          <a:blip r:embed="rId4"/>
          <a:stretch>
            <a:fillRect/>
          </a:stretch>
        </p:blipFill>
        <p:spPr>
          <a:xfrm>
            <a:off x="4332664" y="3657501"/>
            <a:ext cx="2673032" cy="2511407"/>
          </a:xfrm>
          <a:prstGeom prst="rect">
            <a:avLst/>
          </a:prstGeom>
          <a:ln>
            <a:solidFill>
              <a:schemeClr val="tx1"/>
            </a:solidFill>
          </a:ln>
        </p:spPr>
      </p:pic>
      <p:pic>
        <p:nvPicPr>
          <p:cNvPr id="5" name="그림 4"/>
          <p:cNvPicPr>
            <a:picLocks noChangeAspect="1"/>
          </p:cNvPicPr>
          <p:nvPr/>
        </p:nvPicPr>
        <p:blipFill>
          <a:blip r:embed="rId5"/>
          <a:stretch>
            <a:fillRect/>
          </a:stretch>
        </p:blipFill>
        <p:spPr>
          <a:xfrm>
            <a:off x="7602219" y="3657501"/>
            <a:ext cx="3204870" cy="2508681"/>
          </a:xfrm>
          <a:prstGeom prst="rect">
            <a:avLst/>
          </a:prstGeom>
          <a:ln>
            <a:solidFill>
              <a:schemeClr val="tx1"/>
            </a:solidFill>
          </a:ln>
        </p:spPr>
      </p:pic>
    </p:spTree>
    <p:extLst>
      <p:ext uri="{BB962C8B-B14F-4D97-AF65-F5344CB8AC3E}">
        <p14:creationId xmlns:p14="http://schemas.microsoft.com/office/powerpoint/2010/main" val="295120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8</a:t>
            </a:fld>
            <a:endParaRPr lang="de-DE" sz="1600" dirty="0">
              <a:solidFill>
                <a:schemeClr val="bg1"/>
              </a:solidFill>
            </a:endParaRPr>
          </a:p>
        </p:txBody>
      </p:sp>
      <p:sp>
        <p:nvSpPr>
          <p:cNvPr id="6"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sp>
        <p:nvSpPr>
          <p:cNvPr id="20" name="CasellaDiTesto 5">
            <a:extLst>
              <a:ext uri="{FF2B5EF4-FFF2-40B4-BE49-F238E27FC236}">
                <a16:creationId xmlns:a16="http://schemas.microsoft.com/office/drawing/2014/main" id="{DDD27C41-9EF5-47E9-94A0-B0D89F4862BC}"/>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sp>
        <p:nvSpPr>
          <p:cNvPr id="9" name="Textfeld 8">
            <a:extLst>
              <a:ext uri="{FF2B5EF4-FFF2-40B4-BE49-F238E27FC236}">
                <a16:creationId xmlns:a16="http://schemas.microsoft.com/office/drawing/2014/main" id="{978FABA1-06EA-4E7A-ACC0-9CA09B0D9EBB}"/>
              </a:ext>
            </a:extLst>
          </p:cNvPr>
          <p:cNvSpPr txBox="1"/>
          <p:nvPr/>
        </p:nvSpPr>
        <p:spPr>
          <a:xfrm>
            <a:off x="685801" y="646610"/>
            <a:ext cx="11365028" cy="461665"/>
          </a:xfrm>
          <a:prstGeom prst="rect">
            <a:avLst/>
          </a:prstGeom>
          <a:noFill/>
        </p:spPr>
        <p:txBody>
          <a:bodyPr wrap="square" rtlCol="0">
            <a:spAutoFit/>
          </a:bodyPr>
          <a:lstStyle/>
          <a:p>
            <a:r>
              <a:rPr lang="en-US" altLang="ko-KR" sz="2400" b="1" dirty="0"/>
              <a:t>GTB Signal Road Projector (SRP) Study_1 – Summary of Results</a:t>
            </a:r>
            <a:endParaRPr lang="en-US" sz="2400" b="1" dirty="0"/>
          </a:p>
        </p:txBody>
      </p:sp>
      <p:sp>
        <p:nvSpPr>
          <p:cNvPr id="3" name="Textfeld 11">
            <a:extLst>
              <a:ext uri="{FF2B5EF4-FFF2-40B4-BE49-F238E27FC236}">
                <a16:creationId xmlns:a16="http://schemas.microsoft.com/office/drawing/2014/main" id="{7DA471C3-4AAF-3BCF-0459-BACE64FF1C27}"/>
              </a:ext>
            </a:extLst>
          </p:cNvPr>
          <p:cNvSpPr txBox="1"/>
          <p:nvPr/>
        </p:nvSpPr>
        <p:spPr>
          <a:xfrm>
            <a:off x="685801" y="1451315"/>
            <a:ext cx="10972799" cy="4199611"/>
          </a:xfrm>
          <a:prstGeom prst="rect">
            <a:avLst/>
          </a:prstGeom>
          <a:noFill/>
          <a:ln>
            <a:noFill/>
          </a:ln>
        </p:spPr>
        <p:txBody>
          <a:bodyPr wrap="square" rtlCol="0">
            <a:spAutoFit/>
          </a:bodyPr>
          <a:lstStyle/>
          <a:p>
            <a:pPr marL="342900" indent="-342900">
              <a:lnSpc>
                <a:spcPct val="150000"/>
              </a:lnSpc>
              <a:buAutoNum type="arabicParenR"/>
            </a:pPr>
            <a:r>
              <a:rPr lang="en-US" altLang="ko-KR" sz="2000" b="1" dirty="0"/>
              <a:t>Signal projection by approaching/turning vehicles provides better visibility to other road users (especially for Cyclist).</a:t>
            </a:r>
          </a:p>
          <a:p>
            <a:pPr marL="342900" indent="-342900">
              <a:buAutoNum type="arabicParenR"/>
            </a:pPr>
            <a:endParaRPr lang="en-US" altLang="ko-KR" sz="2000" b="1" dirty="0"/>
          </a:p>
          <a:p>
            <a:pPr marL="342900" indent="-342900">
              <a:lnSpc>
                <a:spcPct val="150000"/>
              </a:lnSpc>
              <a:buAutoNum type="arabicParenR"/>
            </a:pPr>
            <a:r>
              <a:rPr lang="en-US" altLang="ko-KR" sz="2000" b="1" dirty="0"/>
              <a:t>The reaction time to the behavior of other road vehicles is not compromised by signal projection (brake reaction time of following vehicles was even reduced).</a:t>
            </a:r>
          </a:p>
          <a:p>
            <a:pPr marL="342900" indent="-342900">
              <a:buAutoNum type="arabicParenR"/>
            </a:pPr>
            <a:endParaRPr lang="en-US" altLang="ko-KR" sz="2000" b="1" dirty="0"/>
          </a:p>
          <a:p>
            <a:pPr marL="342900" indent="-342900">
              <a:lnSpc>
                <a:spcPct val="150000"/>
              </a:lnSpc>
              <a:buFontTx/>
              <a:buAutoNum type="arabicParenR"/>
            </a:pPr>
            <a:r>
              <a:rPr lang="en-US" altLang="ko-KR" sz="2000" b="1" dirty="0"/>
              <a:t>Questionnaire survey shows positive response of participants to signal projection.</a:t>
            </a:r>
          </a:p>
          <a:p>
            <a:endParaRPr lang="en-US" altLang="ko-KR" sz="2000" b="1" dirty="0"/>
          </a:p>
          <a:p>
            <a:pPr>
              <a:lnSpc>
                <a:spcPct val="150000"/>
              </a:lnSpc>
            </a:pPr>
            <a:endParaRPr lang="en-US" altLang="ko-KR" sz="2000" b="1" dirty="0"/>
          </a:p>
          <a:p>
            <a:pPr>
              <a:lnSpc>
                <a:spcPct val="150000"/>
              </a:lnSpc>
            </a:pPr>
            <a:r>
              <a:rPr lang="en-US" altLang="ko-KR" sz="2000" b="1" dirty="0"/>
              <a:t>The study is available upon request to the GTB Secretariat (</a:t>
            </a:r>
            <a:r>
              <a:rPr lang="en-US" altLang="ko-KR" sz="2000" b="1" dirty="0">
                <a:hlinkClick r:id="rId3"/>
              </a:rPr>
              <a:t>secretary@gtb-lighting.org</a:t>
            </a:r>
            <a:r>
              <a:rPr lang="en-US" altLang="ko-KR" sz="2000" b="1" dirty="0"/>
              <a:t>) </a:t>
            </a:r>
          </a:p>
        </p:txBody>
      </p:sp>
    </p:spTree>
    <p:extLst>
      <p:ext uri="{BB962C8B-B14F-4D97-AF65-F5344CB8AC3E}">
        <p14:creationId xmlns:p14="http://schemas.microsoft.com/office/powerpoint/2010/main" val="79384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a:xfrm>
            <a:off x="166022" y="6391379"/>
            <a:ext cx="404523" cy="365125"/>
          </a:xfrm>
        </p:spPr>
        <p:txBody>
          <a:bodyPr/>
          <a:lstStyle/>
          <a:p>
            <a:pPr algn="l"/>
            <a:fld id="{AAC85E57-7382-4485-9D14-0BD8FAB214FB}" type="slidenum">
              <a:rPr lang="de-DE" sz="1600" smtClean="0">
                <a:solidFill>
                  <a:schemeClr val="bg1"/>
                </a:solidFill>
              </a:rPr>
              <a:pPr algn="l"/>
              <a:t>9</a:t>
            </a:fld>
            <a:endParaRPr lang="de-DE" sz="1600" dirty="0">
              <a:solidFill>
                <a:schemeClr val="bg1"/>
              </a:solidFill>
            </a:endParaRPr>
          </a:p>
        </p:txBody>
      </p:sp>
      <p:sp>
        <p:nvSpPr>
          <p:cNvPr id="6" name="CasellaDiTesto 5">
            <a:extLst>
              <a:ext uri="{FF2B5EF4-FFF2-40B4-BE49-F238E27FC236}">
                <a16:creationId xmlns:a16="http://schemas.microsoft.com/office/drawing/2014/main" id="{3C683EFF-8DDA-47F0-9E93-D44881852D78}"/>
              </a:ext>
            </a:extLst>
          </p:cNvPr>
          <p:cNvSpPr txBox="1"/>
          <p:nvPr/>
        </p:nvSpPr>
        <p:spPr>
          <a:xfrm>
            <a:off x="4723100" y="6409509"/>
            <a:ext cx="2745791" cy="338554"/>
          </a:xfrm>
          <a:prstGeom prst="rect">
            <a:avLst/>
          </a:prstGeom>
          <a:noFill/>
        </p:spPr>
        <p:txBody>
          <a:bodyPr wrap="square" rtlCol="0">
            <a:spAutoFit/>
          </a:bodyPr>
          <a:lstStyle/>
          <a:p>
            <a:pPr algn="ctr"/>
            <a:r>
              <a:rPr lang="en-GB" sz="1600" i="1" dirty="0">
                <a:solidFill>
                  <a:schemeClr val="bg1"/>
                </a:solidFill>
              </a:rPr>
              <a:t>- WG-SL TF-SRP -</a:t>
            </a:r>
          </a:p>
        </p:txBody>
      </p:sp>
      <p:graphicFrame>
        <p:nvGraphicFramePr>
          <p:cNvPr id="15" name="表 10">
            <a:extLst>
              <a:ext uri="{FF2B5EF4-FFF2-40B4-BE49-F238E27FC236}">
                <a16:creationId xmlns:a16="http://schemas.microsoft.com/office/drawing/2014/main" id="{82CE8F59-8057-41E0-BAAA-D39245A0891F}"/>
              </a:ext>
            </a:extLst>
          </p:cNvPr>
          <p:cNvGraphicFramePr>
            <a:graphicFrameLocks noGrp="1"/>
          </p:cNvGraphicFramePr>
          <p:nvPr>
            <p:extLst>
              <p:ext uri="{D42A27DB-BD31-4B8C-83A1-F6EECF244321}">
                <p14:modId xmlns:p14="http://schemas.microsoft.com/office/powerpoint/2010/main" val="1005883981"/>
              </p:ext>
            </p:extLst>
          </p:nvPr>
        </p:nvGraphicFramePr>
        <p:xfrm>
          <a:off x="800101" y="1165895"/>
          <a:ext cx="10071099" cy="1648778"/>
        </p:xfrm>
        <a:graphic>
          <a:graphicData uri="http://schemas.openxmlformats.org/drawingml/2006/table">
            <a:tbl>
              <a:tblPr firstRow="1" bandRow="1">
                <a:tableStyleId>{93296810-A885-4BE3-A3E7-6D5BEEA58F35}</a:tableStyleId>
              </a:tblPr>
              <a:tblGrid>
                <a:gridCol w="1738759">
                  <a:extLst>
                    <a:ext uri="{9D8B030D-6E8A-4147-A177-3AD203B41FA5}">
                      <a16:colId xmlns:a16="http://schemas.microsoft.com/office/drawing/2014/main" val="1086949221"/>
                    </a:ext>
                  </a:extLst>
                </a:gridCol>
                <a:gridCol w="8332340">
                  <a:extLst>
                    <a:ext uri="{9D8B030D-6E8A-4147-A177-3AD203B41FA5}">
                      <a16:colId xmlns:a16="http://schemas.microsoft.com/office/drawing/2014/main" val="1319781059"/>
                    </a:ext>
                  </a:extLst>
                </a:gridCol>
              </a:tblGrid>
              <a:tr h="477717">
                <a:tc>
                  <a:txBody>
                    <a:bodyPr/>
                    <a:lstStyle/>
                    <a:p>
                      <a:pPr algn="l"/>
                      <a:r>
                        <a:rPr lang="en-US" sz="1400" b="1" dirty="0"/>
                        <a:t>Research Institute : </a:t>
                      </a:r>
                      <a:endParaRPr kumimoji="1" lang="ja-JP" altLang="en-US" sz="14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Embedded Lighting Systems (France)</a:t>
                      </a:r>
                    </a:p>
                  </a:txBody>
                  <a:tcPr anchor="ctr"/>
                </a:tc>
                <a:extLst>
                  <a:ext uri="{0D108BD9-81ED-4DB2-BD59-A6C34878D82A}">
                    <a16:rowId xmlns:a16="http://schemas.microsoft.com/office/drawing/2014/main" val="2391167003"/>
                  </a:ext>
                </a:extLst>
              </a:tr>
              <a:tr h="545245">
                <a:tc>
                  <a:txBody>
                    <a:bodyPr/>
                    <a:lstStyle/>
                    <a:p>
                      <a:pPr algn="l"/>
                      <a:r>
                        <a:rPr lang="en-US" sz="1400" b="1" dirty="0"/>
                        <a:t>Research Method : </a:t>
                      </a:r>
                      <a:endParaRPr kumimoji="1" lang="en-US" altLang="ja-JP" sz="1400" b="1" dirty="0"/>
                    </a:p>
                  </a:txBody>
                  <a:tcPr anchor="ct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400" b="1" dirty="0"/>
                        <a:t>Field study with mock-up sample </a:t>
                      </a:r>
                    </a:p>
                  </a:txBody>
                  <a:tcPr anchor="ctr"/>
                </a:tc>
                <a:extLst>
                  <a:ext uri="{0D108BD9-81ED-4DB2-BD59-A6C34878D82A}">
                    <a16:rowId xmlns:a16="http://schemas.microsoft.com/office/drawing/2014/main" val="3098472616"/>
                  </a:ext>
                </a:extLst>
              </a:tr>
              <a:tr h="625816">
                <a:tc>
                  <a:txBody>
                    <a:bodyPr/>
                    <a:lstStyle/>
                    <a:p>
                      <a:pPr algn="l"/>
                      <a:r>
                        <a:rPr lang="en-US" sz="1400" b="1" dirty="0"/>
                        <a:t>Research content:</a:t>
                      </a:r>
                      <a:endParaRPr kumimoji="1" lang="ja-JP" altLang="en-US" sz="1400" b="1" dirty="0"/>
                    </a:p>
                  </a:txBody>
                  <a:tcPr anchor="ctr"/>
                </a:tc>
                <a:tc>
                  <a:txBody>
                    <a:bodyPr/>
                    <a:lstStyle/>
                    <a:p>
                      <a:r>
                        <a:rPr kumimoji="1" lang="en-US" sz="1400" b="1" kern="1200" dirty="0">
                          <a:solidFill>
                            <a:schemeClr val="dk1"/>
                          </a:solidFill>
                          <a:latin typeface="+mn-lt"/>
                          <a:ea typeface="+mn-ea"/>
                          <a:cs typeface="+mn-cs"/>
                        </a:rPr>
                        <a:t>Cyclists exposed to a vehicle departing from a parallel parking place in a street at night time</a:t>
                      </a:r>
                      <a:endParaRPr kumimoji="1" lang="en-US" altLang="ja-JP" sz="1400" b="1" kern="1200" dirty="0">
                        <a:solidFill>
                          <a:schemeClr val="dk1"/>
                        </a:solidFill>
                        <a:latin typeface="+mn-lt"/>
                        <a:ea typeface="+mn-ea"/>
                        <a:cs typeface="+mn-cs"/>
                      </a:endParaRPr>
                    </a:p>
                  </a:txBody>
                  <a:tcPr anchor="ctr"/>
                </a:tc>
                <a:extLst>
                  <a:ext uri="{0D108BD9-81ED-4DB2-BD59-A6C34878D82A}">
                    <a16:rowId xmlns:a16="http://schemas.microsoft.com/office/drawing/2014/main" val="1410219760"/>
                  </a:ext>
                </a:extLst>
              </a:tr>
            </a:tbl>
          </a:graphicData>
        </a:graphic>
      </p:graphicFrame>
      <p:pic>
        <p:nvPicPr>
          <p:cNvPr id="16" name="그림 2"/>
          <p:cNvPicPr>
            <a:picLocks noChangeAspect="1"/>
          </p:cNvPicPr>
          <p:nvPr/>
        </p:nvPicPr>
        <p:blipFill>
          <a:blip r:embed="rId3"/>
          <a:stretch>
            <a:fillRect/>
          </a:stretch>
        </p:blipFill>
        <p:spPr>
          <a:xfrm>
            <a:off x="1978323" y="3148937"/>
            <a:ext cx="8054198" cy="2854931"/>
          </a:xfrm>
          <a:prstGeom prst="rect">
            <a:avLst/>
          </a:prstGeom>
          <a:ln w="3175">
            <a:solidFill>
              <a:schemeClr val="tx1"/>
            </a:solidFill>
          </a:ln>
        </p:spPr>
      </p:pic>
      <p:sp>
        <p:nvSpPr>
          <p:cNvPr id="17" name="Textfeld 16">
            <a:extLst>
              <a:ext uri="{FF2B5EF4-FFF2-40B4-BE49-F238E27FC236}">
                <a16:creationId xmlns:a16="http://schemas.microsoft.com/office/drawing/2014/main" id="{978FABA1-06EA-4E7A-ACC0-9CA09B0D9EBB}"/>
              </a:ext>
            </a:extLst>
          </p:cNvPr>
          <p:cNvSpPr txBox="1"/>
          <p:nvPr/>
        </p:nvSpPr>
        <p:spPr>
          <a:xfrm>
            <a:off x="685801" y="646610"/>
            <a:ext cx="11365028" cy="461665"/>
          </a:xfrm>
          <a:prstGeom prst="rect">
            <a:avLst/>
          </a:prstGeom>
          <a:noFill/>
        </p:spPr>
        <p:txBody>
          <a:bodyPr wrap="square" rtlCol="0">
            <a:spAutoFit/>
          </a:bodyPr>
          <a:lstStyle/>
          <a:p>
            <a:r>
              <a:rPr lang="en-US" altLang="ko-KR" sz="2400" b="1" dirty="0"/>
              <a:t>GTB Signal Road Projector (SRP) Study_2 - Overview</a:t>
            </a:r>
            <a:endParaRPr lang="en-US" sz="2400" b="1" dirty="0"/>
          </a:p>
        </p:txBody>
      </p:sp>
    </p:spTree>
    <p:extLst>
      <p:ext uri="{BB962C8B-B14F-4D97-AF65-F5344CB8AC3E}">
        <p14:creationId xmlns:p14="http://schemas.microsoft.com/office/powerpoint/2010/main" val="152257064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B Presentation.potx" id="{41C6BDE2-2956-479F-9A3D-A8BA3D5C5A5E}" vid="{216C8B9B-96A5-4780-95F4-C21CE9216F4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CADEAF-2418-4373-8B3C-825FBE6C0191}">
  <ds:schemaRefs>
    <ds:schemaRef ds:uri="http://schemas.microsoft.com/office/2006/documentManagement/types"/>
    <ds:schemaRef ds:uri="http://purl.org/dc/terms/"/>
    <ds:schemaRef ds:uri="2d3f8391-3ef5-4859-91f5-94f98ca1de6c"/>
    <ds:schemaRef ds:uri="http://www.w3.org/XML/1998/namespace"/>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a688bf42-176e-4575-814e-2ea30a02feb7"/>
    <ds:schemaRef ds:uri="acccb6d4-dbe5-46d2-b4d3-5733603d8cc6"/>
    <ds:schemaRef ds:uri="985ec44e-1bab-4c0b-9df0-6ba128686fc9"/>
  </ds:schemaRefs>
</ds:datastoreItem>
</file>

<file path=customXml/itemProps2.xml><?xml version="1.0" encoding="utf-8"?>
<ds:datastoreItem xmlns:ds="http://schemas.openxmlformats.org/officeDocument/2006/customXml" ds:itemID="{3B5CB6B2-4E31-411C-AEC0-09D9920FB3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CE0FEE-6D53-4650-B4CC-C61664B92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167</TotalTime>
  <Words>1524</Words>
  <Application>Microsoft Office PowerPoint</Application>
  <PresentationFormat>Widescreen</PresentationFormat>
  <Paragraphs>227</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Federico Matarazzo</dc:creator>
  <cp:lastModifiedBy>secretariat</cp:lastModifiedBy>
  <cp:revision>120</cp:revision>
  <dcterms:created xsi:type="dcterms:W3CDTF">2020-02-13T10:33:39Z</dcterms:created>
  <dcterms:modified xsi:type="dcterms:W3CDTF">2023-04-18T13:01:12Z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6743f2-12c7-4edd-9d1f-c7648963e091_Enabled">
    <vt:lpwstr>true</vt:lpwstr>
  </property>
  <property fmtid="{D5CDD505-2E9C-101B-9397-08002B2CF9AE}" pid="3" name="MSIP_Label_1e6743f2-12c7-4edd-9d1f-c7648963e091_SetDate">
    <vt:lpwstr>2022-09-29T13:22:54Z</vt:lpwstr>
  </property>
  <property fmtid="{D5CDD505-2E9C-101B-9397-08002B2CF9AE}" pid="4" name="MSIP_Label_1e6743f2-12c7-4edd-9d1f-c7648963e091_Method">
    <vt:lpwstr>Privileged</vt:lpwstr>
  </property>
  <property fmtid="{D5CDD505-2E9C-101B-9397-08002B2CF9AE}" pid="5" name="MSIP_Label_1e6743f2-12c7-4edd-9d1f-c7648963e091_Name">
    <vt:lpwstr>Internal Usage (no visual markings)</vt:lpwstr>
  </property>
  <property fmtid="{D5CDD505-2E9C-101B-9397-08002B2CF9AE}" pid="6" name="MSIP_Label_1e6743f2-12c7-4edd-9d1f-c7648963e091_SiteId">
    <vt:lpwstr>2d5eb7e2-d3ee-4bf5-bc62-79d5ae9cd9e1</vt:lpwstr>
  </property>
  <property fmtid="{D5CDD505-2E9C-101B-9397-08002B2CF9AE}" pid="7" name="MSIP_Label_1e6743f2-12c7-4edd-9d1f-c7648963e091_ActionId">
    <vt:lpwstr>8005f573-ad37-4a92-b299-ac600b8f9ac9</vt:lpwstr>
  </property>
  <property fmtid="{D5CDD505-2E9C-101B-9397-08002B2CF9AE}" pid="8" name="MSIP_Label_1e6743f2-12c7-4edd-9d1f-c7648963e091_ContentBits">
    <vt:lpwstr>0</vt:lpwstr>
  </property>
  <property fmtid="{D5CDD505-2E9C-101B-9397-08002B2CF9AE}" pid="9" name="MediaServiceImageTags">
    <vt:lpwstr/>
  </property>
  <property fmtid="{D5CDD505-2E9C-101B-9397-08002B2CF9AE}" pid="10" name="ContentTypeId">
    <vt:lpwstr>0x0101003B8422D08C252547BB1CFA7F78E2CB83</vt:lpwstr>
  </property>
  <property fmtid="{D5CDD505-2E9C-101B-9397-08002B2CF9AE}" pid="11" name="RevIMBCS">
    <vt:lpwstr>1;#0.1 Initial category|0239cc7a-0c96-48a8-9e0e-a383e362571c</vt:lpwstr>
  </property>
  <property fmtid="{D5CDD505-2E9C-101B-9397-08002B2CF9AE}" pid="12" name="LegalHoldTag">
    <vt:lpwstr/>
  </property>
  <property fmtid="{D5CDD505-2E9C-101B-9397-08002B2CF9AE}" pid="13" name="MSIP_Label_b1c9b508-7c6e-42bd-bedf-808292653d6c_Enabled">
    <vt:lpwstr>true</vt:lpwstr>
  </property>
  <property fmtid="{D5CDD505-2E9C-101B-9397-08002B2CF9AE}" pid="14" name="MSIP_Label_b1c9b508-7c6e-42bd-bedf-808292653d6c_SetDate">
    <vt:lpwstr>2023-03-06T09:23:11Z</vt:lpwstr>
  </property>
  <property fmtid="{D5CDD505-2E9C-101B-9397-08002B2CF9AE}" pid="15" name="MSIP_Label_b1c9b508-7c6e-42bd-bedf-808292653d6c_Method">
    <vt:lpwstr>Standard</vt:lpwstr>
  </property>
  <property fmtid="{D5CDD505-2E9C-101B-9397-08002B2CF9AE}" pid="16" name="MSIP_Label_b1c9b508-7c6e-42bd-bedf-808292653d6c_Name">
    <vt:lpwstr>b1c9b508-7c6e-42bd-bedf-808292653d6c</vt:lpwstr>
  </property>
  <property fmtid="{D5CDD505-2E9C-101B-9397-08002B2CF9AE}" pid="17" name="MSIP_Label_b1c9b508-7c6e-42bd-bedf-808292653d6c_SiteId">
    <vt:lpwstr>2882be50-2012-4d88-ac86-544124e120c8</vt:lpwstr>
  </property>
  <property fmtid="{D5CDD505-2E9C-101B-9397-08002B2CF9AE}" pid="18" name="MSIP_Label_b1c9b508-7c6e-42bd-bedf-808292653d6c_ActionId">
    <vt:lpwstr>932a6b54-8e1a-4a04-a62a-0680bff5d9cf</vt:lpwstr>
  </property>
  <property fmtid="{D5CDD505-2E9C-101B-9397-08002B2CF9AE}" pid="19" name="MSIP_Label_b1c9b508-7c6e-42bd-bedf-808292653d6c_ContentBits">
    <vt:lpwstr>3</vt:lpwstr>
  </property>
  <property fmtid="{D5CDD505-2E9C-101B-9397-08002B2CF9AE}" pid="20" name="Office_x0020_of_x0020_Origin">
    <vt:lpwstr/>
  </property>
  <property fmtid="{D5CDD505-2E9C-101B-9397-08002B2CF9AE}" pid="21" name="gba66df640194346a5267c50f24d4797">
    <vt:lpwstr/>
  </property>
  <property fmtid="{D5CDD505-2E9C-101B-9397-08002B2CF9AE}" pid="22" name="Office of Origin">
    <vt:lpwstr/>
  </property>
</Properties>
</file>