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Metadata/LabelInfo.xml" ContentType="application/vnd.ms-office.classificationlabel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6" Type="http://schemas.microsoft.com/office/2020/02/relationships/classificationlabels" Target="docMetadata/LabelInfo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9"/>
  </p:notesMasterIdLst>
  <p:sldIdLst>
    <p:sldId id="1102" r:id="rId5"/>
    <p:sldId id="1145" r:id="rId6"/>
    <p:sldId id="1154" r:id="rId7"/>
    <p:sldId id="1098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838" autoAdjust="0"/>
    <p:restoredTop sz="95226" autoAdjust="0"/>
  </p:normalViewPr>
  <p:slideViewPr>
    <p:cSldViewPr snapToGrid="0">
      <p:cViewPr varScale="1">
        <p:scale>
          <a:sx n="110" d="100"/>
          <a:sy n="110" d="100"/>
        </p:scale>
        <p:origin x="55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heme" Target="theme/theme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viewProps" Target="viewProps.xml"/><Relationship Id="rId5" Type="http://schemas.openxmlformats.org/officeDocument/2006/relationships/slide" Target="slides/slide1.xml"/><Relationship Id="rId10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notesMaster" Target="notesMasters/notesMaster1.xml"/></Relationships>
</file>

<file path=ppt/media/image1.png>
</file>

<file path=ppt/media/image2.jpe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BF93759-949B-4541-AA7C-726E27C56580}" type="datetimeFigureOut">
              <a:rPr lang="de-DE" smtClean="0"/>
              <a:t>29.03.2023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DE82F6-9D96-494E-9C3D-4869DCA76F45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596545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81F399-EC17-40DE-891B-C043F71C0C4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D21BAD6-7B92-48CD-A20B-757F08C09FE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9DDB3D9-6D98-46ED-9DF6-A5AE03FDD8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4C375A-F847-4C04-B026-DCB1CE2F596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D7428D0-8850-490F-BB9D-C50F2C5337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89223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9CA91A-7D9C-4AE4-BD9B-127A5D9473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A372E10-4F87-4A56-811F-A80131EF2A1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49D58E4-68F2-422E-8C00-993E204776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4BF67B-C7DA-44E6-B869-E0E83B5927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341FA0F-6D2B-4A83-A530-BCAD34A2F0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78918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962DDE8-539E-46DE-8D90-352C54E431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9A029ED-1E87-4EDC-85FE-A06FB7CA35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F6E78D1-13BE-480D-A152-E3BF52D60D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D5E71B-505D-4B23-B6A7-9C22CD6BA9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2B567B-D288-4A1E-B274-1D8EE1CDE5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780640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Rubrik, text och 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format</a:t>
            </a:r>
          </a:p>
        </p:txBody>
      </p:sp>
      <p:sp>
        <p:nvSpPr>
          <p:cNvPr id="3" name="Platshållare för innehåll 2"/>
          <p:cNvSpPr>
            <a:spLocks noGrp="1"/>
          </p:cNvSpPr>
          <p:nvPr>
            <p:ph idx="1"/>
          </p:nvPr>
        </p:nvSpPr>
        <p:spPr>
          <a:xfrm>
            <a:off x="609600" y="1340768"/>
            <a:ext cx="5966453" cy="4785395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42D6A4-2151-4F6B-8277-C30ECE2251D8}" type="datetime1">
              <a:rPr lang="en-US" smtClean="0"/>
              <a:pPr/>
              <a:t>3/29/2023</a:t>
            </a:fld>
            <a:endParaRPr lang="sv-SE"/>
          </a:p>
        </p:txBody>
      </p:sp>
      <p:sp>
        <p:nvSpPr>
          <p:cNvPr id="5" name="Platshållare för sidfo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sv-SE"/>
              <a:t>Presentation Title</a:t>
            </a:r>
          </a:p>
        </p:txBody>
      </p:sp>
      <p:sp>
        <p:nvSpPr>
          <p:cNvPr id="6" name="Platshållare för bild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33E58-081B-4835-BA47-73E0827DB444}" type="slidenum">
              <a:rPr lang="sv-SE" smtClean="0"/>
              <a:pPr/>
              <a:t>‹#›</a:t>
            </a:fld>
            <a:endParaRPr lang="sv-SE"/>
          </a:p>
        </p:txBody>
      </p:sp>
      <p:sp>
        <p:nvSpPr>
          <p:cNvPr id="9" name="Platshållare för bild 8"/>
          <p:cNvSpPr>
            <a:spLocks noGrp="1"/>
          </p:cNvSpPr>
          <p:nvPr>
            <p:ph type="pic" sz="quarter" idx="13"/>
          </p:nvPr>
        </p:nvSpPr>
        <p:spPr>
          <a:xfrm>
            <a:off x="6959600" y="1484313"/>
            <a:ext cx="5232400" cy="4608512"/>
          </a:xfrm>
        </p:spPr>
        <p:txBody>
          <a:bodyPr/>
          <a:lstStyle/>
          <a:p>
            <a:r>
              <a:rPr lang="sv-SE"/>
              <a:t>Klicka på ikonen för att lägga till en bild</a:t>
            </a:r>
          </a:p>
        </p:txBody>
      </p:sp>
    </p:spTree>
    <p:extLst>
      <p:ext uri="{BB962C8B-B14F-4D97-AF65-F5344CB8AC3E}">
        <p14:creationId xmlns:p14="http://schemas.microsoft.com/office/powerpoint/2010/main" val="398897030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609600" y="115889"/>
            <a:ext cx="10972800" cy="6010275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591551" y="6381751"/>
            <a:ext cx="2317749" cy="3397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865392-68D9-465D-9FA0-0C99ACAF730C}" type="datetime1">
              <a:rPr lang="en-US" smtClean="0"/>
              <a:t>3/29/2023</a:t>
            </a:fld>
            <a:endParaRPr lang="zh-CN" altLang="en-US">
              <a:ea typeface="宋体" pitchFamily="2" charset="-122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624417" y="6381751"/>
            <a:ext cx="5001683" cy="339725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Arial" charset="0"/>
                <a:ea typeface="宋体" pitchFamily="2" charset="-122"/>
              </a:defRPr>
            </a:lvl1pPr>
          </a:lstStyle>
          <a:p>
            <a:pPr>
              <a:defRPr/>
            </a:pPr>
            <a:r>
              <a:rPr lang="sv-SE" altLang="zh-CN"/>
              <a:t>Presentation Title</a:t>
            </a:r>
            <a:endParaRPr lang="en-US" altLang="zh-CN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10896600" y="6381751"/>
            <a:ext cx="685800" cy="339725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>
                <a:latin typeface="Arial" charset="0"/>
                <a:ea typeface="宋体" pitchFamily="2" charset="-122"/>
              </a:defRPr>
            </a:lvl1pPr>
          </a:lstStyle>
          <a:p>
            <a:pPr>
              <a:defRPr/>
            </a:pPr>
            <a:fld id="{46C63ADA-9B4B-4EBD-AC9A-E2E20DF712DF}" type="slidenum">
              <a:rPr lang="zh-CN" altLang="en-US"/>
              <a:pPr>
                <a:defRPr/>
              </a:pPr>
              <a:t>‹#›</a:t>
            </a:fld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40198495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7C5139-6BB9-4738-B27D-50F6C6CF26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D2FF34D-93C0-4DD6-849B-E827994F161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EC25FA1-33F5-4694-A74F-795770335F0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529B55-8628-41B4-B2EC-C04B44052C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FEEF93E-5625-4906-A003-309387777C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66875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F676AA-A75C-4406-A873-CD602F77E9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D359C2C-4EBC-429D-A3E9-2AA83D25850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771685-CF8D-49FE-AA1B-BEEE4C3E0B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10CF3F-7E56-4851-8F37-2EDC989459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1D34B44-0FA8-4ECD-B0A1-11FE498E31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22117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2DA5E1E-414C-4B68-9579-90FDCE283F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8AEBF31-558B-4E11-B6ED-F8630A39267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4580908-FBB6-4E4F-BE22-E68197938E2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9DE84A-B32C-4652-8F77-CD46DFDFFB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5308FB7-8623-4D91-AA9E-27DC48A121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AF52704-8381-47C7-B132-4DBB816E55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85853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737C6E8-4309-4425-8E09-6FF00F3308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2323135-3DB1-43A0-90DD-69F71948954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E94A036-61CE-4F6A-B553-9D52224F910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7B91F60-53F7-43C7-B908-4949E32DBF0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EC0B391B-EC8B-4AF4-A5EB-E83E1D5248D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FB08C79-B741-4A21-A0A5-88E09B89FA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60E64B7-71AD-437B-8256-CCA75A27DF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7CCFA3B-EC7A-48DD-A336-92C97E0442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95486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8FB68A-880E-418F-9F11-6A8B006966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1DB236C-1A57-4964-9E09-2A965349B3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4F90E3D-B063-4C4E-A233-C28CA71116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B86EA2C-E943-4D48-893F-088850DEE5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5414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3D015C-F73A-4055-9EC4-0FA6914828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1E8B4A6-408F-458B-ACC7-092B9BC6F9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62B317D-D557-46FA-956F-50A707B6BA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72822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8B0218-CA64-48F5-84B4-BDABCAC966E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84B38F4-753D-4784-A846-AE9B573E3A4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C6FF045-49D7-47D1-8FAB-A2ED1F60C14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8C6593E-8DE8-4A57-8EFB-AACACBBCB3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A6A813A-A0EA-4F23-A814-05CF979E15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12380C8-2473-4FA8-96C6-38670CB30E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79664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B182A8C-DC67-4E7A-BB0A-FFE639329C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8EB3251-CA2C-447E-AC99-FA5DD8349E5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F402D4B-5C0F-444C-9371-616BA7F65B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5E5D607-5E79-4BEE-9DED-A96F682845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10A9479-700A-414B-B9D9-6B10B2A3FA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D4CAB87-9A4F-41FC-9662-77A00D8984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70087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25057DE-54C0-428B-A61A-26E85635A1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50B8680-7FDE-4DAE-8C57-3D8DFA947B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AFBFAF-C272-485C-A723-B56C0F80E2D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312619-2893-4364-8581-6E8CB5C5A685}" type="datetimeFigureOut">
              <a:rPr lang="en-US" smtClean="0"/>
              <a:t>3/29/2023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53E898F-B36E-44AD-A81F-0D9D403429C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A7F84D6-6924-4C52-B103-D4F9A14B896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AD60C4-287C-4A5B-ADA5-9178088AA6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57759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3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AAAF43C0-BD18-455A-B67F-8909E51E7A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sv-SE"/>
            </a:defPPr>
            <a:lvl1pPr marL="0" algn="r" defTabSz="914400" rtl="0" eaLnBrk="1" latinLnBrk="0" hangingPunct="1">
              <a:defRPr sz="8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9333E58-081B-4835-BA47-73E0827DB444}" type="slidenum">
              <a:rPr lang="sv-SE" smtClean="0"/>
              <a:pPr/>
              <a:t>1</a:t>
            </a:fld>
            <a:endParaRPr lang="sv-SE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41500F4C-DD41-4605-A2E6-2845AEA6EFA7}"/>
              </a:ext>
            </a:extLst>
          </p:cNvPr>
          <p:cNvSpPr/>
          <p:nvPr/>
        </p:nvSpPr>
        <p:spPr>
          <a:xfrm>
            <a:off x="263371" y="1559839"/>
            <a:ext cx="11665258" cy="37240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600" b="1">
                <a:latin typeface="+mj-lt"/>
                <a:ea typeface="+mj-ea"/>
                <a:cs typeface="+mj-cs"/>
              </a:rPr>
              <a:t>GRVA-15-17</a:t>
            </a:r>
          </a:p>
          <a:p>
            <a:pPr algn="ctr"/>
            <a:r>
              <a:rPr lang="en-US" sz="2000" b="1">
                <a:latin typeface="+mj-lt"/>
                <a:ea typeface="+mj-ea"/>
                <a:cs typeface="+mj-cs"/>
              </a:rPr>
              <a:t>Proposal for a supplement to the 12 series of amendments to UN Regulation No. 13 (Heavy vehicle braking)</a:t>
            </a:r>
          </a:p>
          <a:p>
            <a:pPr algn="ctr"/>
            <a:endParaRPr lang="en-US" sz="3600" b="1">
              <a:latin typeface="+mj-lt"/>
              <a:ea typeface="+mj-ea"/>
              <a:cs typeface="+mj-cs"/>
            </a:endParaRPr>
          </a:p>
          <a:p>
            <a:pPr algn="ctr"/>
            <a:r>
              <a:rPr lang="en-US" sz="3600" b="1">
                <a:latin typeface="+mj-lt"/>
                <a:ea typeface="+mj-ea"/>
                <a:cs typeface="+mj-cs"/>
              </a:rPr>
              <a:t>Scope of amendment and affected sections and paragraphs </a:t>
            </a:r>
          </a:p>
          <a:p>
            <a:pPr algn="ctr"/>
            <a:endParaRPr lang="en-US" sz="3600" b="1">
              <a:latin typeface="+mj-lt"/>
              <a:ea typeface="+mj-ea"/>
              <a:cs typeface="+mj-cs"/>
            </a:endParaRPr>
          </a:p>
          <a:p>
            <a:pPr algn="ctr"/>
            <a:endParaRPr lang="en-US" sz="3600" b="1">
              <a:latin typeface="+mj-lt"/>
              <a:ea typeface="+mj-ea"/>
              <a:cs typeface="+mj-cs"/>
            </a:endParaRPr>
          </a:p>
          <a:p>
            <a:pPr algn="ctr"/>
            <a:r>
              <a:rPr lang="en-US" sz="3600" b="1">
                <a:latin typeface="+mj-lt"/>
                <a:ea typeface="+mj-ea"/>
                <a:cs typeface="+mj-cs"/>
              </a:rPr>
              <a:t>Workshop in Brussels – March 29</a:t>
            </a:r>
            <a:r>
              <a:rPr lang="en-US" sz="3600" b="1" baseline="30000">
                <a:latin typeface="+mj-lt"/>
                <a:ea typeface="+mj-ea"/>
                <a:cs typeface="+mj-cs"/>
              </a:rPr>
              <a:t>th</a:t>
            </a:r>
            <a:r>
              <a:rPr lang="en-US" sz="3600" b="1">
                <a:latin typeface="+mj-lt"/>
                <a:ea typeface="+mj-ea"/>
                <a:cs typeface="+mj-cs"/>
              </a:rPr>
              <a:t>/30</a:t>
            </a:r>
            <a:r>
              <a:rPr lang="en-US" sz="3600" b="1" baseline="30000">
                <a:latin typeface="+mj-lt"/>
                <a:ea typeface="+mj-ea"/>
                <a:cs typeface="+mj-cs"/>
              </a:rPr>
              <a:t>th</a:t>
            </a:r>
            <a:r>
              <a:rPr lang="en-US" sz="3600" b="1">
                <a:latin typeface="+mj-lt"/>
                <a:ea typeface="+mj-ea"/>
                <a:cs typeface="+mj-cs"/>
              </a:rPr>
              <a:t>  </a:t>
            </a:r>
            <a:endParaRPr lang="en-US" sz="3600" b="1" dirty="0">
              <a:latin typeface="+mj-lt"/>
              <a:ea typeface="+mj-ea"/>
              <a:cs typeface="+mj-cs"/>
            </a:endParaRPr>
          </a:p>
        </p:txBody>
      </p:sp>
      <p:pic>
        <p:nvPicPr>
          <p:cNvPr id="7" name="Picture 6" descr="A close up of a sign&#10;&#10;Description automatically generated">
            <a:extLst>
              <a:ext uri="{FF2B5EF4-FFF2-40B4-BE49-F238E27FC236}">
                <a16:creationId xmlns:a16="http://schemas.microsoft.com/office/drawing/2014/main" id="{84190D63-74B3-4C19-8F0F-5F47EA4E02D7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28248" y="80537"/>
            <a:ext cx="2116148" cy="558428"/>
          </a:xfrm>
          <a:prstGeom prst="rect">
            <a:avLst/>
          </a:prstGeom>
        </p:spPr>
      </p:pic>
      <p:sp>
        <p:nvSpPr>
          <p:cNvPr id="3" name="TextBox 2">
            <a:extLst>
              <a:ext uri="{FF2B5EF4-FFF2-40B4-BE49-F238E27FC236}">
                <a16:creationId xmlns:a16="http://schemas.microsoft.com/office/drawing/2014/main" id="{B2E19347-1938-E4E7-FFB4-465FBC9EEA44}"/>
              </a:ext>
            </a:extLst>
          </p:cNvPr>
          <p:cNvSpPr txBox="1"/>
          <p:nvPr/>
        </p:nvSpPr>
        <p:spPr>
          <a:xfrm>
            <a:off x="775063" y="418011"/>
            <a:ext cx="334572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Presentation GRVA-EMB-04/Rev.1</a:t>
            </a:r>
          </a:p>
        </p:txBody>
      </p:sp>
    </p:spTree>
    <p:extLst>
      <p:ext uri="{BB962C8B-B14F-4D97-AF65-F5344CB8AC3E}">
        <p14:creationId xmlns:p14="http://schemas.microsoft.com/office/powerpoint/2010/main" val="32185041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>
            <a:extLst>
              <a:ext uri="{FF2B5EF4-FFF2-40B4-BE49-F238E27FC236}">
                <a16:creationId xmlns:a16="http://schemas.microsoft.com/office/drawing/2014/main" id="{19A3A49A-FBD7-4F5E-A513-0F705A0931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42778" y="1825625"/>
            <a:ext cx="10515600" cy="4351338"/>
          </a:xfrm>
        </p:spPr>
        <p:txBody>
          <a:bodyPr>
            <a:normAutofit fontScale="85000" lnSpcReduction="10000"/>
          </a:bodyPr>
          <a:lstStyle/>
          <a:p>
            <a:r>
              <a:rPr lang="en-US" sz="2400" b="1">
                <a:latin typeface="+mj-lt"/>
                <a:ea typeface="+mj-ea"/>
                <a:cs typeface="+mj-cs"/>
              </a:rPr>
              <a:t>GRVA-15-17 is a proposal for a supplement to the 12 series of amendments to UN Regulation No. 13 (Heavy vehicle braking)</a:t>
            </a:r>
            <a:endParaRPr lang="en-US" sz="2400" b="1" dirty="0">
              <a:latin typeface="+mj-lt"/>
              <a:ea typeface="+mj-ea"/>
              <a:cs typeface="+mj-cs"/>
            </a:endParaRPr>
          </a:p>
          <a:p>
            <a:r>
              <a:rPr lang="en-US" sz="2400"/>
              <a:t>Contains 27 pages: 14 pages of UN R13 supplements and  13 pages Justification</a:t>
            </a:r>
          </a:p>
          <a:p>
            <a:r>
              <a:rPr lang="en-US" sz="2400"/>
              <a:t>Supplement aims to amend following parts</a:t>
            </a:r>
          </a:p>
          <a:p>
            <a:pPr marL="1177925" lvl="2" indent="-377825">
              <a:buFont typeface="Courier New" panose="02070309020205020404" pitchFamily="49" charset="0"/>
              <a:buChar char="o"/>
            </a:pPr>
            <a:r>
              <a:rPr lang="en-US" sz="2400"/>
              <a:t>Para 2 	Definitions						1 page</a:t>
            </a:r>
          </a:p>
          <a:p>
            <a:pPr marL="1177925" lvl="2" indent="-377825">
              <a:buFont typeface="Courier New" panose="02070309020205020404" pitchFamily="49" charset="0"/>
              <a:buChar char="o"/>
            </a:pPr>
            <a:r>
              <a:rPr lang="en-US" sz="2400"/>
              <a:t>Para 5  	Specifications						7 pages</a:t>
            </a:r>
          </a:p>
          <a:p>
            <a:pPr marL="1177925" lvl="2" indent="-377825">
              <a:buFont typeface="Courier New" panose="02070309020205020404" pitchFamily="49" charset="0"/>
              <a:buChar char="o"/>
            </a:pPr>
            <a:r>
              <a:rPr lang="en-US" sz="2400"/>
              <a:t>Annex 2            	Communication concerning the approval			½ page</a:t>
            </a:r>
          </a:p>
          <a:p>
            <a:pPr marL="1177925" lvl="2" indent="-377825">
              <a:buFont typeface="Courier New" panose="02070309020205020404" pitchFamily="49" charset="0"/>
              <a:buChar char="o"/>
            </a:pPr>
            <a:r>
              <a:rPr lang="en-US" sz="2400"/>
              <a:t>Annex 4            	Braking tests and performance of braking systems		1 page</a:t>
            </a:r>
          </a:p>
          <a:p>
            <a:pPr marL="1177925" lvl="2" indent="-377825">
              <a:buFont typeface="Courier New" panose="02070309020205020404" pitchFamily="49" charset="0"/>
              <a:buChar char="o"/>
            </a:pPr>
            <a:r>
              <a:rPr lang="en-US" sz="2400"/>
              <a:t>Annex 7            	Provisions relating to energy sources and energy storage devices</a:t>
            </a:r>
            <a:br>
              <a:rPr lang="en-US" sz="2400"/>
            </a:br>
            <a:r>
              <a:rPr lang="en-US" sz="2400"/>
              <a:t>		</a:t>
            </a:r>
            <a:r>
              <a:rPr lang="en-US" sz="2400" i="1"/>
              <a:t>New part D  </a:t>
            </a:r>
            <a:r>
              <a:rPr lang="en-US" sz="2400"/>
              <a:t>						4 pages</a:t>
            </a:r>
          </a:p>
          <a:p>
            <a:pPr marL="1177925" lvl="2" indent="-377825">
              <a:buFont typeface="Courier New" panose="02070309020205020404" pitchFamily="49" charset="0"/>
              <a:buChar char="o"/>
            </a:pPr>
            <a:r>
              <a:rPr lang="en-US" sz="2400"/>
              <a:t>Annex 8    	Provisions relating to specific conditions for spring braking systems</a:t>
            </a:r>
            <a:br>
              <a:rPr lang="en-US" sz="2400"/>
            </a:br>
            <a:r>
              <a:rPr lang="en-US" sz="2400"/>
              <a:t>		</a:t>
            </a:r>
            <a:r>
              <a:rPr lang="en-US" sz="2400">
                <a:sym typeface="Wingdings" panose="05000000000000000000" pitchFamily="2" charset="2"/>
              </a:rPr>
              <a:t> exclusion of EMB 				  change in title only</a:t>
            </a:r>
            <a:endParaRPr lang="en-US" sz="2400"/>
          </a:p>
          <a:p>
            <a:pPr marL="1177925" lvl="2" indent="-377825">
              <a:buFont typeface="Courier New" panose="02070309020205020404" pitchFamily="49" charset="0"/>
              <a:buChar char="o"/>
            </a:pPr>
            <a:r>
              <a:rPr lang="en-US" sz="2400"/>
              <a:t>Annex 13          	Test requirements for vehicles fitted with anti-lock systems        ½ page</a:t>
            </a:r>
          </a:p>
          <a:p>
            <a:pPr marL="342900" lvl="1" indent="0">
              <a:buNone/>
            </a:pPr>
            <a:endParaRPr lang="en-US" sz="280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E5AC3E-44FF-472D-A1C2-2415AEE304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33E58-081B-4835-BA47-73E0827DB444}" type="slidenum">
              <a:rPr lang="sv-SE" smtClean="0"/>
              <a:pPr/>
              <a:t>2</a:t>
            </a:fld>
            <a:endParaRPr lang="sv-SE"/>
          </a:p>
        </p:txBody>
      </p:sp>
      <p:pic>
        <p:nvPicPr>
          <p:cNvPr id="18" name="Picture 17" descr="A close up of a sign&#10;&#10;Description automatically generated">
            <a:extLst>
              <a:ext uri="{FF2B5EF4-FFF2-40B4-BE49-F238E27FC236}">
                <a16:creationId xmlns:a16="http://schemas.microsoft.com/office/drawing/2014/main" id="{0F95D178-0C51-4EA9-A7BD-AEB36C73D2FC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28248" y="80537"/>
            <a:ext cx="2116148" cy="558428"/>
          </a:xfrm>
          <a:prstGeom prst="rect">
            <a:avLst/>
          </a:prstGeom>
        </p:spPr>
      </p:pic>
      <p:sp>
        <p:nvSpPr>
          <p:cNvPr id="7" name="Title 1">
            <a:extLst>
              <a:ext uri="{FF2B5EF4-FFF2-40B4-BE49-F238E27FC236}">
                <a16:creationId xmlns:a16="http://schemas.microsoft.com/office/drawing/2014/main" id="{A4347FDF-886F-80E7-DE8D-0AA4574C7314}"/>
              </a:ext>
            </a:extLst>
          </p:cNvPr>
          <p:cNvSpPr txBox="1">
            <a:spLocks/>
          </p:cNvSpPr>
          <p:nvPr/>
        </p:nvSpPr>
        <p:spPr>
          <a:xfrm>
            <a:off x="405462" y="136525"/>
            <a:ext cx="7056784" cy="1016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62500" lnSpcReduction="20000"/>
          </a:bodyPr>
          <a:lstStyle>
            <a:lvl1pPr marL="0" indent="0" algn="l" defTabSz="914400" rtl="0" eaLnBrk="1" latinLnBrk="0" hangingPunct="1"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61950" indent="-361950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accent3"/>
              </a:buClr>
              <a:buSzPct val="90000"/>
              <a:buFont typeface="Wingdings" panose="05000000000000000000" pitchFamily="2" charset="2"/>
              <a:buChar char="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542925" indent="-274638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bg2"/>
              </a:buClr>
              <a:buSzPct val="90000"/>
              <a:buFont typeface="Wingdings" panose="05000000000000000000" pitchFamily="2" charset="2"/>
              <a:buChar char="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804863" indent="-268288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bg2"/>
              </a:buClr>
              <a:buSzPct val="90000"/>
              <a:buFont typeface="Wingdings" panose="05000000000000000000" pitchFamily="2" charset="2"/>
              <a:buChar char="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073150" indent="-268288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bg2"/>
              </a:buClr>
              <a:buSzPct val="90000"/>
              <a:buFont typeface="Wingdings" panose="05000000000000000000" pitchFamily="2" charset="2"/>
              <a:buChar char="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6300" b="1" dirty="0">
                <a:latin typeface="+mj-lt"/>
                <a:ea typeface="+mj-ea"/>
                <a:cs typeface="+mj-cs"/>
              </a:rPr>
              <a:t>Electromechanical Brakes (</a:t>
            </a:r>
            <a:r>
              <a:rPr lang="en-US" sz="6300" b="1">
                <a:latin typeface="+mj-lt"/>
                <a:ea typeface="+mj-ea"/>
                <a:cs typeface="+mj-cs"/>
              </a:rPr>
              <a:t>EMB)</a:t>
            </a:r>
            <a:endParaRPr lang="en-US" sz="4800" b="1" dirty="0">
              <a:latin typeface="+mj-lt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33309403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ontent Placeholder 8">
            <a:extLst>
              <a:ext uri="{FF2B5EF4-FFF2-40B4-BE49-F238E27FC236}">
                <a16:creationId xmlns:a16="http://schemas.microsoft.com/office/drawing/2014/main" id="{19A3A49A-FBD7-4F5E-A513-0F705A0931D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000" b="1">
                <a:latin typeface="+mj-lt"/>
                <a:ea typeface="+mj-ea"/>
                <a:cs typeface="+mj-cs"/>
              </a:rPr>
              <a:t>Main body includes</a:t>
            </a:r>
            <a:endParaRPr lang="en-US" sz="2000"/>
          </a:p>
          <a:p>
            <a:pPr marL="720725" lvl="1" indent="-377825">
              <a:buFont typeface="Courier New" panose="02070309020205020404" pitchFamily="49" charset="0"/>
              <a:buChar char="o"/>
            </a:pPr>
            <a:r>
              <a:rPr lang="en-US" sz="2000"/>
              <a:t>Definitions: 	2 modified and 8 new definitions</a:t>
            </a:r>
          </a:p>
          <a:p>
            <a:pPr marL="720725" lvl="1" indent="-377825">
              <a:buFont typeface="Courier New" panose="02070309020205020404" pitchFamily="49" charset="0"/>
              <a:buChar char="o"/>
            </a:pPr>
            <a:r>
              <a:rPr lang="en-US" sz="2000"/>
              <a:t>Specifications: </a:t>
            </a:r>
          </a:p>
          <a:p>
            <a:pPr marL="1177925" lvl="2" indent="-377825">
              <a:buFont typeface="Courier New" panose="02070309020205020404" pitchFamily="49" charset="0"/>
              <a:buChar char="o"/>
            </a:pPr>
            <a:r>
              <a:rPr lang="en-US"/>
              <a:t>5.1.4.	Provisions for the periodic technical inspection (PTI) of braking systems</a:t>
            </a:r>
            <a:br>
              <a:rPr lang="en-US"/>
            </a:br>
            <a:r>
              <a:rPr lang="en-US"/>
              <a:t>(data and reference braking forces)</a:t>
            </a:r>
            <a:br>
              <a:rPr lang="en-US"/>
            </a:br>
            <a:endParaRPr lang="en-US"/>
          </a:p>
          <a:p>
            <a:pPr marL="1177925" lvl="2" indent="-377825">
              <a:buFont typeface="Courier New" panose="02070309020205020404" pitchFamily="49" charset="0"/>
              <a:buChar char="o"/>
            </a:pPr>
            <a:r>
              <a:rPr lang="en-US"/>
              <a:t>5.2.1  Characteristics of braking systems for Vehicles of categories M2, M3 and N</a:t>
            </a:r>
          </a:p>
          <a:p>
            <a:pPr marL="1635125" lvl="3" indent="-377825">
              <a:buFont typeface="Courier New" panose="02070309020205020404" pitchFamily="49" charset="0"/>
              <a:buChar char="o"/>
            </a:pPr>
            <a:r>
              <a:rPr lang="en-US"/>
              <a:t>Seamless integration of EMB-requirements with same safety level e.g. two braking circuits, failure response, warning (</a:t>
            </a:r>
          </a:p>
          <a:p>
            <a:pPr marL="1635125" lvl="3" indent="-377825">
              <a:buFont typeface="Courier New" panose="02070309020205020404" pitchFamily="49" charset="0"/>
              <a:buChar char="o"/>
            </a:pPr>
            <a:r>
              <a:rPr lang="en-US"/>
              <a:t>Current 5.2.1.27  “Special additional requirements for service braking systems with electric control transmission” has been amended by “except electro-mechanical braking system”</a:t>
            </a:r>
          </a:p>
          <a:p>
            <a:pPr marL="1635125" lvl="3" indent="-377825">
              <a:buFont typeface="Courier New" panose="02070309020205020404" pitchFamily="49" charset="0"/>
              <a:buChar char="o"/>
            </a:pPr>
            <a:r>
              <a:rPr lang="en-US"/>
              <a:t>New 5.2.1.35. “Special additional requirements for service braking systems with electro-mechanical braking system with electric transmission”  (3,5 pages)</a:t>
            </a:r>
          </a:p>
          <a:p>
            <a:pPr marL="342900" lvl="1" indent="0">
              <a:buNone/>
            </a:pPr>
            <a:endParaRPr lang="en-US" sz="280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E5AC3E-44FF-472D-A1C2-2415AEE304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333E58-081B-4835-BA47-73E0827DB444}" type="slidenum">
              <a:rPr lang="sv-SE" smtClean="0"/>
              <a:pPr/>
              <a:t>3</a:t>
            </a:fld>
            <a:endParaRPr lang="sv-SE"/>
          </a:p>
        </p:txBody>
      </p:sp>
      <p:pic>
        <p:nvPicPr>
          <p:cNvPr id="18" name="Picture 17" descr="A close up of a sign&#10;&#10;Description automatically generated">
            <a:extLst>
              <a:ext uri="{FF2B5EF4-FFF2-40B4-BE49-F238E27FC236}">
                <a16:creationId xmlns:a16="http://schemas.microsoft.com/office/drawing/2014/main" id="{0F95D178-0C51-4EA9-A7BD-AEB36C73D2FC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28248" y="80537"/>
            <a:ext cx="2116148" cy="558428"/>
          </a:xfrm>
          <a:prstGeom prst="rect">
            <a:avLst/>
          </a:prstGeom>
        </p:spPr>
      </p:pic>
      <p:sp>
        <p:nvSpPr>
          <p:cNvPr id="7" name="Title 1">
            <a:extLst>
              <a:ext uri="{FF2B5EF4-FFF2-40B4-BE49-F238E27FC236}">
                <a16:creationId xmlns:a16="http://schemas.microsoft.com/office/drawing/2014/main" id="{A4347FDF-886F-80E7-DE8D-0AA4574C7314}"/>
              </a:ext>
            </a:extLst>
          </p:cNvPr>
          <p:cNvSpPr txBox="1">
            <a:spLocks/>
          </p:cNvSpPr>
          <p:nvPr/>
        </p:nvSpPr>
        <p:spPr>
          <a:xfrm>
            <a:off x="405462" y="136525"/>
            <a:ext cx="7056784" cy="1016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62500" lnSpcReduction="20000"/>
          </a:bodyPr>
          <a:lstStyle>
            <a:lvl1pPr marL="0" indent="0" algn="l" defTabSz="914400" rtl="0" eaLnBrk="1" latinLnBrk="0" hangingPunct="1"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61950" indent="-361950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accent3"/>
              </a:buClr>
              <a:buSzPct val="90000"/>
              <a:buFont typeface="Wingdings" panose="05000000000000000000" pitchFamily="2" charset="2"/>
              <a:buChar char="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542925" indent="-274638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bg2"/>
              </a:buClr>
              <a:buSzPct val="90000"/>
              <a:buFont typeface="Wingdings" panose="05000000000000000000" pitchFamily="2" charset="2"/>
              <a:buChar char="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804863" indent="-268288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bg2"/>
              </a:buClr>
              <a:buSzPct val="90000"/>
              <a:buFont typeface="Wingdings" panose="05000000000000000000" pitchFamily="2" charset="2"/>
              <a:buChar char="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073150" indent="-268288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bg2"/>
              </a:buClr>
              <a:buSzPct val="90000"/>
              <a:buFont typeface="Wingdings" panose="05000000000000000000" pitchFamily="2" charset="2"/>
              <a:buChar char="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6300" b="1" dirty="0">
                <a:latin typeface="+mj-lt"/>
                <a:ea typeface="+mj-ea"/>
                <a:cs typeface="+mj-cs"/>
              </a:rPr>
              <a:t>Electromechanical Brakes (</a:t>
            </a:r>
            <a:r>
              <a:rPr lang="en-US" sz="6300" b="1">
                <a:latin typeface="+mj-lt"/>
                <a:ea typeface="+mj-ea"/>
                <a:cs typeface="+mj-cs"/>
              </a:rPr>
              <a:t>EMB)</a:t>
            </a:r>
            <a:endParaRPr lang="en-US" sz="4800" b="1" dirty="0">
              <a:latin typeface="+mj-lt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34491944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1">
            <a:extLst>
              <a:ext uri="{FF2B5EF4-FFF2-40B4-BE49-F238E27FC236}">
                <a16:creationId xmlns:a16="http://schemas.microsoft.com/office/drawing/2014/main" id="{A2F5BD43-2D10-4539-BD42-2AA3136CDB34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03637" y="1065987"/>
            <a:ext cx="8127940" cy="54610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6" name="Slide Number Placeholder 2">
            <a:extLst>
              <a:ext uri="{FF2B5EF4-FFF2-40B4-BE49-F238E27FC236}">
                <a16:creationId xmlns:a16="http://schemas.microsoft.com/office/drawing/2014/main" id="{09FE4954-A2E3-435F-B25C-84C5CC13549E}"/>
              </a:ext>
            </a:extLst>
          </p:cNvPr>
          <p:cNvSpPr txBox="1">
            <a:spLocks/>
          </p:cNvSpPr>
          <p:nvPr/>
        </p:nvSpPr>
        <p:spPr>
          <a:xfrm>
            <a:off x="1991544" y="6630627"/>
            <a:ext cx="360000" cy="180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sv-SE"/>
            </a:defPPr>
            <a:lvl1pPr algn="r">
              <a:defRPr sz="800" b="1"/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29333E58-081B-4835-BA47-73E0827DB444}" type="slidenum">
              <a:rPr lang="sv-SE"/>
              <a:pPr/>
              <a:t>4</a:t>
            </a:fld>
            <a:endParaRPr lang="sv-SE" dirty="0"/>
          </a:p>
        </p:txBody>
      </p:sp>
      <p:sp>
        <p:nvSpPr>
          <p:cNvPr id="7" name="Title 1">
            <a:extLst>
              <a:ext uri="{FF2B5EF4-FFF2-40B4-BE49-F238E27FC236}">
                <a16:creationId xmlns:a16="http://schemas.microsoft.com/office/drawing/2014/main" id="{C1429D3C-FF3A-4DA4-8C59-E911D355CB99}"/>
              </a:ext>
            </a:extLst>
          </p:cNvPr>
          <p:cNvSpPr txBox="1">
            <a:spLocks/>
          </p:cNvSpPr>
          <p:nvPr/>
        </p:nvSpPr>
        <p:spPr>
          <a:xfrm>
            <a:off x="516888" y="134529"/>
            <a:ext cx="7056784" cy="864096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62500" lnSpcReduction="20000"/>
          </a:bodyPr>
          <a:lstStyle>
            <a:lvl1pPr marL="0" indent="0" algn="l" defTabSz="914400" rtl="0" eaLnBrk="1" latinLnBrk="0" hangingPunct="1"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61950" indent="-361950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accent3"/>
              </a:buClr>
              <a:buSzPct val="90000"/>
              <a:buFont typeface="Wingdings" panose="05000000000000000000" pitchFamily="2" charset="2"/>
              <a:buChar char="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542925" indent="-274638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bg2"/>
              </a:buClr>
              <a:buSzPct val="90000"/>
              <a:buFont typeface="Wingdings" panose="05000000000000000000" pitchFamily="2" charset="2"/>
              <a:buChar char="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804863" indent="-268288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bg2"/>
              </a:buClr>
              <a:buSzPct val="90000"/>
              <a:buFont typeface="Wingdings" panose="05000000000000000000" pitchFamily="2" charset="2"/>
              <a:buChar char="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073150" indent="-268288" algn="l" defTabSz="914400" rtl="0" eaLnBrk="1" latinLnBrk="0" hangingPunct="1">
              <a:spcBef>
                <a:spcPts val="0"/>
              </a:spcBef>
              <a:spcAft>
                <a:spcPts val="1200"/>
              </a:spcAft>
              <a:buClr>
                <a:schemeClr val="bg2"/>
              </a:buClr>
              <a:buSzPct val="90000"/>
              <a:buFont typeface="Wingdings" panose="05000000000000000000" pitchFamily="2" charset="2"/>
              <a:buChar char="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3900" b="1" dirty="0">
                <a:latin typeface="+mj-lt"/>
                <a:ea typeface="+mj-ea"/>
                <a:cs typeface="+mj-cs"/>
              </a:rPr>
              <a:t>UN R13 and Electro-Mechanical Brakes (EMB)</a:t>
            </a:r>
            <a:br>
              <a:rPr lang="en-US" sz="3900" b="1" dirty="0">
                <a:latin typeface="+mj-lt"/>
                <a:ea typeface="+mj-ea"/>
                <a:cs typeface="+mj-cs"/>
              </a:rPr>
            </a:br>
            <a:r>
              <a:rPr lang="en-US" sz="3900" dirty="0">
                <a:latin typeface="+mj-lt"/>
                <a:ea typeface="+mj-ea"/>
                <a:cs typeface="+mj-cs"/>
              </a:rPr>
              <a:t>Energy Transmission principles (Pneumatic vs. Electric) 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C7957D3D-56D1-4385-975E-81FCDD7B24AE}"/>
              </a:ext>
            </a:extLst>
          </p:cNvPr>
          <p:cNvSpPr txBox="1"/>
          <p:nvPr/>
        </p:nvSpPr>
        <p:spPr>
          <a:xfrm>
            <a:off x="3535784" y="1377605"/>
            <a:ext cx="63991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sz="1400" dirty="0"/>
              <a:t>E-APU</a:t>
            </a:r>
            <a:endParaRPr lang="en-US" sz="1400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DFCD62D-DE56-4425-8EA1-8B04904ED108}"/>
              </a:ext>
            </a:extLst>
          </p:cNvPr>
          <p:cNvSpPr txBox="1"/>
          <p:nvPr/>
        </p:nvSpPr>
        <p:spPr>
          <a:xfrm>
            <a:off x="4871864" y="1268760"/>
            <a:ext cx="150304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sz="1400" dirty="0" err="1"/>
              <a:t>Pneumatic</a:t>
            </a:r>
            <a:r>
              <a:rPr lang="sv-SE" sz="1400" dirty="0"/>
              <a:t> </a:t>
            </a:r>
            <a:r>
              <a:rPr lang="sv-SE" sz="1400" dirty="0" err="1"/>
              <a:t>energy</a:t>
            </a:r>
            <a:endParaRPr lang="sv-SE" sz="1400" dirty="0"/>
          </a:p>
          <a:p>
            <a:r>
              <a:rPr lang="sv-SE" sz="1400" dirty="0"/>
              <a:t>storage</a:t>
            </a:r>
            <a:endParaRPr lang="en-US" sz="1400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3C6A6F7A-5BD3-4225-A798-6AA3664E8EDD}"/>
              </a:ext>
            </a:extLst>
          </p:cNvPr>
          <p:cNvSpPr txBox="1"/>
          <p:nvPr/>
        </p:nvSpPr>
        <p:spPr>
          <a:xfrm>
            <a:off x="6672065" y="1268760"/>
            <a:ext cx="103124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sv-SE" sz="1400" dirty="0"/>
              <a:t>EBS Modulator</a:t>
            </a:r>
            <a:endParaRPr lang="en-US" sz="1400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DD487184-EB5D-41F2-A38F-7E07B547C414}"/>
              </a:ext>
            </a:extLst>
          </p:cNvPr>
          <p:cNvSpPr txBox="1"/>
          <p:nvPr/>
        </p:nvSpPr>
        <p:spPr>
          <a:xfrm>
            <a:off x="8111788" y="1340769"/>
            <a:ext cx="82086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sz="1400" dirty="0"/>
              <a:t>Actuator</a:t>
            </a:r>
            <a:endParaRPr lang="en-US" sz="1400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13A4F41-1FF8-4D64-9927-6A838675C91E}"/>
              </a:ext>
            </a:extLst>
          </p:cNvPr>
          <p:cNvSpPr txBox="1"/>
          <p:nvPr/>
        </p:nvSpPr>
        <p:spPr>
          <a:xfrm>
            <a:off x="9408369" y="1321024"/>
            <a:ext cx="736099" cy="307777"/>
          </a:xfrm>
          <a:prstGeom prst="rect">
            <a:avLst/>
          </a:prstGeom>
          <a:noFill/>
        </p:spPr>
        <p:txBody>
          <a:bodyPr wrap="none" rtlCol="0">
            <a:noAutofit/>
          </a:bodyPr>
          <a:lstStyle/>
          <a:p>
            <a:r>
              <a:rPr lang="sv-SE" sz="1400" dirty="0"/>
              <a:t>Caliper</a:t>
            </a:r>
            <a:endParaRPr lang="en-US" sz="1400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41AD4A0-65BD-4E6D-9B58-D640FC881F2C}"/>
              </a:ext>
            </a:extLst>
          </p:cNvPr>
          <p:cNvSpPr txBox="1"/>
          <p:nvPr/>
        </p:nvSpPr>
        <p:spPr>
          <a:xfrm>
            <a:off x="6527952" y="5974425"/>
            <a:ext cx="1512265" cy="307777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/>
          <a:p>
            <a:r>
              <a:rPr lang="sv-SE" sz="1400" dirty="0"/>
              <a:t>Drive and Motor</a:t>
            </a:r>
            <a:endParaRPr lang="en-US" sz="1400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97C8161-941D-4426-9CCF-0E155D32BCC0}"/>
              </a:ext>
            </a:extLst>
          </p:cNvPr>
          <p:cNvSpPr txBox="1"/>
          <p:nvPr/>
        </p:nvSpPr>
        <p:spPr>
          <a:xfrm>
            <a:off x="8328249" y="5962962"/>
            <a:ext cx="60478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sz="1400" dirty="0"/>
              <a:t>Gears</a:t>
            </a:r>
            <a:endParaRPr lang="en-US" sz="1400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3BD7FC3F-3D75-4DE7-B5A1-C34A2BE5A697}"/>
              </a:ext>
            </a:extLst>
          </p:cNvPr>
          <p:cNvSpPr txBox="1"/>
          <p:nvPr/>
        </p:nvSpPr>
        <p:spPr>
          <a:xfrm>
            <a:off x="9408369" y="5960884"/>
            <a:ext cx="736099" cy="307777"/>
          </a:xfrm>
          <a:prstGeom prst="rect">
            <a:avLst/>
          </a:prstGeom>
          <a:noFill/>
        </p:spPr>
        <p:txBody>
          <a:bodyPr wrap="none" rtlCol="0">
            <a:noAutofit/>
          </a:bodyPr>
          <a:lstStyle/>
          <a:p>
            <a:r>
              <a:rPr lang="sv-SE" sz="1400" dirty="0"/>
              <a:t>Caliper</a:t>
            </a:r>
            <a:endParaRPr lang="en-US" sz="1400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91F84F3-27A1-4270-9E41-2970ECF50D79}"/>
              </a:ext>
            </a:extLst>
          </p:cNvPr>
          <p:cNvSpPr txBox="1"/>
          <p:nvPr/>
        </p:nvSpPr>
        <p:spPr>
          <a:xfrm>
            <a:off x="2918041" y="5960883"/>
            <a:ext cx="66717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sz="1400" dirty="0"/>
              <a:t>DC/DC</a:t>
            </a:r>
            <a:endParaRPr lang="en-US" sz="1400" dirty="0"/>
          </a:p>
        </p:txBody>
      </p:sp>
      <p:sp>
        <p:nvSpPr>
          <p:cNvPr id="27" name="Textfeld 26">
            <a:extLst>
              <a:ext uri="{FF2B5EF4-FFF2-40B4-BE49-F238E27FC236}">
                <a16:creationId xmlns:a16="http://schemas.microsoft.com/office/drawing/2014/main" id="{3CC65345-209E-43CF-89BB-5B5331FDAAD2}"/>
              </a:ext>
            </a:extLst>
          </p:cNvPr>
          <p:cNvSpPr txBox="1"/>
          <p:nvPr/>
        </p:nvSpPr>
        <p:spPr>
          <a:xfrm>
            <a:off x="4609315" y="3600077"/>
            <a:ext cx="15745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>
                <a:solidFill>
                  <a:srgbClr val="0070C0"/>
                </a:solidFill>
              </a:rPr>
              <a:t>Energy </a:t>
            </a:r>
            <a:r>
              <a:rPr lang="de-DE" dirty="0" err="1">
                <a:solidFill>
                  <a:srgbClr val="0070C0"/>
                </a:solidFill>
              </a:rPr>
              <a:t>reserve</a:t>
            </a:r>
            <a:endParaRPr lang="de-DE" dirty="0">
              <a:solidFill>
                <a:srgbClr val="0070C0"/>
              </a:solidFill>
            </a:endParaRPr>
          </a:p>
        </p:txBody>
      </p:sp>
      <p:sp>
        <p:nvSpPr>
          <p:cNvPr id="29" name="Textfeld 28">
            <a:extLst>
              <a:ext uri="{FF2B5EF4-FFF2-40B4-BE49-F238E27FC236}">
                <a16:creationId xmlns:a16="http://schemas.microsoft.com/office/drawing/2014/main" id="{2B765E69-E964-4D64-9632-557FE7D41372}"/>
              </a:ext>
            </a:extLst>
          </p:cNvPr>
          <p:cNvSpPr txBox="1"/>
          <p:nvPr/>
        </p:nvSpPr>
        <p:spPr>
          <a:xfrm>
            <a:off x="232389" y="1582194"/>
            <a:ext cx="224360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err="1"/>
              <a:t>Pneumatic</a:t>
            </a:r>
            <a:r>
              <a:rPr lang="de-DE" dirty="0"/>
              <a:t> Energy</a:t>
            </a:r>
          </a:p>
        </p:txBody>
      </p:sp>
      <p:sp>
        <p:nvSpPr>
          <p:cNvPr id="30" name="Textfeld 29">
            <a:extLst>
              <a:ext uri="{FF2B5EF4-FFF2-40B4-BE49-F238E27FC236}">
                <a16:creationId xmlns:a16="http://schemas.microsoft.com/office/drawing/2014/main" id="{6AA519B7-4D93-479C-9F0A-FB7F0651EB9B}"/>
              </a:ext>
            </a:extLst>
          </p:cNvPr>
          <p:cNvSpPr txBox="1"/>
          <p:nvPr/>
        </p:nvSpPr>
        <p:spPr>
          <a:xfrm>
            <a:off x="281407" y="5186990"/>
            <a:ext cx="214556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/>
              <a:t>Electric Energy</a:t>
            </a:r>
          </a:p>
        </p:txBody>
      </p:sp>
      <p:sp>
        <p:nvSpPr>
          <p:cNvPr id="38" name="Rechteck 37">
            <a:extLst>
              <a:ext uri="{FF2B5EF4-FFF2-40B4-BE49-F238E27FC236}">
                <a16:creationId xmlns:a16="http://schemas.microsoft.com/office/drawing/2014/main" id="{188787F4-859C-489A-ACD8-33550FB13824}"/>
              </a:ext>
            </a:extLst>
          </p:cNvPr>
          <p:cNvSpPr/>
          <p:nvPr/>
        </p:nvSpPr>
        <p:spPr>
          <a:xfrm>
            <a:off x="3575721" y="2781760"/>
            <a:ext cx="157100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 dirty="0"/>
              <a:t>Annex 7 part A</a:t>
            </a:r>
          </a:p>
        </p:txBody>
      </p:sp>
      <p:sp>
        <p:nvSpPr>
          <p:cNvPr id="39" name="Rechteck 38">
            <a:extLst>
              <a:ext uri="{FF2B5EF4-FFF2-40B4-BE49-F238E27FC236}">
                <a16:creationId xmlns:a16="http://schemas.microsoft.com/office/drawing/2014/main" id="{243507B1-CFD0-42A2-80FB-8C558FD08785}"/>
              </a:ext>
            </a:extLst>
          </p:cNvPr>
          <p:cNvSpPr/>
          <p:nvPr/>
        </p:nvSpPr>
        <p:spPr>
          <a:xfrm>
            <a:off x="3503713" y="4499828"/>
            <a:ext cx="204273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de-DE" dirty="0"/>
              <a:t>Annex 7 </a:t>
            </a:r>
            <a:r>
              <a:rPr lang="de-DE" b="1" u="sng" dirty="0"/>
              <a:t>new</a:t>
            </a:r>
            <a:r>
              <a:rPr lang="de-DE" dirty="0"/>
              <a:t> part D</a:t>
            </a:r>
          </a:p>
        </p:txBody>
      </p:sp>
      <p:sp>
        <p:nvSpPr>
          <p:cNvPr id="40" name="Textfeld 39">
            <a:extLst>
              <a:ext uri="{FF2B5EF4-FFF2-40B4-BE49-F238E27FC236}">
                <a16:creationId xmlns:a16="http://schemas.microsoft.com/office/drawing/2014/main" id="{C96632A5-9B98-4508-B63A-0522DE2B4FF1}"/>
              </a:ext>
            </a:extLst>
          </p:cNvPr>
          <p:cNvSpPr txBox="1"/>
          <p:nvPr/>
        </p:nvSpPr>
        <p:spPr>
          <a:xfrm>
            <a:off x="4727848" y="5842168"/>
            <a:ext cx="1348546" cy="523220"/>
          </a:xfrm>
          <a:prstGeom prst="rect">
            <a:avLst/>
          </a:prstGeom>
          <a:noFill/>
        </p:spPr>
        <p:txBody>
          <a:bodyPr wrap="square" rtlCol="0">
            <a:noAutofit/>
          </a:bodyPr>
          <a:lstStyle>
            <a:defPPr>
              <a:defRPr lang="sv-SE"/>
            </a:defPPr>
            <a:lvl1pPr>
              <a:defRPr sz="1400"/>
            </a:lvl1pPr>
          </a:lstStyle>
          <a:p>
            <a:r>
              <a:rPr lang="de-DE" dirty="0"/>
              <a:t>Electric energy storage</a:t>
            </a:r>
          </a:p>
        </p:txBody>
      </p:sp>
      <p:sp>
        <p:nvSpPr>
          <p:cNvPr id="35" name="Textfeld 27">
            <a:extLst>
              <a:ext uri="{FF2B5EF4-FFF2-40B4-BE49-F238E27FC236}">
                <a16:creationId xmlns:a16="http://schemas.microsoft.com/office/drawing/2014/main" id="{56CBE869-8EED-4075-98B3-D523F32220F2}"/>
              </a:ext>
            </a:extLst>
          </p:cNvPr>
          <p:cNvSpPr txBox="1"/>
          <p:nvPr/>
        </p:nvSpPr>
        <p:spPr>
          <a:xfrm>
            <a:off x="7376391" y="3573016"/>
            <a:ext cx="10962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>
                <a:solidFill>
                  <a:srgbClr val="0070C0"/>
                </a:solidFill>
              </a:rPr>
              <a:t>Actuation</a:t>
            </a:r>
          </a:p>
        </p:txBody>
      </p:sp>
      <p:cxnSp>
        <p:nvCxnSpPr>
          <p:cNvPr id="41" name="Gerader Verbinder 4">
            <a:extLst>
              <a:ext uri="{FF2B5EF4-FFF2-40B4-BE49-F238E27FC236}">
                <a16:creationId xmlns:a16="http://schemas.microsoft.com/office/drawing/2014/main" id="{D1BEE355-20DB-42A2-9513-D769A3F712EF}"/>
              </a:ext>
            </a:extLst>
          </p:cNvPr>
          <p:cNvCxnSpPr>
            <a:cxnSpLocks/>
          </p:cNvCxnSpPr>
          <p:nvPr/>
        </p:nvCxnSpPr>
        <p:spPr>
          <a:xfrm>
            <a:off x="4439816" y="3284984"/>
            <a:ext cx="0" cy="1080120"/>
          </a:xfrm>
          <a:prstGeom prst="line">
            <a:avLst/>
          </a:prstGeom>
          <a:ln w="12700">
            <a:solidFill>
              <a:schemeClr val="tx2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Textfeld 26">
            <a:extLst>
              <a:ext uri="{FF2B5EF4-FFF2-40B4-BE49-F238E27FC236}">
                <a16:creationId xmlns:a16="http://schemas.microsoft.com/office/drawing/2014/main" id="{3F8C93E4-CFBC-462F-B4AF-9D5B15F45A9E}"/>
              </a:ext>
            </a:extLst>
          </p:cNvPr>
          <p:cNvSpPr txBox="1"/>
          <p:nvPr/>
        </p:nvSpPr>
        <p:spPr>
          <a:xfrm>
            <a:off x="2471452" y="3573016"/>
            <a:ext cx="148957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e-DE" dirty="0">
                <a:solidFill>
                  <a:srgbClr val="0070C0"/>
                </a:solidFill>
              </a:rPr>
              <a:t>Energy supply</a:t>
            </a:r>
          </a:p>
        </p:txBody>
      </p:sp>
      <p:pic>
        <p:nvPicPr>
          <p:cNvPr id="26" name="Picture 25" descr="A close up of a sign&#10;&#10;Description automatically generated">
            <a:extLst>
              <a:ext uri="{FF2B5EF4-FFF2-40B4-BE49-F238E27FC236}">
                <a16:creationId xmlns:a16="http://schemas.microsoft.com/office/drawing/2014/main" id="{95A1F385-56C0-40EB-8ED4-D9BD40546F69}"/>
              </a:ext>
            </a:extLst>
          </p:cNvPr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086394" y="118693"/>
            <a:ext cx="2116148" cy="558428"/>
          </a:xfrm>
          <a:prstGeom prst="rect">
            <a:avLst/>
          </a:prstGeom>
        </p:spPr>
      </p:pic>
      <p:sp>
        <p:nvSpPr>
          <p:cNvPr id="2" name="TextBox 1">
            <a:extLst>
              <a:ext uri="{FF2B5EF4-FFF2-40B4-BE49-F238E27FC236}">
                <a16:creationId xmlns:a16="http://schemas.microsoft.com/office/drawing/2014/main" id="{26D47677-A2F3-4C79-9693-B9F553AD6ABB}"/>
              </a:ext>
            </a:extLst>
          </p:cNvPr>
          <p:cNvSpPr txBox="1"/>
          <p:nvPr/>
        </p:nvSpPr>
        <p:spPr>
          <a:xfrm>
            <a:off x="1752079" y="971437"/>
            <a:ext cx="52770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u="sng" dirty="0"/>
              <a:t>EBS</a:t>
            </a:r>
            <a:endParaRPr lang="en-US" u="sng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2D7E6182-BF80-41A8-ABBF-3DC4E5E783BE}"/>
              </a:ext>
            </a:extLst>
          </p:cNvPr>
          <p:cNvSpPr txBox="1"/>
          <p:nvPr/>
        </p:nvSpPr>
        <p:spPr>
          <a:xfrm>
            <a:off x="1745517" y="4482017"/>
            <a:ext cx="61908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sv-SE" u="sng" dirty="0"/>
              <a:t>EMB</a:t>
            </a:r>
            <a:endParaRPr lang="en-US" u="sng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9204265F-EEEF-40CB-8022-2F6EAAA7F070}"/>
              </a:ext>
            </a:extLst>
          </p:cNvPr>
          <p:cNvSpPr txBox="1"/>
          <p:nvPr/>
        </p:nvSpPr>
        <p:spPr>
          <a:xfrm>
            <a:off x="7176120" y="4482017"/>
            <a:ext cx="14915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b="1" u="sng" dirty="0"/>
              <a:t>New</a:t>
            </a:r>
            <a:r>
              <a:rPr lang="en-GB" i="1" dirty="0"/>
              <a:t> 5.2.1.</a:t>
            </a:r>
            <a:r>
              <a:rPr lang="en-GB" b="1" i="1" dirty="0"/>
              <a:t>35</a:t>
            </a:r>
            <a:r>
              <a:rPr lang="en-GB" i="1" dirty="0"/>
              <a:t>.</a:t>
            </a:r>
            <a:endParaRPr lang="en-US" dirty="0"/>
          </a:p>
        </p:txBody>
      </p:sp>
      <p:pic>
        <p:nvPicPr>
          <p:cNvPr id="20" name="Picture 19">
            <a:extLst>
              <a:ext uri="{FF2B5EF4-FFF2-40B4-BE49-F238E27FC236}">
                <a16:creationId xmlns:a16="http://schemas.microsoft.com/office/drawing/2014/main" id="{29FD77E8-5150-36AE-A0A3-A8DD93859FCA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120781" y="1947006"/>
            <a:ext cx="875713" cy="554618"/>
          </a:xfrm>
          <a:prstGeom prst="rect">
            <a:avLst/>
          </a:prstGeom>
        </p:spPr>
      </p:pic>
      <p:pic>
        <p:nvPicPr>
          <p:cNvPr id="21" name="Picture 20">
            <a:extLst>
              <a:ext uri="{FF2B5EF4-FFF2-40B4-BE49-F238E27FC236}">
                <a16:creationId xmlns:a16="http://schemas.microsoft.com/office/drawing/2014/main" id="{CD9385AC-BDD7-1000-6FD7-5733DF592E42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045280" y="5177674"/>
            <a:ext cx="875713" cy="554618"/>
          </a:xfrm>
          <a:prstGeom prst="rect">
            <a:avLst/>
          </a:prstGeom>
        </p:spPr>
      </p:pic>
      <p:cxnSp>
        <p:nvCxnSpPr>
          <p:cNvPr id="22" name="Gerader Verbinder 4">
            <a:extLst>
              <a:ext uri="{FF2B5EF4-FFF2-40B4-BE49-F238E27FC236}">
                <a16:creationId xmlns:a16="http://schemas.microsoft.com/office/drawing/2014/main" id="{36303C70-D8B0-01E3-9232-61FC373E4EE8}"/>
              </a:ext>
            </a:extLst>
          </p:cNvPr>
          <p:cNvCxnSpPr>
            <a:cxnSpLocks/>
          </p:cNvCxnSpPr>
          <p:nvPr/>
        </p:nvCxnSpPr>
        <p:spPr>
          <a:xfrm>
            <a:off x="6527952" y="3284984"/>
            <a:ext cx="0" cy="1080120"/>
          </a:xfrm>
          <a:prstGeom prst="line">
            <a:avLst/>
          </a:prstGeom>
          <a:ln w="12700">
            <a:solidFill>
              <a:schemeClr val="tx2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TextBox 22">
            <a:extLst>
              <a:ext uri="{FF2B5EF4-FFF2-40B4-BE49-F238E27FC236}">
                <a16:creationId xmlns:a16="http://schemas.microsoft.com/office/drawing/2014/main" id="{FED8E19F-4944-B9B3-104C-6C1506958E86}"/>
              </a:ext>
            </a:extLst>
          </p:cNvPr>
          <p:cNvSpPr txBox="1"/>
          <p:nvPr/>
        </p:nvSpPr>
        <p:spPr>
          <a:xfrm>
            <a:off x="7187689" y="2839383"/>
            <a:ext cx="99578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i="1" dirty="0"/>
              <a:t> 5.2.1.27</a:t>
            </a:r>
            <a:endParaRPr lang="en-US" dirty="0"/>
          </a:p>
        </p:txBody>
      </p:sp>
      <p:sp>
        <p:nvSpPr>
          <p:cNvPr id="3" name="Textfeld 4">
            <a:extLst>
              <a:ext uri="{FF2B5EF4-FFF2-40B4-BE49-F238E27FC236}">
                <a16:creationId xmlns:a16="http://schemas.microsoft.com/office/drawing/2014/main" id="{2F2FFA88-275E-3A9E-DF40-AE8981DE6E5C}"/>
              </a:ext>
            </a:extLst>
          </p:cNvPr>
          <p:cNvSpPr txBox="1"/>
          <p:nvPr/>
        </p:nvSpPr>
        <p:spPr>
          <a:xfrm>
            <a:off x="11487150" y="28575"/>
            <a:ext cx="633270" cy="369332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r>
              <a:rPr lang="de-DE" dirty="0"/>
              <a:t>1.(a)</a:t>
            </a:r>
          </a:p>
        </p:txBody>
      </p:sp>
      <p:sp>
        <p:nvSpPr>
          <p:cNvPr id="4" name="Rechteck 3">
            <a:extLst>
              <a:ext uri="{FF2B5EF4-FFF2-40B4-BE49-F238E27FC236}">
                <a16:creationId xmlns:a16="http://schemas.microsoft.com/office/drawing/2014/main" id="{B849A1B6-A97D-CBFF-E0D4-B756D45605D4}"/>
              </a:ext>
            </a:extLst>
          </p:cNvPr>
          <p:cNvSpPr/>
          <p:nvPr/>
        </p:nvSpPr>
        <p:spPr>
          <a:xfrm rot="21014436">
            <a:off x="-11201" y="678561"/>
            <a:ext cx="917866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de-DE" sz="5400" b="0" cap="none" spc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Copy of slide 6 of GRVA-EMB-02</a:t>
            </a:r>
          </a:p>
        </p:txBody>
      </p:sp>
    </p:spTree>
    <p:extLst>
      <p:ext uri="{BB962C8B-B14F-4D97-AF65-F5344CB8AC3E}">
        <p14:creationId xmlns:p14="http://schemas.microsoft.com/office/powerpoint/2010/main" val="3676172563"/>
      </p:ext>
    </p:extLst>
  </p:cSld>
  <p:clrMapOvr>
    <a:masterClrMapping/>
  </p:clrMapOvr>
  <p:transition/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7DC13CAB95C33148904F396A47F4AE0B" ma:contentTypeVersion="17" ma:contentTypeDescription="Create a new document." ma:contentTypeScope="" ma:versionID="dc7f1da2b147c48a255c458c1f20e88d">
  <xsd:schema xmlns:xsd="http://www.w3.org/2001/XMLSchema" xmlns:xs="http://www.w3.org/2001/XMLSchema" xmlns:p="http://schemas.microsoft.com/office/2006/metadata/properties" xmlns:ns2="5fcf08b8-9fd1-40c0-96e1-f805ba1cb0bb" xmlns:ns3="c2a1e0a4-d8ac-461c-9f33-4bd712f8e04a" targetNamespace="http://schemas.microsoft.com/office/2006/metadata/properties" ma:root="true" ma:fieldsID="1bcf3f22083a0f249d6ffdc4eb9a897b" ns2:_="" ns3:_="">
    <xsd:import namespace="5fcf08b8-9fd1-40c0-96e1-f805ba1cb0bb"/>
    <xsd:import namespace="c2a1e0a4-d8ac-461c-9f33-4bd712f8e04a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3:SharedWithUsers" minOccurs="0"/>
                <xsd:element ref="ns3:SharedWithDetails" minOccurs="0"/>
                <xsd:element ref="ns2:MediaLengthInSeconds" minOccurs="0"/>
                <xsd:element ref="ns2:MediaServiceLocation" minOccurs="0"/>
                <xsd:element ref="ns2:lcf76f155ced4ddcb4097134ff3c332f" minOccurs="0"/>
                <xsd:element ref="ns3:TaxCatchAll" minOccurs="0"/>
                <xsd:element ref="ns2:PWD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fcf08b8-9fd1-40c0-96e1-f805ba1cb0bb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2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6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  <xsd:element name="MediaServiceLocation" ma:index="20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3874608b-8892-48bc-be6a-3536a5ac448e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PWD" ma:index="24" nillable="true" ma:displayName="PWD" ma:format="Dropdown" ma:internalName="PWD">
      <xsd:simpleType>
        <xsd:restriction base="dms:Text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2a1e0a4-d8ac-461c-9f33-4bd712f8e04a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a11aaeeb-fc16-424b-a60e-b8c2323d5d7f}" ma:internalName="TaxCatchAll" ma:showField="CatchAllData" ma:web="c2a1e0a4-d8ac-461c-9f33-4bd712f8e04a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WD xmlns="5fcf08b8-9fd1-40c0-96e1-f805ba1cb0bb" xsi:nil="true"/>
    <lcf76f155ced4ddcb4097134ff3c332f xmlns="5fcf08b8-9fd1-40c0-96e1-f805ba1cb0bb">
      <Terms xmlns="http://schemas.microsoft.com/office/infopath/2007/PartnerControls"/>
    </lcf76f155ced4ddcb4097134ff3c332f>
    <TaxCatchAll xmlns="c2a1e0a4-d8ac-461c-9f33-4bd712f8e04a" xsi:nil="true"/>
  </documentManagement>
</p:properties>
</file>

<file path=customXml/itemProps1.xml><?xml version="1.0" encoding="utf-8"?>
<ds:datastoreItem xmlns:ds="http://schemas.openxmlformats.org/officeDocument/2006/customXml" ds:itemID="{3B868143-514B-45F7-B5DF-D0E8F4126A1E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5F8EF240-3949-4C50-A401-53344B914DA9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fcf08b8-9fd1-40c0-96e1-f805ba1cb0bb"/>
    <ds:schemaRef ds:uri="c2a1e0a4-d8ac-461c-9f33-4bd712f8e04a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914B116C-CEEF-4987-894A-033820D2E9A8}">
  <ds:schemaRefs>
    <ds:schemaRef ds:uri="http://www.w3.org/XML/1998/namespace"/>
    <ds:schemaRef ds:uri="http://purl.org/dc/terms/"/>
    <ds:schemaRef ds:uri="5fcf08b8-9fd1-40c0-96e1-f805ba1cb0bb"/>
    <ds:schemaRef ds:uri="http://schemas.microsoft.com/office/2006/documentManagement/types"/>
    <ds:schemaRef ds:uri="http://schemas.microsoft.com/office/infopath/2007/PartnerControls"/>
    <ds:schemaRef ds:uri="c2a1e0a4-d8ac-461c-9f33-4bd712f8e04a"/>
    <ds:schemaRef ds:uri="http://purl.org/dc/dcmitype/"/>
    <ds:schemaRef ds:uri="http://purl.org/dc/elements/1.1/"/>
    <ds:schemaRef ds:uri="http://schemas.openxmlformats.org/package/2006/metadata/core-properties"/>
    <ds:schemaRef ds:uri="http://schemas.microsoft.com/office/2006/metadata/properties"/>
  </ds:schemaRefs>
</ds:datastoreItem>
</file>

<file path=docMetadata/LabelInfo.xml><?xml version="1.0" encoding="utf-8"?>
<clbl:labelList xmlns:clbl="http://schemas.microsoft.com/office/2020/mipLabelMetadata">
  <clbl:label id="{6006a9c5-d130-408c-bc8e-3b5ecdb17aa0}" enabled="1" method="Standard" siteId="{8d4b558f-7b2e-40ba-ad1f-e04d79e6265a}" contentBits="2" removed="0"/>
  <clbl:label id="{69405920-b673-4f7c-8845-e124e9d08af2}" enabled="0" method="" siteId="{69405920-b673-4f7c-8845-e124e9d08af2}" removed="1"/>
</clbl:labelList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412</Words>
  <Application>Microsoft Office PowerPoint</Application>
  <PresentationFormat>Widescreen</PresentationFormat>
  <Paragraphs>57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Calibri</vt:lpstr>
      <vt:lpstr>Calibri Light</vt:lpstr>
      <vt:lpstr>Courier New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Teyssier Pierre</dc:creator>
  <cp:lastModifiedBy>Francois</cp:lastModifiedBy>
  <cp:revision>39</cp:revision>
  <dcterms:created xsi:type="dcterms:W3CDTF">2023-02-02T09:13:45Z</dcterms:created>
  <dcterms:modified xsi:type="dcterms:W3CDTF">2023-03-29T13:12:37Z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19540963-e559-4020-8a90-fe8a502c2801_Enabled">
    <vt:lpwstr>true</vt:lpwstr>
  </property>
  <property fmtid="{D5CDD505-2E9C-101B-9397-08002B2CF9AE}" pid="3" name="MSIP_Label_19540963-e559-4020-8a90-fe8a502c2801_SetDate">
    <vt:lpwstr>2023-02-02T09:13:45Z</vt:lpwstr>
  </property>
  <property fmtid="{D5CDD505-2E9C-101B-9397-08002B2CF9AE}" pid="4" name="MSIP_Label_19540963-e559-4020-8a90-fe8a502c2801_Method">
    <vt:lpwstr>Standard</vt:lpwstr>
  </property>
  <property fmtid="{D5CDD505-2E9C-101B-9397-08002B2CF9AE}" pid="5" name="MSIP_Label_19540963-e559-4020-8a90-fe8a502c2801_Name">
    <vt:lpwstr>19540963-e559-4020-8a90-fe8a502c2801</vt:lpwstr>
  </property>
  <property fmtid="{D5CDD505-2E9C-101B-9397-08002B2CF9AE}" pid="6" name="MSIP_Label_19540963-e559-4020-8a90-fe8a502c2801_SiteId">
    <vt:lpwstr>f25493ae-1c98-41d7-8a33-0be75f5fe603</vt:lpwstr>
  </property>
  <property fmtid="{D5CDD505-2E9C-101B-9397-08002B2CF9AE}" pid="7" name="MSIP_Label_19540963-e559-4020-8a90-fe8a502c2801_ActionId">
    <vt:lpwstr>a7a016e2-92a3-43bd-85fe-5629ee06b329</vt:lpwstr>
  </property>
  <property fmtid="{D5CDD505-2E9C-101B-9397-08002B2CF9AE}" pid="8" name="MSIP_Label_19540963-e559-4020-8a90-fe8a502c2801_ContentBits">
    <vt:lpwstr>0</vt:lpwstr>
  </property>
  <property fmtid="{D5CDD505-2E9C-101B-9397-08002B2CF9AE}" pid="9" name="MSIP_Label_b1c9b508-7c6e-42bd-bedf-808292653d6c_Enabled">
    <vt:lpwstr>true</vt:lpwstr>
  </property>
  <property fmtid="{D5CDD505-2E9C-101B-9397-08002B2CF9AE}" pid="10" name="MSIP_Label_b1c9b508-7c6e-42bd-bedf-808292653d6c_SetDate">
    <vt:lpwstr>2023-02-08T14:10:20Z</vt:lpwstr>
  </property>
  <property fmtid="{D5CDD505-2E9C-101B-9397-08002B2CF9AE}" pid="11" name="MSIP_Label_b1c9b508-7c6e-42bd-bedf-808292653d6c_Method">
    <vt:lpwstr>Standard</vt:lpwstr>
  </property>
  <property fmtid="{D5CDD505-2E9C-101B-9397-08002B2CF9AE}" pid="12" name="MSIP_Label_b1c9b508-7c6e-42bd-bedf-808292653d6c_Name">
    <vt:lpwstr>b1c9b508-7c6e-42bd-bedf-808292653d6c</vt:lpwstr>
  </property>
  <property fmtid="{D5CDD505-2E9C-101B-9397-08002B2CF9AE}" pid="13" name="MSIP_Label_b1c9b508-7c6e-42bd-bedf-808292653d6c_SiteId">
    <vt:lpwstr>2882be50-2012-4d88-ac86-544124e120c8</vt:lpwstr>
  </property>
  <property fmtid="{D5CDD505-2E9C-101B-9397-08002B2CF9AE}" pid="14" name="MSIP_Label_b1c9b508-7c6e-42bd-bedf-808292653d6c_ActionId">
    <vt:lpwstr>27e26037-10a9-46e9-b43e-f62127e76630</vt:lpwstr>
  </property>
  <property fmtid="{D5CDD505-2E9C-101B-9397-08002B2CF9AE}" pid="15" name="MSIP_Label_b1c9b508-7c6e-42bd-bedf-808292653d6c_ContentBits">
    <vt:lpwstr>3</vt:lpwstr>
  </property>
  <property fmtid="{D5CDD505-2E9C-101B-9397-08002B2CF9AE}" pid="16" name="_NewReviewCycle">
    <vt:lpwstr/>
  </property>
  <property fmtid="{D5CDD505-2E9C-101B-9397-08002B2CF9AE}" pid="17" name="ContentTypeId">
    <vt:lpwstr>0x0101007DC13CAB95C33148904F396A47F4AE0B</vt:lpwstr>
  </property>
  <property fmtid="{D5CDD505-2E9C-101B-9397-08002B2CF9AE}" pid="18" name="MediaServiceImageTags">
    <vt:lpwstr/>
  </property>
  <property fmtid="{D5CDD505-2E9C-101B-9397-08002B2CF9AE}" pid="19" name="ClassificationContentMarkingFooterLocations">
    <vt:lpwstr>Office Theme:8</vt:lpwstr>
  </property>
  <property fmtid="{D5CDD505-2E9C-101B-9397-08002B2CF9AE}" pid="20" name="ClassificationContentMarkingFooterText">
    <vt:lpwstr>Internal</vt:lpwstr>
  </property>
</Properties>
</file>

<file path=docProps/thumbnail.jpeg>
</file>