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8" r:id="rId2"/>
    <p:sldId id="337" r:id="rId3"/>
    <p:sldId id="344" r:id="rId4"/>
    <p:sldId id="339" r:id="rId5"/>
    <p:sldId id="345" r:id="rId6"/>
    <p:sldId id="340" r:id="rId7"/>
    <p:sldId id="338" r:id="rId8"/>
    <p:sldId id="341" r:id="rId9"/>
    <p:sldId id="33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9" autoAdjust="0"/>
    <p:restoredTop sz="94249" autoAdjust="0"/>
  </p:normalViewPr>
  <p:slideViewPr>
    <p:cSldViewPr snapToGrid="0">
      <p:cViewPr varScale="1">
        <p:scale>
          <a:sx n="111" d="100"/>
          <a:sy n="111" d="100"/>
        </p:scale>
        <p:origin x="300" y="102"/>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0777201A-9D63-46F7-8ACF-496458655639}"/>
    <pc:docChg chg="modSld">
      <pc:chgData name="Edoardo Gianotti" userId="4490dee7-4f30-4172-b5ed-357d35e2ab2b" providerId="ADAL" clId="{0777201A-9D63-46F7-8ACF-496458655639}" dt="2023-03-24T08:48:28.127" v="1" actId="20577"/>
      <pc:docMkLst>
        <pc:docMk/>
      </pc:docMkLst>
      <pc:sldChg chg="modSp mod">
        <pc:chgData name="Edoardo Gianotti" userId="4490dee7-4f30-4172-b5ed-357d35e2ab2b" providerId="ADAL" clId="{0777201A-9D63-46F7-8ACF-496458655639}" dt="2023-03-24T08:48:28.127" v="1" actId="20577"/>
        <pc:sldMkLst>
          <pc:docMk/>
          <pc:sldMk cId="1121371840" sldId="258"/>
        </pc:sldMkLst>
        <pc:spChg chg="mod">
          <ac:chgData name="Edoardo Gianotti" userId="4490dee7-4f30-4172-b5ed-357d35e2ab2b" providerId="ADAL" clId="{0777201A-9D63-46F7-8ACF-496458655639}" dt="2023-03-24T08:48:28.127" v="1" actId="20577"/>
          <ac:spMkLst>
            <pc:docMk/>
            <pc:sldMk cId="1121371840" sldId="258"/>
            <ac:spMk id="3" creationId="{3225C761-CE2A-D23F-03B7-DEC71CAAA38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24/03/2023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24/03/2023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3991565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3313523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1512786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7</a:t>
            </a:fld>
            <a:endParaRPr lang="en-GB"/>
          </a:p>
        </p:txBody>
      </p:sp>
    </p:spTree>
    <p:extLst>
      <p:ext uri="{BB962C8B-B14F-4D97-AF65-F5344CB8AC3E}">
        <p14:creationId xmlns:p14="http://schemas.microsoft.com/office/powerpoint/2010/main" val="1327869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4169518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
        <p:nvSpPr>
          <p:cNvPr id="2" name="TextBox 1">
            <a:extLst>
              <a:ext uri="{FF2B5EF4-FFF2-40B4-BE49-F238E27FC236}">
                <a16:creationId xmlns:a16="http://schemas.microsoft.com/office/drawing/2014/main" id="{6168816E-1AE4-ABCF-D1CC-70DA19000655}"/>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
        <p:nvSpPr>
          <p:cNvPr id="2" name="TextBox 1">
            <a:extLst>
              <a:ext uri="{FF2B5EF4-FFF2-40B4-BE49-F238E27FC236}">
                <a16:creationId xmlns:a16="http://schemas.microsoft.com/office/drawing/2014/main" id="{03957B31-9343-DFC6-F69C-A965029F59B1}"/>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2" name="TextBox 1">
            <a:extLst>
              <a:ext uri="{FF2B5EF4-FFF2-40B4-BE49-F238E27FC236}">
                <a16:creationId xmlns:a16="http://schemas.microsoft.com/office/drawing/2014/main" id="{E1C15158-64D4-FA00-EA43-F2334136D0B2}"/>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780107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
        <p:nvSpPr>
          <p:cNvPr id="2" name="TextBox 1">
            <a:extLst>
              <a:ext uri="{FF2B5EF4-FFF2-40B4-BE49-F238E27FC236}">
                <a16:creationId xmlns:a16="http://schemas.microsoft.com/office/drawing/2014/main" id="{B16A0DF6-B734-96E9-97A8-CF872D0038EA}"/>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3638556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Box 4">
            <a:extLst>
              <a:ext uri="{FF2B5EF4-FFF2-40B4-BE49-F238E27FC236}">
                <a16:creationId xmlns:a16="http://schemas.microsoft.com/office/drawing/2014/main" id="{36FE73DA-596D-F663-D1F2-3FCD6401C94B}"/>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
        <p:nvSpPr>
          <p:cNvPr id="2" name="TextBox 1">
            <a:extLst>
              <a:ext uri="{FF2B5EF4-FFF2-40B4-BE49-F238E27FC236}">
                <a16:creationId xmlns:a16="http://schemas.microsoft.com/office/drawing/2014/main" id="{53C12BE9-CF21-EF09-62F5-F62BF6222F5F}"/>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2" name="TextBox 1">
            <a:extLst>
              <a:ext uri="{FF2B5EF4-FFF2-40B4-BE49-F238E27FC236}">
                <a16:creationId xmlns:a16="http://schemas.microsoft.com/office/drawing/2014/main" id="{3591585E-CC88-EA46-7ACA-B9C6C0C446BD}"/>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2" name="TextBox 1">
            <a:extLst>
              <a:ext uri="{FF2B5EF4-FFF2-40B4-BE49-F238E27FC236}">
                <a16:creationId xmlns:a16="http://schemas.microsoft.com/office/drawing/2014/main" id="{6510317A-87F5-ED37-5C58-9C03865B5763}"/>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FC3F41E6-AE88-BA4E-3D08-DA8072E700B3}"/>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304234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6C6BCE06-7F13-5E51-6CB6-7E584F76A779}"/>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80383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8CFFCB57-310B-8B46-5714-DBB6E71EAB5C}"/>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24677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9BE54921-03F1-D34E-DBC8-D6B81E9947C9}"/>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20710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D2A228B9-6898-BBFE-D600-222275D31089}"/>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74269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A9D24B51-9F01-BB8C-CBB5-2EF72828DF62}"/>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48430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
        <p:nvSpPr>
          <p:cNvPr id="4" name="TextBox 3">
            <a:extLst>
              <a:ext uri="{FF2B5EF4-FFF2-40B4-BE49-F238E27FC236}">
                <a16:creationId xmlns:a16="http://schemas.microsoft.com/office/drawing/2014/main" id="{C136FBAA-B5FF-A8AE-0140-F87E1B5B735A}"/>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9" r:id="rId2"/>
    <p:sldLayoutId id="2147483670" r:id="rId3"/>
    <p:sldLayoutId id="2147483650" r:id="rId4"/>
    <p:sldLayoutId id="2147483660" r:id="rId5"/>
    <p:sldLayoutId id="2147483652" r:id="rId6"/>
    <p:sldLayoutId id="2147483661" r:id="rId7"/>
    <p:sldLayoutId id="2147483653" r:id="rId8"/>
    <p:sldLayoutId id="2147483654" r:id="rId9"/>
    <p:sldLayoutId id="2147483659" r:id="rId10"/>
    <p:sldLayoutId id="2147483658" r:id="rId11"/>
    <p:sldLayoutId id="2147483666" r:id="rId12"/>
    <p:sldLayoutId id="2147483667" r:id="rId13"/>
    <p:sldLayoutId id="2147483668" r:id="rId14"/>
    <p:sldLayoutId id="2147483655" r:id="rId15"/>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pPr algn="ctr">
              <a:spcBef>
                <a:spcPts val="600"/>
              </a:spcBef>
            </a:pPr>
            <a:r>
              <a:rPr lang="en-US" dirty="0"/>
              <a:t>Status Report </a:t>
            </a:r>
            <a:br>
              <a:rPr lang="en-US" dirty="0"/>
            </a:br>
            <a:r>
              <a:rPr lang="en-US" sz="2000" dirty="0"/>
              <a:t>  </a:t>
            </a:r>
            <a:br>
              <a:rPr lang="en-US" dirty="0"/>
            </a:br>
            <a:r>
              <a:rPr lang="en-US" dirty="0"/>
              <a:t>IWG VRU-</a:t>
            </a:r>
            <a:r>
              <a:rPr lang="en-US" dirty="0" err="1"/>
              <a:t>Proxi</a:t>
            </a:r>
            <a:br>
              <a:rPr lang="en-US" sz="4400" dirty="0"/>
            </a:br>
            <a:endParaRPr lang="en-GB" sz="4400" dirty="0"/>
          </a:p>
        </p:txBody>
      </p:sp>
      <p:sp>
        <p:nvSpPr>
          <p:cNvPr id="7" name="Subtitle 6"/>
          <p:cNvSpPr>
            <a:spLocks noGrp="1"/>
          </p:cNvSpPr>
          <p:nvPr>
            <p:ph type="subTitle" idx="1"/>
          </p:nvPr>
        </p:nvSpPr>
        <p:spPr>
          <a:xfrm>
            <a:off x="887200" y="4322799"/>
            <a:ext cx="10682500" cy="897754"/>
          </a:xfrm>
        </p:spPr>
        <p:txBody>
          <a:bodyPr/>
          <a:lstStyle/>
          <a:p>
            <a:r>
              <a:rPr lang="en-US" sz="3600" b="1" dirty="0"/>
              <a:t>125</a:t>
            </a:r>
            <a:r>
              <a:rPr lang="en-US" sz="3600" b="1" baseline="30000" dirty="0"/>
              <a:t>th</a:t>
            </a:r>
            <a:r>
              <a:rPr lang="en-US" sz="3600" b="1" dirty="0"/>
              <a:t> GRSG session</a:t>
            </a:r>
          </a:p>
        </p:txBody>
      </p:sp>
      <p:sp>
        <p:nvSpPr>
          <p:cNvPr id="5" name="Tekstvak 4">
            <a:extLst>
              <a:ext uri="{FF2B5EF4-FFF2-40B4-BE49-F238E27FC236}">
                <a16:creationId xmlns:a16="http://schemas.microsoft.com/office/drawing/2014/main" id="{D91DD1D5-296C-A709-FC79-6ECA950E6C98}"/>
              </a:ext>
            </a:extLst>
          </p:cNvPr>
          <p:cNvSpPr txBox="1"/>
          <p:nvPr/>
        </p:nvSpPr>
        <p:spPr>
          <a:xfrm>
            <a:off x="6955047" y="5401257"/>
            <a:ext cx="4824398" cy="1165127"/>
          </a:xfrm>
          <a:prstGeom prst="rect">
            <a:avLst/>
          </a:prstGeom>
          <a:noFill/>
        </p:spPr>
        <p:txBody>
          <a:bodyPr wrap="none" rtlCol="0">
            <a:spAutoFit/>
          </a:bodyPr>
          <a:lstStyle/>
          <a:p>
            <a:pPr marL="1014095" algn="r">
              <a:lnSpc>
                <a:spcPct val="107000"/>
              </a:lnSpc>
              <a:spcAft>
                <a:spcPts val="800"/>
              </a:spcAft>
            </a:pPr>
            <a:r>
              <a:rPr lang="en-GB" sz="1800" i="1" u="sng" kern="100" dirty="0">
                <a:solidFill>
                  <a:schemeClr val="bg1"/>
                </a:solidFill>
                <a:effectLst/>
              </a:rPr>
              <a:t>Informal document</a:t>
            </a:r>
            <a:r>
              <a:rPr lang="en-GB" sz="1800" i="1" kern="100" dirty="0">
                <a:solidFill>
                  <a:schemeClr val="bg1"/>
                </a:solidFill>
                <a:effectLst/>
              </a:rPr>
              <a:t> GRSG-125-xx</a:t>
            </a:r>
            <a:endParaRPr lang="nl-NL" sz="2400" i="1" dirty="0">
              <a:solidFill>
                <a:schemeClr val="bg1"/>
              </a:solidFill>
              <a:effectLst/>
            </a:endParaRPr>
          </a:p>
          <a:p>
            <a:pPr marL="1191260" algn="r">
              <a:lnSpc>
                <a:spcPct val="107000"/>
              </a:lnSpc>
              <a:spcAft>
                <a:spcPts val="800"/>
              </a:spcAft>
            </a:pPr>
            <a:r>
              <a:rPr lang="en-GB" sz="1800" i="1" kern="100" dirty="0">
                <a:solidFill>
                  <a:schemeClr val="bg1"/>
                </a:solidFill>
                <a:effectLst/>
              </a:rPr>
              <a:t>125</a:t>
            </a:r>
            <a:r>
              <a:rPr lang="en-GB" sz="1800" i="1" kern="100" baseline="30000" dirty="0">
                <a:solidFill>
                  <a:schemeClr val="bg1"/>
                </a:solidFill>
                <a:effectLst/>
              </a:rPr>
              <a:t>th</a:t>
            </a:r>
            <a:r>
              <a:rPr lang="en-GB" sz="1800" i="1" kern="100" dirty="0">
                <a:solidFill>
                  <a:schemeClr val="bg1"/>
                </a:solidFill>
                <a:effectLst/>
              </a:rPr>
              <a:t> GRSG, 27 – 31 March 2023</a:t>
            </a:r>
            <a:endParaRPr lang="nl-NL" sz="2400" i="1" dirty="0">
              <a:solidFill>
                <a:schemeClr val="bg1"/>
              </a:solidFill>
              <a:effectLst/>
            </a:endParaRPr>
          </a:p>
          <a:p>
            <a:pPr marL="1368425" algn="r">
              <a:lnSpc>
                <a:spcPct val="107000"/>
              </a:lnSpc>
              <a:spcAft>
                <a:spcPts val="800"/>
              </a:spcAft>
            </a:pPr>
            <a:r>
              <a:rPr lang="en-GB" sz="1800" i="1" kern="100" dirty="0">
                <a:solidFill>
                  <a:schemeClr val="bg1"/>
                </a:solidFill>
                <a:effectLst/>
              </a:rPr>
              <a:t>Agenda item 4</a:t>
            </a:r>
            <a:endParaRPr lang="nl-NL" i="1" dirty="0">
              <a:solidFill>
                <a:schemeClr val="bg1"/>
              </a:solidFill>
            </a:endParaRPr>
          </a:p>
        </p:txBody>
      </p:sp>
      <p:sp>
        <p:nvSpPr>
          <p:cNvPr id="3" name="TextBox 2">
            <a:extLst>
              <a:ext uri="{FF2B5EF4-FFF2-40B4-BE49-F238E27FC236}">
                <a16:creationId xmlns:a16="http://schemas.microsoft.com/office/drawing/2014/main" id="{3225C761-CE2A-D23F-03B7-DEC71CAAA38C}"/>
              </a:ext>
            </a:extLst>
          </p:cNvPr>
          <p:cNvSpPr txBox="1"/>
          <p:nvPr/>
        </p:nvSpPr>
        <p:spPr>
          <a:xfrm>
            <a:off x="5475138" y="92627"/>
            <a:ext cx="6094562" cy="671659"/>
          </a:xfrm>
          <a:prstGeom prst="rect">
            <a:avLst/>
          </a:prstGeom>
          <a:noFill/>
        </p:spPr>
        <p:txBody>
          <a:bodyPr wrap="square">
            <a:spAutoFit/>
          </a:bodyPr>
          <a:lstStyle/>
          <a:p>
            <a:pPr marL="1014095" marR="0" algn="r">
              <a:lnSpc>
                <a:spcPct val="107000"/>
              </a:lnSpc>
              <a:spcBef>
                <a:spcPts val="0"/>
              </a:spcBef>
              <a:spcAft>
                <a:spcPts val="0"/>
              </a:spcAft>
              <a:tabLst>
                <a:tab pos="1152525" algn="l"/>
              </a:tabLst>
            </a:pPr>
            <a:r>
              <a:rPr lang="en-GB" sz="1200" u="sng" kern="100" dirty="0">
                <a:effectLst/>
                <a:latin typeface="Times New Roman" panose="02020603050405020304" pitchFamily="18" charset="0"/>
                <a:ea typeface="Calibri" panose="020F0502020204030204" pitchFamily="34" charset="0"/>
                <a:cs typeface="Arial" panose="020B0604020202020204" pitchFamily="34" charset="0"/>
              </a:rPr>
              <a:t>Informal document</a:t>
            </a:r>
            <a:r>
              <a:rPr lang="en-GB" sz="1200" kern="100" dirty="0">
                <a:effectLst/>
                <a:latin typeface="Times New Roman" panose="02020603050405020304" pitchFamily="18" charset="0"/>
                <a:ea typeface="Calibri" panose="020F0502020204030204" pitchFamily="34" charset="0"/>
                <a:cs typeface="Arial" panose="020B0604020202020204" pitchFamily="34" charset="0"/>
              </a:rPr>
              <a:t> </a:t>
            </a:r>
            <a:r>
              <a:rPr lang="en-GB" sz="1200" b="1" kern="100" dirty="0">
                <a:effectLst/>
                <a:latin typeface="Times New Roman" panose="02020603050405020304" pitchFamily="18" charset="0"/>
                <a:ea typeface="Calibri" panose="020F0502020204030204" pitchFamily="34" charset="0"/>
                <a:cs typeface="Arial" panose="020B0604020202020204" pitchFamily="34" charset="0"/>
              </a:rPr>
              <a:t>GRSG-125-22</a:t>
            </a:r>
            <a:endParaRPr lang="en-GB" sz="1200" dirty="0">
              <a:effectLst/>
              <a:latin typeface="Calibri" panose="020F0502020204030204" pitchFamily="34" charset="0"/>
              <a:ea typeface="MS Mincho" panose="02020609040205080304" pitchFamily="49" charset="-128"/>
              <a:cs typeface="Arial" panose="020B0604020202020204" pitchFamily="34" charset="0"/>
            </a:endParaRPr>
          </a:p>
          <a:p>
            <a:pPr marL="744220" marR="0" algn="r">
              <a:lnSpc>
                <a:spcPct val="107000"/>
              </a:lnSpc>
              <a:spcBef>
                <a:spcPts val="0"/>
              </a:spcBef>
              <a:spcAft>
                <a:spcPts val="0"/>
              </a:spcAft>
              <a:tabLst>
                <a:tab pos="5760720" algn="r"/>
              </a:tabLst>
            </a:pPr>
            <a:r>
              <a:rPr lang="en-GB" sz="1200" kern="100" dirty="0">
                <a:effectLst/>
                <a:latin typeface="Times New Roman" panose="02020603050405020304" pitchFamily="18" charset="0"/>
                <a:ea typeface="Calibri" panose="020F0502020204030204" pitchFamily="34" charset="0"/>
                <a:cs typeface="Arial" panose="020B0604020202020204" pitchFamily="34" charset="0"/>
              </a:rPr>
              <a:t>(125</a:t>
            </a:r>
            <a:r>
              <a:rPr lang="en-GB" sz="1200" kern="100" baseline="30000" dirty="0">
                <a:effectLst/>
                <a:latin typeface="Times New Roman" panose="02020603050405020304" pitchFamily="18" charset="0"/>
                <a:ea typeface="Calibri" panose="020F0502020204030204" pitchFamily="34" charset="0"/>
                <a:cs typeface="Arial" panose="020B0604020202020204" pitchFamily="34" charset="0"/>
              </a:rPr>
              <a:t>th</a:t>
            </a:r>
            <a:r>
              <a:rPr lang="en-GB" sz="1200" kern="100" dirty="0">
                <a:effectLst/>
                <a:latin typeface="Times New Roman" panose="02020603050405020304" pitchFamily="18" charset="0"/>
                <a:ea typeface="Calibri" panose="020F0502020204030204" pitchFamily="34" charset="0"/>
                <a:cs typeface="Arial" panose="020B0604020202020204" pitchFamily="34" charset="0"/>
              </a:rPr>
              <a:t> GRSG, 27 – 31 March 2023</a:t>
            </a:r>
            <a:br>
              <a:rPr lang="en-GB" sz="1200" kern="100" dirty="0">
                <a:effectLst/>
                <a:latin typeface="Times New Roman" panose="02020603050405020304" pitchFamily="18" charset="0"/>
                <a:ea typeface="Calibri" panose="020F0502020204030204" pitchFamily="34" charset="0"/>
                <a:cs typeface="Arial" panose="020B0604020202020204" pitchFamily="34" charset="0"/>
              </a:rPr>
            </a:br>
            <a:r>
              <a:rPr lang="en-GB" sz="1200" kern="100" dirty="0">
                <a:effectLst/>
                <a:latin typeface="Times New Roman" panose="02020603050405020304" pitchFamily="18" charset="0"/>
                <a:ea typeface="Calibri" panose="020F0502020204030204" pitchFamily="34" charset="0"/>
              </a:rPr>
              <a:t>     Agenda item 4)</a:t>
            </a:r>
            <a:endParaRPr lang="en-GB" sz="1200" dirty="0"/>
          </a:p>
        </p:txBody>
      </p:sp>
    </p:spTree>
    <p:extLst>
      <p:ext uri="{BB962C8B-B14F-4D97-AF65-F5344CB8AC3E}">
        <p14:creationId xmlns:p14="http://schemas.microsoft.com/office/powerpoint/2010/main" val="112137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A0BD53-A721-1072-3862-47C3E7E8418A}"/>
              </a:ext>
            </a:extLst>
          </p:cNvPr>
          <p:cNvSpPr>
            <a:spLocks noGrp="1"/>
          </p:cNvSpPr>
          <p:nvPr>
            <p:ph idx="1"/>
          </p:nvPr>
        </p:nvSpPr>
        <p:spPr/>
        <p:txBody>
          <a:bodyPr/>
          <a:lstStyle/>
          <a:p>
            <a:r>
              <a:rPr lang="en-IE" dirty="0"/>
              <a:t>Introducing new Chair from EC</a:t>
            </a:r>
          </a:p>
          <a:p>
            <a:r>
              <a:rPr lang="en-IE" dirty="0"/>
              <a:t>Previous decisions 124</a:t>
            </a:r>
            <a:r>
              <a:rPr lang="en-IE" baseline="30000" dirty="0"/>
              <a:t>th</a:t>
            </a:r>
            <a:r>
              <a:rPr lang="en-IE" dirty="0"/>
              <a:t> GRSG / 188</a:t>
            </a:r>
            <a:r>
              <a:rPr lang="en-IE" baseline="30000" dirty="0"/>
              <a:t>th</a:t>
            </a:r>
            <a:r>
              <a:rPr lang="en-IE" dirty="0"/>
              <a:t> WP.29</a:t>
            </a:r>
          </a:p>
          <a:p>
            <a:r>
              <a:rPr lang="en-IE" dirty="0"/>
              <a:t>Status of work done &amp; ongoing</a:t>
            </a:r>
          </a:p>
          <a:p>
            <a:pPr marL="0" indent="0">
              <a:spcAft>
                <a:spcPts val="600"/>
              </a:spcAft>
              <a:buNone/>
            </a:pPr>
            <a:endParaRPr lang="en-IE" sz="1100" dirty="0"/>
          </a:p>
          <a:p>
            <a:pPr marL="0" indent="0">
              <a:spcAft>
                <a:spcPts val="600"/>
              </a:spcAft>
              <a:buNone/>
            </a:pPr>
            <a:r>
              <a:rPr lang="en-IE" dirty="0"/>
              <a:t>VRU-</a:t>
            </a:r>
            <a:r>
              <a:rPr lang="en-IE" dirty="0" err="1"/>
              <a:t>Proxi</a:t>
            </a:r>
            <a:r>
              <a:rPr lang="en-IE" dirty="0"/>
              <a:t> meetings since last GRSG session:</a:t>
            </a:r>
          </a:p>
          <a:p>
            <a:pPr>
              <a:spcAft>
                <a:spcPts val="600"/>
              </a:spcAft>
            </a:pPr>
            <a:r>
              <a:rPr lang="en-IE" sz="1800" dirty="0"/>
              <a:t>25</a:t>
            </a:r>
            <a:r>
              <a:rPr lang="en-IE" sz="1800" baseline="30000" dirty="0"/>
              <a:t>th</a:t>
            </a:r>
            <a:r>
              <a:rPr lang="en-IE" sz="1800" dirty="0"/>
              <a:t> session on 19</a:t>
            </a:r>
            <a:r>
              <a:rPr lang="en-IE" sz="1800" baseline="30000" dirty="0"/>
              <a:t>th</a:t>
            </a:r>
            <a:r>
              <a:rPr lang="en-IE" sz="1800" dirty="0"/>
              <a:t> and 20</a:t>
            </a:r>
            <a:r>
              <a:rPr lang="en-IE" sz="1800" baseline="30000" dirty="0"/>
              <a:t>th</a:t>
            </a:r>
            <a:r>
              <a:rPr lang="en-IE" sz="1800" dirty="0"/>
              <a:t> of October 2022</a:t>
            </a:r>
          </a:p>
          <a:p>
            <a:pPr>
              <a:spcAft>
                <a:spcPts val="600"/>
              </a:spcAft>
            </a:pPr>
            <a:r>
              <a:rPr lang="en-IE" sz="1800" dirty="0"/>
              <a:t>26</a:t>
            </a:r>
            <a:r>
              <a:rPr lang="en-IE" sz="1800" baseline="30000" dirty="0"/>
              <a:t>th</a:t>
            </a:r>
            <a:r>
              <a:rPr lang="en-IE" sz="1800" dirty="0"/>
              <a:t> session on 7</a:t>
            </a:r>
            <a:r>
              <a:rPr lang="en-IE" sz="1800" baseline="30000" dirty="0"/>
              <a:t>th</a:t>
            </a:r>
            <a:r>
              <a:rPr lang="en-IE" sz="1800" dirty="0"/>
              <a:t> and 8</a:t>
            </a:r>
            <a:r>
              <a:rPr lang="en-IE" sz="1800" baseline="30000" dirty="0"/>
              <a:t>th</a:t>
            </a:r>
            <a:r>
              <a:rPr lang="en-IE" sz="1800" dirty="0"/>
              <a:t> of December 2022</a:t>
            </a:r>
          </a:p>
          <a:p>
            <a:pPr>
              <a:spcAft>
                <a:spcPts val="600"/>
              </a:spcAft>
            </a:pPr>
            <a:r>
              <a:rPr lang="en-IE" sz="1800" dirty="0"/>
              <a:t>27</a:t>
            </a:r>
            <a:r>
              <a:rPr lang="en-IE" sz="1800" baseline="30000" dirty="0"/>
              <a:t>th</a:t>
            </a:r>
            <a:r>
              <a:rPr lang="en-IE" sz="1800" dirty="0"/>
              <a:t> session on 18</a:t>
            </a:r>
            <a:r>
              <a:rPr lang="en-IE" sz="1800" baseline="30000" dirty="0"/>
              <a:t>th</a:t>
            </a:r>
            <a:r>
              <a:rPr lang="en-IE" sz="1800" dirty="0"/>
              <a:t> and 19</a:t>
            </a:r>
            <a:r>
              <a:rPr lang="en-IE" sz="1800" baseline="30000" dirty="0"/>
              <a:t>th</a:t>
            </a:r>
            <a:r>
              <a:rPr lang="en-IE" sz="1800" dirty="0"/>
              <a:t> of January 2023</a:t>
            </a:r>
          </a:p>
          <a:p>
            <a:pPr>
              <a:spcAft>
                <a:spcPts val="600"/>
              </a:spcAft>
            </a:pPr>
            <a:r>
              <a:rPr lang="en-IE" sz="1800" dirty="0"/>
              <a:t>28</a:t>
            </a:r>
            <a:r>
              <a:rPr lang="en-IE" sz="1800" baseline="30000" dirty="0"/>
              <a:t>th</a:t>
            </a:r>
            <a:r>
              <a:rPr lang="en-IE" sz="1800" dirty="0"/>
              <a:t> session on 14</a:t>
            </a:r>
            <a:r>
              <a:rPr lang="en-IE" sz="1800" baseline="30000" dirty="0"/>
              <a:t>th</a:t>
            </a:r>
            <a:r>
              <a:rPr lang="en-IE" sz="1800" dirty="0"/>
              <a:t> of February 2023</a:t>
            </a:r>
          </a:p>
          <a:p>
            <a:pPr>
              <a:spcAft>
                <a:spcPts val="600"/>
              </a:spcAft>
            </a:pPr>
            <a:r>
              <a:rPr lang="en-IE" sz="1800" dirty="0"/>
              <a:t>29</a:t>
            </a:r>
            <a:r>
              <a:rPr lang="en-IE" sz="1800" baseline="30000" dirty="0"/>
              <a:t>th</a:t>
            </a:r>
            <a:r>
              <a:rPr lang="en-IE" sz="1800" dirty="0"/>
              <a:t> session on 14</a:t>
            </a:r>
            <a:r>
              <a:rPr lang="en-IE" sz="1800" baseline="30000" dirty="0"/>
              <a:t>th</a:t>
            </a:r>
            <a:r>
              <a:rPr lang="en-IE" sz="1800" dirty="0"/>
              <a:t> of March 2023</a:t>
            </a:r>
          </a:p>
          <a:p>
            <a:pPr lvl="1">
              <a:spcAft>
                <a:spcPts val="600"/>
              </a:spcAft>
            </a:pPr>
            <a:endParaRPr lang="en-IE" dirty="0"/>
          </a:p>
        </p:txBody>
      </p:sp>
      <p:sp>
        <p:nvSpPr>
          <p:cNvPr id="3" name="Title 2">
            <a:extLst>
              <a:ext uri="{FF2B5EF4-FFF2-40B4-BE49-F238E27FC236}">
                <a16:creationId xmlns:a16="http://schemas.microsoft.com/office/drawing/2014/main" id="{3136E065-82CA-0C55-C853-D3CF2D0742B0}"/>
              </a:ext>
            </a:extLst>
          </p:cNvPr>
          <p:cNvSpPr>
            <a:spLocks noGrp="1"/>
          </p:cNvSpPr>
          <p:nvPr>
            <p:ph type="title"/>
          </p:nvPr>
        </p:nvSpPr>
        <p:spPr/>
        <p:txBody>
          <a:bodyPr/>
          <a:lstStyle/>
          <a:p>
            <a:r>
              <a:rPr lang="en-IE" dirty="0"/>
              <a:t>Content / background</a:t>
            </a:r>
          </a:p>
        </p:txBody>
      </p:sp>
    </p:spTree>
    <p:extLst>
      <p:ext uri="{BB962C8B-B14F-4D97-AF65-F5344CB8AC3E}">
        <p14:creationId xmlns:p14="http://schemas.microsoft.com/office/powerpoint/2010/main" val="217785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EE2879-8906-6CF3-B980-8C8915FF5AC4}"/>
              </a:ext>
            </a:extLst>
          </p:cNvPr>
          <p:cNvSpPr>
            <a:spLocks noGrp="1"/>
          </p:cNvSpPr>
          <p:nvPr>
            <p:ph idx="1"/>
          </p:nvPr>
        </p:nvSpPr>
        <p:spPr>
          <a:xfrm>
            <a:off x="775672" y="1410955"/>
            <a:ext cx="10941407" cy="3881904"/>
          </a:xfrm>
        </p:spPr>
        <p:txBody>
          <a:bodyPr/>
          <a:lstStyle/>
          <a:p>
            <a:pPr>
              <a:spcAft>
                <a:spcPts val="600"/>
              </a:spcAft>
            </a:pPr>
            <a:r>
              <a:rPr lang="en-IE" dirty="0"/>
              <a:t>Regulation No. 158 (Reversing Motion)</a:t>
            </a:r>
          </a:p>
          <a:p>
            <a:pPr lvl="1">
              <a:spcAft>
                <a:spcPts val="600"/>
              </a:spcAft>
            </a:pPr>
            <a:r>
              <a:rPr lang="en-US" sz="1800" dirty="0"/>
              <a:t>GRSG recalled that it was agreed to submit a proposal (GRSG-123-31) to IWG VRU-</a:t>
            </a:r>
            <a:r>
              <a:rPr lang="en-US" sz="1800" dirty="0" err="1"/>
              <a:t>Proxi</a:t>
            </a:r>
            <a:r>
              <a:rPr lang="en-US" sz="1800" dirty="0"/>
              <a:t>, for a possible amendment of paragraph 16.1.3.1. which would amend draft Supplement 2 to the original version of UN Regulation No. 158, that had been submitted for consideration and vote at the November 2022 sessions of AC.1 and WP.29 (ECE/TRANS/WP.29/2022/123). GRSG expected to consider at its March 2023 session, a new proposal of amendments to paragraph 16.1.3.1., revised by IWG VRU-</a:t>
            </a:r>
            <a:r>
              <a:rPr lang="en-US" sz="1800" dirty="0" err="1"/>
              <a:t>Proxi</a:t>
            </a:r>
            <a:r>
              <a:rPr lang="en-US" sz="1800" dirty="0"/>
              <a:t>.</a:t>
            </a:r>
          </a:p>
          <a:p>
            <a:pPr>
              <a:spcAft>
                <a:spcPts val="600"/>
              </a:spcAft>
            </a:pPr>
            <a:r>
              <a:rPr lang="en-US" dirty="0"/>
              <a:t>Regulation No. [167] (Direct Vision)</a:t>
            </a:r>
          </a:p>
          <a:p>
            <a:pPr lvl="1">
              <a:spcAft>
                <a:spcPts val="600"/>
              </a:spcAft>
            </a:pPr>
            <a:r>
              <a:rPr lang="en-US" sz="1800" dirty="0"/>
              <a:t>The expert from Germany explained that the proposed Advanced Driver Assistance System (ADAS) emergency braking at low speed (Urban Emergency Braking System (UEBS) would complement the new UN Regulation, since some vehicles cannot fulfil the requirements of that UN Regulation.</a:t>
            </a:r>
          </a:p>
          <a:p>
            <a:pPr lvl="1">
              <a:spcAft>
                <a:spcPts val="600"/>
              </a:spcAft>
            </a:pPr>
            <a:r>
              <a:rPr lang="en-US" sz="1800" dirty="0"/>
              <a:t>GRSG agreed to seek guidance from the Administrative Committee for the Coordination of Work of WP.29 (AC.2) at its November 2022 session on the purview/priority of work in relation to the Working Party on Automated/Autonomous and Connected Vehicles (GRVA). </a:t>
            </a:r>
          </a:p>
          <a:p>
            <a:pPr lvl="1">
              <a:spcAft>
                <a:spcPts val="600"/>
              </a:spcAft>
            </a:pPr>
            <a:r>
              <a:rPr lang="en-US" sz="1800" dirty="0"/>
              <a:t>WP.29 agreed to have a clearer understanding of the direction of work related to the proposal before starting this activity under GRSG or GRVA.</a:t>
            </a:r>
            <a:endParaRPr lang="en-IE" sz="1800" dirty="0"/>
          </a:p>
        </p:txBody>
      </p:sp>
      <p:sp>
        <p:nvSpPr>
          <p:cNvPr id="3" name="Title 2">
            <a:extLst>
              <a:ext uri="{FF2B5EF4-FFF2-40B4-BE49-F238E27FC236}">
                <a16:creationId xmlns:a16="http://schemas.microsoft.com/office/drawing/2014/main" id="{800F9CE6-E54A-0AF4-15A1-67802D610688}"/>
              </a:ext>
            </a:extLst>
          </p:cNvPr>
          <p:cNvSpPr>
            <a:spLocks noGrp="1"/>
          </p:cNvSpPr>
          <p:nvPr>
            <p:ph type="title"/>
          </p:nvPr>
        </p:nvSpPr>
        <p:spPr/>
        <p:txBody>
          <a:bodyPr/>
          <a:lstStyle/>
          <a:p>
            <a:r>
              <a:rPr lang="en-IE" dirty="0"/>
              <a:t>Previous decisions 124</a:t>
            </a:r>
            <a:r>
              <a:rPr lang="en-IE" baseline="30000" dirty="0"/>
              <a:t>th</a:t>
            </a:r>
            <a:r>
              <a:rPr lang="en-IE" dirty="0"/>
              <a:t> GRSG / 188</a:t>
            </a:r>
            <a:r>
              <a:rPr lang="en-IE" baseline="30000" dirty="0"/>
              <a:t>th</a:t>
            </a:r>
            <a:r>
              <a:rPr lang="en-IE" dirty="0"/>
              <a:t> WP.29</a:t>
            </a:r>
          </a:p>
        </p:txBody>
      </p:sp>
    </p:spTree>
    <p:extLst>
      <p:ext uri="{BB962C8B-B14F-4D97-AF65-F5344CB8AC3E}">
        <p14:creationId xmlns:p14="http://schemas.microsoft.com/office/powerpoint/2010/main" val="2133981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EE2879-8906-6CF3-B980-8C8915FF5AC4}"/>
              </a:ext>
            </a:extLst>
          </p:cNvPr>
          <p:cNvSpPr>
            <a:spLocks noGrp="1"/>
          </p:cNvSpPr>
          <p:nvPr>
            <p:ph idx="1"/>
          </p:nvPr>
        </p:nvSpPr>
        <p:spPr/>
        <p:txBody>
          <a:bodyPr/>
          <a:lstStyle/>
          <a:p>
            <a:r>
              <a:rPr lang="en-IE" dirty="0"/>
              <a:t>R158 Reversing motion</a:t>
            </a:r>
          </a:p>
          <a:p>
            <a:r>
              <a:rPr lang="en-IE" dirty="0"/>
              <a:t>R[167] Direct Vision </a:t>
            </a:r>
          </a:p>
          <a:p>
            <a:r>
              <a:rPr lang="en-IE" dirty="0"/>
              <a:t>Component Approval</a:t>
            </a:r>
          </a:p>
        </p:txBody>
      </p:sp>
      <p:sp>
        <p:nvSpPr>
          <p:cNvPr id="3" name="Title 2">
            <a:extLst>
              <a:ext uri="{FF2B5EF4-FFF2-40B4-BE49-F238E27FC236}">
                <a16:creationId xmlns:a16="http://schemas.microsoft.com/office/drawing/2014/main" id="{800F9CE6-E54A-0AF4-15A1-67802D610688}"/>
              </a:ext>
            </a:extLst>
          </p:cNvPr>
          <p:cNvSpPr>
            <a:spLocks noGrp="1"/>
          </p:cNvSpPr>
          <p:nvPr>
            <p:ph type="title"/>
          </p:nvPr>
        </p:nvSpPr>
        <p:spPr/>
        <p:txBody>
          <a:bodyPr/>
          <a:lstStyle/>
          <a:p>
            <a:r>
              <a:rPr lang="en-IE" dirty="0"/>
              <a:t>Status on work done &amp; ongoing</a:t>
            </a:r>
          </a:p>
        </p:txBody>
      </p:sp>
    </p:spTree>
    <p:extLst>
      <p:ext uri="{BB962C8B-B14F-4D97-AF65-F5344CB8AC3E}">
        <p14:creationId xmlns:p14="http://schemas.microsoft.com/office/powerpoint/2010/main" val="124111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EE2879-8906-6CF3-B980-8C8915FF5AC4}"/>
              </a:ext>
            </a:extLst>
          </p:cNvPr>
          <p:cNvSpPr>
            <a:spLocks noGrp="1"/>
          </p:cNvSpPr>
          <p:nvPr>
            <p:ph idx="1"/>
          </p:nvPr>
        </p:nvSpPr>
        <p:spPr/>
        <p:txBody>
          <a:bodyPr/>
          <a:lstStyle/>
          <a:p>
            <a:r>
              <a:rPr lang="en-IE" dirty="0"/>
              <a:t>VRU-</a:t>
            </a:r>
            <a:r>
              <a:rPr lang="en-IE" dirty="0" err="1"/>
              <a:t>Proxi</a:t>
            </a:r>
            <a:r>
              <a:rPr lang="en-IE" dirty="0"/>
              <a:t> submitted GRSG-125-xx including:</a:t>
            </a:r>
          </a:p>
          <a:p>
            <a:pPr lvl="1"/>
            <a:r>
              <a:rPr lang="en-IE" dirty="0"/>
              <a:t>New proposal for </a:t>
            </a:r>
            <a:r>
              <a:rPr lang="en-US" dirty="0"/>
              <a:t>amendment of paragraph 16.1.3.1. associated with a proposal for a new paragraph 1.3.3.5 to Annex 9.</a:t>
            </a:r>
          </a:p>
          <a:p>
            <a:pPr lvl="1"/>
            <a:r>
              <a:rPr lang="en-US" dirty="0"/>
              <a:t>Proposal for amendments of paragraphs 16.1.1.3. and 16.1.1.4..</a:t>
            </a:r>
          </a:p>
          <a:p>
            <a:r>
              <a:rPr lang="en-US" dirty="0"/>
              <a:t>VRU-</a:t>
            </a:r>
            <a:r>
              <a:rPr lang="en-US" dirty="0" err="1"/>
              <a:t>Proxi</a:t>
            </a:r>
            <a:r>
              <a:rPr lang="en-US" dirty="0"/>
              <a:t> will continue work on these proposals for further consideration in 126</a:t>
            </a:r>
            <a:r>
              <a:rPr lang="en-US" baseline="30000" dirty="0"/>
              <a:t>th</a:t>
            </a:r>
            <a:r>
              <a:rPr lang="en-US" dirty="0"/>
              <a:t> GRSG</a:t>
            </a:r>
            <a:r>
              <a:rPr lang="en-IE" dirty="0"/>
              <a:t>.</a:t>
            </a:r>
          </a:p>
        </p:txBody>
      </p:sp>
      <p:sp>
        <p:nvSpPr>
          <p:cNvPr id="3" name="Title 2">
            <a:extLst>
              <a:ext uri="{FF2B5EF4-FFF2-40B4-BE49-F238E27FC236}">
                <a16:creationId xmlns:a16="http://schemas.microsoft.com/office/drawing/2014/main" id="{800F9CE6-E54A-0AF4-15A1-67802D610688}"/>
              </a:ext>
            </a:extLst>
          </p:cNvPr>
          <p:cNvSpPr>
            <a:spLocks noGrp="1"/>
          </p:cNvSpPr>
          <p:nvPr>
            <p:ph type="title"/>
          </p:nvPr>
        </p:nvSpPr>
        <p:spPr/>
        <p:txBody>
          <a:bodyPr/>
          <a:lstStyle/>
          <a:p>
            <a:r>
              <a:rPr lang="en-IE" dirty="0"/>
              <a:t>R158 Reversing Motion </a:t>
            </a:r>
          </a:p>
        </p:txBody>
      </p:sp>
    </p:spTree>
    <p:extLst>
      <p:ext uri="{BB962C8B-B14F-4D97-AF65-F5344CB8AC3E}">
        <p14:creationId xmlns:p14="http://schemas.microsoft.com/office/powerpoint/2010/main" val="314719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73EC19-B229-C4D9-5A7B-EEEA65D9A301}"/>
              </a:ext>
            </a:extLst>
          </p:cNvPr>
          <p:cNvSpPr>
            <a:spLocks noGrp="1"/>
          </p:cNvSpPr>
          <p:nvPr>
            <p:ph type="title"/>
          </p:nvPr>
        </p:nvSpPr>
        <p:spPr/>
        <p:txBody>
          <a:bodyPr/>
          <a:lstStyle/>
          <a:p>
            <a:r>
              <a:rPr lang="en-IE" dirty="0"/>
              <a:t>R[167] Direct Vision </a:t>
            </a:r>
          </a:p>
        </p:txBody>
      </p:sp>
      <p:sp>
        <p:nvSpPr>
          <p:cNvPr id="2" name="Content Placeholder 1">
            <a:extLst>
              <a:ext uri="{FF2B5EF4-FFF2-40B4-BE49-F238E27FC236}">
                <a16:creationId xmlns:a16="http://schemas.microsoft.com/office/drawing/2014/main" id="{09867ADE-1994-AA4F-E0A9-1EBA36F8D4DE}"/>
              </a:ext>
            </a:extLst>
          </p:cNvPr>
          <p:cNvSpPr>
            <a:spLocks noGrp="1"/>
          </p:cNvSpPr>
          <p:nvPr>
            <p:ph idx="1"/>
          </p:nvPr>
        </p:nvSpPr>
        <p:spPr>
          <a:xfrm>
            <a:off x="735919" y="1591709"/>
            <a:ext cx="10985206" cy="3881904"/>
          </a:xfrm>
        </p:spPr>
        <p:txBody>
          <a:bodyPr/>
          <a:lstStyle/>
          <a:p>
            <a:r>
              <a:rPr lang="en-IE" dirty="0"/>
              <a:t>VRU-</a:t>
            </a:r>
            <a:r>
              <a:rPr lang="en-IE" dirty="0" err="1"/>
              <a:t>Proxi</a:t>
            </a:r>
            <a:r>
              <a:rPr lang="en-IE" dirty="0"/>
              <a:t> submitted </a:t>
            </a:r>
            <a:r>
              <a:rPr lang="en-US" dirty="0"/>
              <a:t>ECE/TRANS/WP.29/GRSG/2023/10</a:t>
            </a:r>
            <a:r>
              <a:rPr lang="en-IE" dirty="0"/>
              <a:t> for amending R[167] to recognize alternative innovative cab designs.</a:t>
            </a:r>
          </a:p>
          <a:p>
            <a:r>
              <a:rPr lang="en-IE" dirty="0"/>
              <a:t>VRU-</a:t>
            </a:r>
            <a:r>
              <a:rPr lang="en-IE" dirty="0" err="1"/>
              <a:t>Proxi</a:t>
            </a:r>
            <a:r>
              <a:rPr lang="en-IE" dirty="0"/>
              <a:t> wishes to withdraw this proposal as no sufficient equivalence with limit values in current regulations can be found.</a:t>
            </a:r>
          </a:p>
          <a:p>
            <a:r>
              <a:rPr lang="en-IE" dirty="0"/>
              <a:t>VRU-</a:t>
            </a:r>
            <a:r>
              <a:rPr lang="en-IE" dirty="0" err="1"/>
              <a:t>Proxi</a:t>
            </a:r>
            <a:r>
              <a:rPr lang="en-IE" dirty="0"/>
              <a:t> will </a:t>
            </a:r>
            <a:r>
              <a:rPr lang="en-US" dirty="0"/>
              <a:t>continue work on a new proposal for further consideration in 126</a:t>
            </a:r>
            <a:r>
              <a:rPr lang="en-US" baseline="30000" dirty="0"/>
              <a:t>th</a:t>
            </a:r>
            <a:r>
              <a:rPr lang="en-US" dirty="0"/>
              <a:t> GRSG</a:t>
            </a:r>
            <a:r>
              <a:rPr lang="en-IE" dirty="0"/>
              <a:t>.</a:t>
            </a:r>
          </a:p>
          <a:p>
            <a:r>
              <a:rPr lang="en-IE" dirty="0"/>
              <a:t>VRU-</a:t>
            </a:r>
            <a:r>
              <a:rPr lang="en-IE" dirty="0" err="1"/>
              <a:t>Proxi</a:t>
            </a:r>
            <a:r>
              <a:rPr lang="en-IE" dirty="0"/>
              <a:t> requests changes to </a:t>
            </a:r>
            <a:r>
              <a:rPr lang="en-IE" dirty="0" err="1"/>
              <a:t>ToR</a:t>
            </a:r>
            <a:r>
              <a:rPr lang="en-IE" dirty="0"/>
              <a:t> regarding expected date for delivery of point 4 (c) Phase 2 Amendments: April 2023 to be changed in October 2023</a:t>
            </a:r>
          </a:p>
          <a:p>
            <a:r>
              <a:rPr lang="en-IE" dirty="0"/>
              <a:t>Germany proposed to add Emergency Motion Inhibit System to </a:t>
            </a:r>
            <a:r>
              <a:rPr lang="en-US" dirty="0"/>
              <a:t>complement R[167], since some vehicles cannot fulfil the requirements but no final decisions or proposals made in VRU-</a:t>
            </a:r>
            <a:r>
              <a:rPr lang="en-US" dirty="0" err="1"/>
              <a:t>Proxi</a:t>
            </a:r>
            <a:r>
              <a:rPr lang="en-US" dirty="0"/>
              <a:t>.</a:t>
            </a:r>
            <a:endParaRPr lang="en-IE" dirty="0"/>
          </a:p>
        </p:txBody>
      </p:sp>
    </p:spTree>
    <p:extLst>
      <p:ext uri="{BB962C8B-B14F-4D97-AF65-F5344CB8AC3E}">
        <p14:creationId xmlns:p14="http://schemas.microsoft.com/office/powerpoint/2010/main" val="1098694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61943A0-7AA7-C178-A566-FD54127D6C0E}"/>
              </a:ext>
            </a:extLst>
          </p:cNvPr>
          <p:cNvSpPr>
            <a:spLocks noGrp="1"/>
          </p:cNvSpPr>
          <p:nvPr>
            <p:ph idx="1"/>
          </p:nvPr>
        </p:nvSpPr>
        <p:spPr/>
        <p:txBody>
          <a:bodyPr/>
          <a:lstStyle/>
          <a:p>
            <a:r>
              <a:rPr lang="en-IE" dirty="0"/>
              <a:t>VRU-</a:t>
            </a:r>
            <a:r>
              <a:rPr lang="en-IE" dirty="0" err="1"/>
              <a:t>Proxi</a:t>
            </a:r>
            <a:r>
              <a:rPr lang="en-IE" dirty="0"/>
              <a:t> proposed in its 29</a:t>
            </a:r>
            <a:r>
              <a:rPr lang="en-IE" baseline="30000" dirty="0"/>
              <a:t>th</a:t>
            </a:r>
            <a:r>
              <a:rPr lang="en-IE" dirty="0"/>
              <a:t> session to form a dedicated Taskforce to draft proposals for component approvals in applicable VRU-</a:t>
            </a:r>
            <a:r>
              <a:rPr lang="en-IE" dirty="0" err="1"/>
              <a:t>Proxi</a:t>
            </a:r>
            <a:r>
              <a:rPr lang="en-IE" dirty="0"/>
              <a:t> regulations as noted at point 4 (d) of </a:t>
            </a:r>
            <a:r>
              <a:rPr lang="en-IE" dirty="0" err="1"/>
              <a:t>ToR</a:t>
            </a:r>
            <a:r>
              <a:rPr lang="en-IE" dirty="0"/>
              <a:t>.</a:t>
            </a:r>
          </a:p>
        </p:txBody>
      </p:sp>
      <p:sp>
        <p:nvSpPr>
          <p:cNvPr id="4" name="Title 3">
            <a:extLst>
              <a:ext uri="{FF2B5EF4-FFF2-40B4-BE49-F238E27FC236}">
                <a16:creationId xmlns:a16="http://schemas.microsoft.com/office/drawing/2014/main" id="{09E1053D-343A-33DE-2B23-88792D6A80E4}"/>
              </a:ext>
            </a:extLst>
          </p:cNvPr>
          <p:cNvSpPr>
            <a:spLocks noGrp="1"/>
          </p:cNvSpPr>
          <p:nvPr>
            <p:ph type="title"/>
          </p:nvPr>
        </p:nvSpPr>
        <p:spPr/>
        <p:txBody>
          <a:bodyPr/>
          <a:lstStyle/>
          <a:p>
            <a:r>
              <a:rPr lang="en-IE" dirty="0"/>
              <a:t>Component approval</a:t>
            </a:r>
          </a:p>
        </p:txBody>
      </p:sp>
    </p:spTree>
    <p:extLst>
      <p:ext uri="{BB962C8B-B14F-4D97-AF65-F5344CB8AC3E}">
        <p14:creationId xmlns:p14="http://schemas.microsoft.com/office/powerpoint/2010/main" val="371115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09402C-DEFA-D3E5-B6A0-27150DED4CB8}"/>
              </a:ext>
            </a:extLst>
          </p:cNvPr>
          <p:cNvSpPr>
            <a:spLocks noGrp="1"/>
          </p:cNvSpPr>
          <p:nvPr>
            <p:ph idx="1"/>
          </p:nvPr>
        </p:nvSpPr>
        <p:spPr>
          <a:xfrm>
            <a:off x="870097" y="1698034"/>
            <a:ext cx="10905699" cy="3881904"/>
          </a:xfrm>
        </p:spPr>
        <p:txBody>
          <a:bodyPr/>
          <a:lstStyle/>
          <a:p>
            <a:r>
              <a:rPr lang="en-IE" dirty="0"/>
              <a:t>VRU-</a:t>
            </a:r>
            <a:r>
              <a:rPr lang="en-IE" dirty="0" err="1"/>
              <a:t>Proxi</a:t>
            </a:r>
            <a:r>
              <a:rPr lang="en-IE" dirty="0"/>
              <a:t> will </a:t>
            </a:r>
            <a:r>
              <a:rPr lang="en-US" dirty="0"/>
              <a:t>continue work on proposals to amend R158 Reversing motion for further consideration in 126</a:t>
            </a:r>
            <a:r>
              <a:rPr lang="en-US" baseline="30000" dirty="0"/>
              <a:t>th</a:t>
            </a:r>
            <a:r>
              <a:rPr lang="en-US" dirty="0"/>
              <a:t> GRSG.</a:t>
            </a:r>
          </a:p>
          <a:p>
            <a:r>
              <a:rPr lang="en-US" dirty="0"/>
              <a:t>VRU-</a:t>
            </a:r>
            <a:r>
              <a:rPr lang="en-US" dirty="0" err="1"/>
              <a:t>Proxi</a:t>
            </a:r>
            <a:r>
              <a:rPr lang="en-US" dirty="0"/>
              <a:t> will continue work on a new proposal for R[167] Direct Vision further consideration in 126</a:t>
            </a:r>
            <a:r>
              <a:rPr lang="en-US" baseline="30000" dirty="0"/>
              <a:t>th</a:t>
            </a:r>
            <a:r>
              <a:rPr lang="en-US" dirty="0"/>
              <a:t> GRSG.</a:t>
            </a:r>
          </a:p>
          <a:p>
            <a:r>
              <a:rPr lang="en-US" dirty="0"/>
              <a:t>VRU-</a:t>
            </a:r>
            <a:r>
              <a:rPr lang="en-US" dirty="0" err="1"/>
              <a:t>Proxi</a:t>
            </a:r>
            <a:r>
              <a:rPr lang="en-US" dirty="0"/>
              <a:t> requests to update the </a:t>
            </a:r>
            <a:r>
              <a:rPr lang="en-US" dirty="0" err="1"/>
              <a:t>ToR</a:t>
            </a:r>
            <a:r>
              <a:rPr lang="en-US" dirty="0"/>
              <a:t> regarding expected date for delivery of point 4 (c) Phase 2 Amendments: April 2023 to be changed in October 2023</a:t>
            </a:r>
          </a:p>
          <a:p>
            <a:r>
              <a:rPr lang="en-IE" dirty="0"/>
              <a:t>No final decisions or proposals made regarding </a:t>
            </a:r>
            <a:r>
              <a:rPr lang="en-US" dirty="0"/>
              <a:t>proposal from Germany to  add Emergency Motion Inhibit System to complement R[167] Direct Vision. </a:t>
            </a:r>
            <a:endParaRPr lang="en-IE" dirty="0"/>
          </a:p>
          <a:p>
            <a:r>
              <a:rPr lang="en-IE" dirty="0"/>
              <a:t>VRU-</a:t>
            </a:r>
            <a:r>
              <a:rPr lang="en-IE" dirty="0" err="1"/>
              <a:t>Proxi</a:t>
            </a:r>
            <a:r>
              <a:rPr lang="en-IE" dirty="0"/>
              <a:t> planned to set up a Taskforce for drafting proposals for Component Approvals in the drafted regulations.</a:t>
            </a:r>
          </a:p>
        </p:txBody>
      </p:sp>
      <p:sp>
        <p:nvSpPr>
          <p:cNvPr id="4" name="Title 3">
            <a:extLst>
              <a:ext uri="{FF2B5EF4-FFF2-40B4-BE49-F238E27FC236}">
                <a16:creationId xmlns:a16="http://schemas.microsoft.com/office/drawing/2014/main" id="{6E5AC30A-44A6-2BAA-46BB-26DC092B090A}"/>
              </a:ext>
            </a:extLst>
          </p:cNvPr>
          <p:cNvSpPr>
            <a:spLocks noGrp="1"/>
          </p:cNvSpPr>
          <p:nvPr>
            <p:ph type="title"/>
          </p:nvPr>
        </p:nvSpPr>
        <p:spPr/>
        <p:txBody>
          <a:bodyPr/>
          <a:lstStyle/>
          <a:p>
            <a:r>
              <a:rPr lang="en-IE" dirty="0"/>
              <a:t>Conclusions</a:t>
            </a:r>
          </a:p>
        </p:txBody>
      </p:sp>
    </p:spTree>
    <p:extLst>
      <p:ext uri="{BB962C8B-B14F-4D97-AF65-F5344CB8AC3E}">
        <p14:creationId xmlns:p14="http://schemas.microsoft.com/office/powerpoint/2010/main" val="1056840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E" dirty="0"/>
              <a:t>Thank you!</a:t>
            </a:r>
            <a:endParaRPr lang="en-GB" dirty="0"/>
          </a:p>
        </p:txBody>
      </p:sp>
    </p:spTree>
    <p:extLst>
      <p:ext uri="{BB962C8B-B14F-4D97-AF65-F5344CB8AC3E}">
        <p14:creationId xmlns:p14="http://schemas.microsoft.com/office/powerpoint/2010/main" val="1541509269"/>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7F787058-9B8E-453D-8D25-F348843F03F3}"/>
</file>

<file path=customXml/itemProps2.xml><?xml version="1.0" encoding="utf-8"?>
<ds:datastoreItem xmlns:ds="http://schemas.openxmlformats.org/officeDocument/2006/customXml" ds:itemID="{6B12A7F0-7B8E-4501-8166-09845646A116}"/>
</file>

<file path=customXml/itemProps3.xml><?xml version="1.0" encoding="utf-8"?>
<ds:datastoreItem xmlns:ds="http://schemas.openxmlformats.org/officeDocument/2006/customXml" ds:itemID="{F455AE81-FDA9-4051-9477-5FE49B9C9666}"/>
</file>

<file path=docProps/app.xml><?xml version="1.0" encoding="utf-8"?>
<Properties xmlns="http://schemas.openxmlformats.org/officeDocument/2006/extended-properties" xmlns:vt="http://schemas.openxmlformats.org/officeDocument/2006/docPropsVTypes">
  <Template>blank</Template>
  <TotalTime>1865</TotalTime>
  <Words>712</Words>
  <Application>Microsoft Office PowerPoint</Application>
  <PresentationFormat>Widescreen</PresentationFormat>
  <Paragraphs>54</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Status Report     IWG VRU-Proxi </vt:lpstr>
      <vt:lpstr>Content / background</vt:lpstr>
      <vt:lpstr>Previous decisions 124th GRSG / 188th WP.29</vt:lpstr>
      <vt:lpstr>Status on work done &amp; ongoing</vt:lpstr>
      <vt:lpstr>R158 Reversing Motion </vt:lpstr>
      <vt:lpstr>R[167] Direct Vision </vt:lpstr>
      <vt:lpstr>Component approval</vt:lpstr>
      <vt:lpstr>Conclusions</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ROZANSKI Lukasz (GROW)</dc:creator>
  <cp:lastModifiedBy>EG</cp:lastModifiedBy>
  <cp:revision>45</cp:revision>
  <dcterms:created xsi:type="dcterms:W3CDTF">2022-10-26T13:54:52Z</dcterms:created>
  <dcterms:modified xsi:type="dcterms:W3CDTF">2023-03-24T08:48:31Z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2023-03-14T12:03:58Z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99eca67e-0e99-41de-8d99-7dc5575c9b4c</vt:lpwstr>
  </property>
  <property fmtid="{D5CDD505-2E9C-101B-9397-08002B2CF9AE}" pid="8" name="MSIP_Label_6bd9ddd1-4d20-43f6-abfa-fc3c07406f94_ContentBits">
    <vt:lpwstr>0</vt:lpwstr>
  </property>
  <property fmtid="{D5CDD505-2E9C-101B-9397-08002B2CF9AE}" pid="9" name="ContentTypeId">
    <vt:lpwstr>0x0101003B8422D08C252547BB1CFA7F78E2CB83</vt:lpwstr>
  </property>
</Properties>
</file>