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354" r:id="rId3"/>
    <p:sldId id="345" r:id="rId4"/>
    <p:sldId id="355" r:id="rId5"/>
    <p:sldId id="369" r:id="rId6"/>
    <p:sldId id="368" r:id="rId7"/>
    <p:sldId id="370" r:id="rId8"/>
    <p:sldId id="35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Kinsky" initials="TK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6500"/>
    <a:srgbClr val="0000FF"/>
    <a:srgbClr val="0066FF"/>
    <a:srgbClr val="0033CC"/>
    <a:srgbClr val="666699"/>
    <a:srgbClr val="6699FF"/>
    <a:srgbClr val="FF9933"/>
    <a:srgbClr val="1DA0E2"/>
    <a:srgbClr val="33CC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56" autoAdjust="0"/>
  </p:normalViewPr>
  <p:slideViewPr>
    <p:cSldViewPr>
      <p:cViewPr varScale="1">
        <p:scale>
          <a:sx n="107" d="100"/>
          <a:sy n="107" d="100"/>
        </p:scale>
        <p:origin x="-1200" y="11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3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4A6E1A-DAAF-4C55-8720-09B96404B501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CE03FEE-32F2-47C0-B5C6-15743C75565B}">
      <dgm:prSet phldrT="[Text]"/>
      <dgm:spPr/>
      <dgm:t>
        <a:bodyPr/>
        <a:lstStyle/>
        <a:p>
          <a:br>
            <a:rPr lang="en-GB" noProof="0" dirty="0"/>
          </a:br>
          <a:r>
            <a:rPr lang="en-GB" noProof="0" dirty="0"/>
            <a:t>Phase 1</a:t>
          </a:r>
        </a:p>
      </dgm:t>
    </dgm:pt>
    <dgm:pt modelId="{B23FA911-B821-49F0-9210-3CD2F2987FA8}" type="parTrans" cxnId="{805740EE-80F7-46A9-AFB9-7308F839029D}">
      <dgm:prSet/>
      <dgm:spPr/>
      <dgm:t>
        <a:bodyPr/>
        <a:lstStyle/>
        <a:p>
          <a:endParaRPr lang="es-ES"/>
        </a:p>
      </dgm:t>
    </dgm:pt>
    <dgm:pt modelId="{A3342F24-3A60-4C91-9A66-9AD71683C67A}" type="sibTrans" cxnId="{805740EE-80F7-46A9-AFB9-7308F839029D}">
      <dgm:prSet/>
      <dgm:spPr/>
      <dgm:t>
        <a:bodyPr/>
        <a:lstStyle/>
        <a:p>
          <a:endParaRPr lang="es-ES"/>
        </a:p>
      </dgm:t>
    </dgm:pt>
    <dgm:pt modelId="{A7E784E6-1D28-4AC8-A2C7-9C1765878879}">
      <dgm:prSet phldrT="[Text]"/>
      <dgm:spPr/>
      <dgm:t>
        <a:bodyPr/>
        <a:lstStyle/>
        <a:p>
          <a:r>
            <a:rPr lang="en-GB" noProof="0" dirty="0"/>
            <a:t>Phase</a:t>
          </a:r>
          <a:r>
            <a:rPr lang="es-ES" dirty="0"/>
            <a:t> 2</a:t>
          </a:r>
        </a:p>
      </dgm:t>
    </dgm:pt>
    <dgm:pt modelId="{C287AEF1-1DCD-4012-BCE6-03E543E12B13}" type="parTrans" cxnId="{6AAC8932-27D9-49E3-8D44-0B438EB3808F}">
      <dgm:prSet/>
      <dgm:spPr/>
      <dgm:t>
        <a:bodyPr/>
        <a:lstStyle/>
        <a:p>
          <a:endParaRPr lang="es-ES"/>
        </a:p>
      </dgm:t>
    </dgm:pt>
    <dgm:pt modelId="{D2EC2B1C-1C6A-412C-854F-64414B165018}" type="sibTrans" cxnId="{6AAC8932-27D9-49E3-8D44-0B438EB3808F}">
      <dgm:prSet/>
      <dgm:spPr/>
      <dgm:t>
        <a:bodyPr/>
        <a:lstStyle/>
        <a:p>
          <a:endParaRPr lang="es-ES"/>
        </a:p>
      </dgm:t>
    </dgm:pt>
    <dgm:pt modelId="{06010D2D-3E1E-4E9D-AEE7-52B8DF62C540}" type="pres">
      <dgm:prSet presAssocID="{264A6E1A-DAAF-4C55-8720-09B96404B501}" presName="compositeShape" presStyleCnt="0">
        <dgm:presLayoutVars>
          <dgm:chMax val="2"/>
          <dgm:dir/>
          <dgm:resizeHandles val="exact"/>
        </dgm:presLayoutVars>
      </dgm:prSet>
      <dgm:spPr/>
    </dgm:pt>
    <dgm:pt modelId="{F5331BB0-FBE6-41C8-9D58-8E8B1734F227}" type="pres">
      <dgm:prSet presAssocID="{264A6E1A-DAAF-4C55-8720-09B96404B501}" presName="ribbon" presStyleLbl="node1" presStyleIdx="0" presStyleCnt="1"/>
      <dgm:spPr/>
    </dgm:pt>
    <dgm:pt modelId="{34702B57-D4CF-4F16-AC2D-A163FB267404}" type="pres">
      <dgm:prSet presAssocID="{264A6E1A-DAAF-4C55-8720-09B96404B501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E9FB6D9A-1920-47E8-9E14-4AB2E0671A97}" type="pres">
      <dgm:prSet presAssocID="{264A6E1A-DAAF-4C55-8720-09B96404B501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6F86702F-5C8A-4BAA-BC5D-5D07D73FD21F}" type="presOf" srcId="{4CE03FEE-32F2-47C0-B5C6-15743C75565B}" destId="{34702B57-D4CF-4F16-AC2D-A163FB267404}" srcOrd="0" destOrd="0" presId="urn:microsoft.com/office/officeart/2005/8/layout/arrow6"/>
    <dgm:cxn modelId="{6AAC8932-27D9-49E3-8D44-0B438EB3808F}" srcId="{264A6E1A-DAAF-4C55-8720-09B96404B501}" destId="{A7E784E6-1D28-4AC8-A2C7-9C1765878879}" srcOrd="1" destOrd="0" parTransId="{C287AEF1-1DCD-4012-BCE6-03E543E12B13}" sibTransId="{D2EC2B1C-1C6A-412C-854F-64414B165018}"/>
    <dgm:cxn modelId="{98EB8763-8668-406C-9C49-5E2D9F70C218}" type="presOf" srcId="{264A6E1A-DAAF-4C55-8720-09B96404B501}" destId="{06010D2D-3E1E-4E9D-AEE7-52B8DF62C540}" srcOrd="0" destOrd="0" presId="urn:microsoft.com/office/officeart/2005/8/layout/arrow6"/>
    <dgm:cxn modelId="{805740EE-80F7-46A9-AFB9-7308F839029D}" srcId="{264A6E1A-DAAF-4C55-8720-09B96404B501}" destId="{4CE03FEE-32F2-47C0-B5C6-15743C75565B}" srcOrd="0" destOrd="0" parTransId="{B23FA911-B821-49F0-9210-3CD2F2987FA8}" sibTransId="{A3342F24-3A60-4C91-9A66-9AD71683C67A}"/>
    <dgm:cxn modelId="{8E9AA8F4-711D-436B-BA38-9D3DF4CF9194}" type="presOf" srcId="{A7E784E6-1D28-4AC8-A2C7-9C1765878879}" destId="{E9FB6D9A-1920-47E8-9E14-4AB2E0671A97}" srcOrd="0" destOrd="0" presId="urn:microsoft.com/office/officeart/2005/8/layout/arrow6"/>
    <dgm:cxn modelId="{78CB8249-5FA9-4CCA-A7ED-911EEF131F44}" type="presParOf" srcId="{06010D2D-3E1E-4E9D-AEE7-52B8DF62C540}" destId="{F5331BB0-FBE6-41C8-9D58-8E8B1734F227}" srcOrd="0" destOrd="0" presId="urn:microsoft.com/office/officeart/2005/8/layout/arrow6"/>
    <dgm:cxn modelId="{19F1281D-1E2D-4858-9357-D5CFFC6F7DEB}" type="presParOf" srcId="{06010D2D-3E1E-4E9D-AEE7-52B8DF62C540}" destId="{34702B57-D4CF-4F16-AC2D-A163FB267404}" srcOrd="1" destOrd="0" presId="urn:microsoft.com/office/officeart/2005/8/layout/arrow6"/>
    <dgm:cxn modelId="{89ECE7FD-68F2-4C36-A9FD-732BC17EB6B8}" type="presParOf" srcId="{06010D2D-3E1E-4E9D-AEE7-52B8DF62C540}" destId="{E9FB6D9A-1920-47E8-9E14-4AB2E0671A97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331BB0-FBE6-41C8-9D58-8E8B1734F227}">
      <dsp:nvSpPr>
        <dsp:cNvPr id="0" name=""/>
        <dsp:cNvSpPr/>
      </dsp:nvSpPr>
      <dsp:spPr>
        <a:xfrm>
          <a:off x="0" y="439248"/>
          <a:ext cx="6264695" cy="2505878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702B57-D4CF-4F16-AC2D-A163FB267404}">
      <dsp:nvSpPr>
        <dsp:cNvPr id="0" name=""/>
        <dsp:cNvSpPr/>
      </dsp:nvSpPr>
      <dsp:spPr>
        <a:xfrm>
          <a:off x="751763" y="877777"/>
          <a:ext cx="2067349" cy="1227880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0904" rIns="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GB" sz="3400" kern="1200" noProof="0" dirty="0"/>
          </a:br>
          <a:r>
            <a:rPr lang="en-GB" sz="3400" kern="1200" noProof="0" dirty="0"/>
            <a:t>Phase 1</a:t>
          </a:r>
        </a:p>
      </dsp:txBody>
      <dsp:txXfrm>
        <a:off x="751763" y="877777"/>
        <a:ext cx="2067349" cy="1227880"/>
      </dsp:txXfrm>
    </dsp:sp>
    <dsp:sp modelId="{E9FB6D9A-1920-47E8-9E14-4AB2E0671A97}">
      <dsp:nvSpPr>
        <dsp:cNvPr id="0" name=""/>
        <dsp:cNvSpPr/>
      </dsp:nvSpPr>
      <dsp:spPr>
        <a:xfrm>
          <a:off x="3132347" y="1278718"/>
          <a:ext cx="2443231" cy="1227880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20904" rIns="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400" kern="1200" noProof="0" dirty="0"/>
            <a:t>Phase</a:t>
          </a:r>
          <a:r>
            <a:rPr lang="es-ES" sz="3400" kern="1200" dirty="0"/>
            <a:t> 2</a:t>
          </a:r>
        </a:p>
      </dsp:txBody>
      <dsp:txXfrm>
        <a:off x="3132347" y="1278718"/>
        <a:ext cx="2443231" cy="12278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3DA93-F5AA-4839-89F8-A0060078787E}" type="datetimeFigureOut">
              <a:rPr lang="ko-KR" altLang="en-US" smtClean="0"/>
              <a:pPr/>
              <a:t>2023-03-23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B19FF-16F4-4393-8C90-EE128B338BA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9857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B19FF-16F4-4393-8C90-EE128B338BAD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8491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2B19FF-16F4-4393-8C90-EE128B338BAD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1485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3/23/2023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006857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3/23/2023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611278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3/23/2023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2628039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3/23/2023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24398848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3/23/2023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1353037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3/23/2023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98965125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3/23/2023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8967074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3/23/2023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5019832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3/23/2023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69136415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7C9B81F-C347-4BEF-BFDF-29C42F48304A}" type="datetimeFigureOut">
              <a:rPr lang="en-US" smtClean="0"/>
              <a:pPr/>
              <a:t>3/23/2023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908041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3/23/2023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08569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3/23/2023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8892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41747" y="1338494"/>
            <a:ext cx="9108504" cy="2448272"/>
          </a:xfrm>
        </p:spPr>
        <p:txBody>
          <a:bodyPr>
            <a:noAutofit/>
          </a:bodyPr>
          <a:lstStyle/>
          <a:p>
            <a:pPr algn="ctr"/>
            <a:r>
              <a:rPr lang="en-US" altLang="ko-KR" sz="4000" dirty="0">
                <a:solidFill>
                  <a:srgbClr val="FC6500"/>
                </a:solidFill>
                <a:latin typeface="+mn-lt"/>
                <a:ea typeface="+mn-ea"/>
                <a:cs typeface="Calibri" panose="020F0502020204030204" pitchFamily="34" charset="0"/>
              </a:rPr>
              <a:t>Status Report of the</a:t>
            </a:r>
            <a:br>
              <a:rPr lang="en-US" altLang="ko-KR" sz="4000" dirty="0">
                <a:solidFill>
                  <a:srgbClr val="FC6500"/>
                </a:solidFill>
                <a:latin typeface="+mn-lt"/>
                <a:ea typeface="+mn-ea"/>
                <a:cs typeface="Calibri" panose="020F0502020204030204" pitchFamily="34" charset="0"/>
              </a:rPr>
            </a:br>
            <a:r>
              <a:rPr lang="en-US" altLang="ko-KR" sz="4000" dirty="0">
                <a:solidFill>
                  <a:srgbClr val="FC6500"/>
                </a:solidFill>
                <a:latin typeface="+mn-lt"/>
                <a:ea typeface="+mn-ea"/>
                <a:cs typeface="Calibri" panose="020F0502020204030204" pitchFamily="34" charset="0"/>
              </a:rPr>
              <a:t>Informal Working Group on</a:t>
            </a:r>
            <a:br>
              <a:rPr lang="en-US" altLang="ko-KR" sz="4000" dirty="0">
                <a:solidFill>
                  <a:srgbClr val="FC6500"/>
                </a:solidFill>
                <a:latin typeface="+mn-lt"/>
                <a:ea typeface="+mn-ea"/>
                <a:cs typeface="Calibri" panose="020F0502020204030204" pitchFamily="34" charset="0"/>
              </a:rPr>
            </a:br>
            <a:r>
              <a:rPr lang="en-US" altLang="ko-KR" sz="4000" dirty="0">
                <a:solidFill>
                  <a:srgbClr val="FC6500"/>
                </a:solidFill>
                <a:latin typeface="+mn-lt"/>
                <a:ea typeface="+mn-ea"/>
                <a:cs typeface="Calibri" panose="020F0502020204030204" pitchFamily="34" charset="0"/>
              </a:rPr>
              <a:t>Safer Transport of Children in Buses and Coaches</a:t>
            </a:r>
            <a:br>
              <a:rPr lang="en-US" altLang="ko-KR" sz="4000" dirty="0">
                <a:solidFill>
                  <a:srgbClr val="FC6500"/>
                </a:solidFill>
                <a:latin typeface="+mn-lt"/>
                <a:ea typeface="+mn-ea"/>
                <a:cs typeface="Calibri" panose="020F0502020204030204" pitchFamily="34" charset="0"/>
              </a:rPr>
            </a:br>
            <a:r>
              <a:rPr lang="en-US" altLang="ko-KR" sz="4000" dirty="0">
                <a:solidFill>
                  <a:srgbClr val="FC6500"/>
                </a:solidFill>
                <a:latin typeface="+mn-lt"/>
                <a:ea typeface="+mn-ea"/>
                <a:cs typeface="Calibri" panose="020F0502020204030204" pitchFamily="34" charset="0"/>
              </a:rPr>
              <a:t>(IWG-STCBC)</a:t>
            </a:r>
            <a:endParaRPr lang="ko-KR" altLang="en-US" sz="4000" dirty="0">
              <a:solidFill>
                <a:srgbClr val="FC6500"/>
              </a:solidFill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부제목 7"/>
          <p:cNvSpPr>
            <a:spLocks noGrp="1"/>
          </p:cNvSpPr>
          <p:nvPr>
            <p:ph type="subTitle" idx="1"/>
          </p:nvPr>
        </p:nvSpPr>
        <p:spPr>
          <a:xfrm>
            <a:off x="2168652" y="5508978"/>
            <a:ext cx="7854696" cy="920544"/>
          </a:xfrm>
        </p:spPr>
        <p:txBody>
          <a:bodyPr>
            <a:normAutofit/>
          </a:bodyPr>
          <a:lstStyle/>
          <a:p>
            <a:pPr algn="ctr" defTabSz="457200"/>
            <a:r>
              <a:rPr lang="en-US" altLang="ko-KR" sz="2000" spc="-50" dirty="0">
                <a:solidFill>
                  <a:srgbClr val="7B5C4E"/>
                </a:solidFill>
                <a:latin typeface="+mn-lt"/>
                <a:cs typeface="Calibri" panose="020F0502020204030204" pitchFamily="34" charset="0"/>
              </a:rPr>
              <a:t>Chair: Marta Anglès , SPAIN</a:t>
            </a:r>
          </a:p>
          <a:p>
            <a:pPr algn="ctr" defTabSz="457200"/>
            <a:r>
              <a:rPr lang="en-US" altLang="ko-KR" sz="2000" spc="-50" dirty="0">
                <a:solidFill>
                  <a:srgbClr val="7B5C4E"/>
                </a:solidFill>
                <a:latin typeface="+mn-lt"/>
                <a:cs typeface="Calibri" panose="020F0502020204030204" pitchFamily="34" charset="0"/>
              </a:rPr>
              <a:t>Secretary: </a:t>
            </a:r>
            <a:r>
              <a:rPr lang="en-US" altLang="ko-KR" sz="2000" spc="-50" dirty="0" err="1">
                <a:solidFill>
                  <a:srgbClr val="7B5C4E"/>
                </a:solidFill>
                <a:latin typeface="+mn-lt"/>
                <a:cs typeface="Calibri" panose="020F0502020204030204" pitchFamily="34" charset="0"/>
              </a:rPr>
              <a:t>Costandinos</a:t>
            </a:r>
            <a:r>
              <a:rPr lang="en-US" altLang="ko-KR" sz="2000" spc="-50" dirty="0">
                <a:solidFill>
                  <a:srgbClr val="7B5C4E"/>
                </a:solidFill>
                <a:latin typeface="+mn-lt"/>
                <a:cs typeface="Calibri" panose="020F0502020204030204" pitchFamily="34" charset="0"/>
              </a:rPr>
              <a:t> VISVIKIS, CLEPA</a:t>
            </a:r>
            <a:endParaRPr lang="ko-KR" altLang="en-US" sz="2000" spc="-50" dirty="0">
              <a:solidFill>
                <a:srgbClr val="7B5C4E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7" name="Textfeld 12"/>
          <p:cNvSpPr txBox="1">
            <a:spLocks noChangeArrowheads="1"/>
          </p:cNvSpPr>
          <p:nvPr/>
        </p:nvSpPr>
        <p:spPr bwMode="auto">
          <a:xfrm>
            <a:off x="270055" y="152507"/>
            <a:ext cx="4248472" cy="303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600" spc="-50" dirty="0">
                <a:solidFill>
                  <a:srgbClr val="7B5C4E"/>
                </a:solidFill>
                <a:cs typeface="Calibri" panose="020F0502020204030204" pitchFamily="34" charset="0"/>
              </a:rPr>
              <a:t>Submitted by Spain</a:t>
            </a:r>
            <a:endParaRPr lang="de-DE" sz="1600" spc="-50" dirty="0">
              <a:solidFill>
                <a:srgbClr val="7B5C4E"/>
              </a:solidFill>
              <a:cs typeface="Calibri" panose="020F0502020204030204" pitchFamily="34" charset="0"/>
            </a:endParaRPr>
          </a:p>
        </p:txBody>
      </p:sp>
      <p:sp>
        <p:nvSpPr>
          <p:cNvPr id="3" name="Textfeld 128">
            <a:extLst>
              <a:ext uri="{FF2B5EF4-FFF2-40B4-BE49-F238E27FC236}">
                <a16:creationId xmlns:a16="http://schemas.microsoft.com/office/drawing/2014/main" id="{A93D22BF-B7DB-402D-4174-74D654AD7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94216" y="43542"/>
            <a:ext cx="302433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400" u="sng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Informal document </a:t>
            </a:r>
            <a:r>
              <a:rPr lang="en-US" altLang="ko-KR" sz="1400" b="1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GRSG-125-18</a:t>
            </a:r>
          </a:p>
          <a:p>
            <a:pPr algn="r"/>
            <a:r>
              <a:rPr lang="en-US" altLang="ko-KR" sz="1400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(125th </a:t>
            </a:r>
            <a:r>
              <a:rPr lang="en-US" altLang="ko-KR" sz="1400" b="1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GRSG, 27-31 March 2023,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altLang="ko-KR" sz="1400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Agenda item 8)</a:t>
            </a:r>
            <a:r>
              <a:rPr lang="en-AU" altLang="ko-KR" sz="1400" dirty="0">
                <a:latin typeface="Calibri" pitchFamily="34" charset="0"/>
                <a:ea typeface="Arial Unicode MS" pitchFamily="50" charset="-127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>
            <a:extLst>
              <a:ext uri="{FF2B5EF4-FFF2-40B4-BE49-F238E27FC236}">
                <a16:creationId xmlns:a16="http://schemas.microsoft.com/office/drawing/2014/main" id="{219736D3-2DB5-4C86-AF37-0494E3A49E2B}"/>
              </a:ext>
            </a:extLst>
          </p:cNvPr>
          <p:cNvSpPr txBox="1">
            <a:spLocks/>
          </p:cNvSpPr>
          <p:nvPr/>
        </p:nvSpPr>
        <p:spPr>
          <a:xfrm>
            <a:off x="1524000" y="484849"/>
            <a:ext cx="9144000" cy="1008112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0">
            <a:normAutofit/>
          </a:bodyPr>
          <a:lstStyle>
            <a:lvl1pPr marL="0"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z="4000" b="1" dirty="0">
                <a:solidFill>
                  <a:srgbClr val="FC6500"/>
                </a:solidFill>
                <a:latin typeface="+mn-lt"/>
                <a:cs typeface="Arial" pitchFamily="34" charset="0"/>
              </a:rPr>
              <a:t>Informal Working Group</a:t>
            </a:r>
            <a:endParaRPr lang="ko-KR" altLang="en-US" sz="4000" b="1" dirty="0">
              <a:solidFill>
                <a:srgbClr val="FC6500"/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EF6DD-CBDB-4631-B1CE-F3208B295CF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r>
              <a:rPr lang="en-US" altLang="ko-KR" sz="2000" dirty="0">
                <a:solidFill>
                  <a:srgbClr val="7B5C4E"/>
                </a:solidFill>
                <a:cs typeface="Calibri" panose="020F0502020204030204" pitchFamily="34" charset="0"/>
              </a:rPr>
              <a:t>Last meeting</a:t>
            </a:r>
          </a:p>
          <a:p>
            <a:pPr marL="265113" lvl="3" indent="-265113" defTabSz="358775">
              <a:buSzPct val="75000"/>
              <a:buBlip>
                <a:blip r:embed="rId2"/>
              </a:buBlip>
              <a:tabLst>
                <a:tab pos="444500" algn="l"/>
              </a:tabLst>
            </a:pPr>
            <a:endParaRPr lang="en-US" altLang="ko-KR" sz="2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265113" lvl="3" indent="-265113" defTabSz="358775">
              <a:buSzPct val="75000"/>
              <a:buBlip>
                <a:blip r:embed="rId2"/>
              </a:buBlip>
              <a:tabLst>
                <a:tab pos="444500" algn="l"/>
              </a:tabLst>
            </a:pPr>
            <a:r>
              <a:rPr lang="en-US" altLang="ko-KR" sz="2800" dirty="0">
                <a:solidFill>
                  <a:srgbClr val="7B5C4E"/>
                </a:solidFill>
                <a:cs typeface="Calibri" panose="020F0502020204030204" pitchFamily="34" charset="0"/>
              </a:rPr>
              <a:t>15th IWG-STCBC meeting</a:t>
            </a: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r>
              <a:rPr lang="en-US" altLang="ko-KR" sz="2400" dirty="0">
                <a:solidFill>
                  <a:srgbClr val="7B5C4E"/>
                </a:solidFill>
                <a:cs typeface="Calibri" panose="020F0502020204030204" pitchFamily="34" charset="0"/>
              </a:rPr>
              <a:t>Date: 31</a:t>
            </a:r>
            <a:r>
              <a:rPr lang="en-US" altLang="ko-KR" sz="2400" baseline="30000" dirty="0">
                <a:solidFill>
                  <a:srgbClr val="7B5C4E"/>
                </a:solidFill>
                <a:cs typeface="Calibri" panose="020F0502020204030204" pitchFamily="34" charset="0"/>
              </a:rPr>
              <a:t>st</a:t>
            </a:r>
            <a:r>
              <a:rPr lang="en-US" altLang="ko-KR" sz="2400" dirty="0">
                <a:solidFill>
                  <a:srgbClr val="7B5C4E"/>
                </a:solidFill>
                <a:cs typeface="Calibri" panose="020F0502020204030204" pitchFamily="34" charset="0"/>
              </a:rPr>
              <a:t>  January 2023</a:t>
            </a:r>
            <a:br>
              <a:rPr lang="en-US" altLang="ko-KR" sz="2400" dirty="0">
                <a:solidFill>
                  <a:srgbClr val="7B5C4E"/>
                </a:solidFill>
                <a:cs typeface="Calibri" panose="020F0502020204030204" pitchFamily="34" charset="0"/>
              </a:rPr>
            </a:br>
            <a:r>
              <a:rPr lang="en-US" altLang="ko-KR" sz="2400" dirty="0">
                <a:solidFill>
                  <a:srgbClr val="7B5C4E"/>
                </a:solidFill>
                <a:cs typeface="Calibri" panose="020F0502020204030204" pitchFamily="34" charset="0"/>
              </a:rPr>
              <a:t>Location: Online meeting</a:t>
            </a: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endParaRPr lang="es-ES" sz="7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endParaRPr lang="es-E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1189F12-F6E1-46CE-8F85-B163344B260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r>
              <a:rPr lang="en-US" altLang="ko-KR" sz="2000" dirty="0">
                <a:solidFill>
                  <a:srgbClr val="7B5C4E"/>
                </a:solidFill>
                <a:cs typeface="Calibri" panose="020F0502020204030204" pitchFamily="34" charset="0"/>
              </a:rPr>
              <a:t>Next meeting</a:t>
            </a:r>
          </a:p>
          <a:p>
            <a:pPr marL="265113" lvl="3" indent="-265113" defTabSz="358775">
              <a:buSzPct val="75000"/>
              <a:buBlip>
                <a:blip r:embed="rId2"/>
              </a:buBlip>
              <a:tabLst>
                <a:tab pos="444500" algn="l"/>
              </a:tabLst>
            </a:pPr>
            <a:endParaRPr lang="en-US" altLang="ko-KR" sz="2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0" lvl="3" indent="0" defTabSz="358775">
              <a:buSzPct val="75000"/>
              <a:buNone/>
              <a:tabLst>
                <a:tab pos="444500" algn="l"/>
              </a:tabLst>
            </a:pPr>
            <a:endParaRPr lang="en-US" altLang="ko-KR" sz="16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10304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제목 1"/>
          <p:cNvSpPr>
            <a:spLocks noGrp="1"/>
          </p:cNvSpPr>
          <p:nvPr>
            <p:ph type="title"/>
          </p:nvPr>
        </p:nvSpPr>
        <p:spPr>
          <a:xfrm>
            <a:off x="1524000" y="366774"/>
            <a:ext cx="9144000" cy="1008112"/>
          </a:xfrm>
          <a:noFill/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/>
            <a:r>
              <a:rPr lang="en-US" altLang="ko-KR" sz="4000" b="1" dirty="0">
                <a:solidFill>
                  <a:srgbClr val="FC6500"/>
                </a:solidFill>
                <a:latin typeface="+mn-lt"/>
                <a:cs typeface="Arial" pitchFamily="34" charset="0"/>
              </a:rPr>
              <a:t>Timeline</a:t>
            </a:r>
            <a:endParaRPr lang="ko-KR" altLang="en-US" sz="4000" b="1" dirty="0">
              <a:solidFill>
                <a:srgbClr val="FC6500"/>
              </a:solidFill>
              <a:latin typeface="+mn-lt"/>
              <a:cs typeface="Arial" pitchFamily="34" charset="0"/>
            </a:endParaRPr>
          </a:p>
        </p:txBody>
      </p:sp>
      <p:cxnSp>
        <p:nvCxnSpPr>
          <p:cNvPr id="5" name="直線コネクタ 3"/>
          <p:cNvCxnSpPr>
            <a:cxnSpLocks/>
          </p:cNvCxnSpPr>
          <p:nvPr/>
        </p:nvCxnSpPr>
        <p:spPr>
          <a:xfrm>
            <a:off x="272489" y="2395354"/>
            <a:ext cx="10936079" cy="167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flipH="1">
            <a:off x="1052718" y="1896305"/>
            <a:ext cx="12254" cy="3011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38"/>
          <p:cNvSpPr>
            <a:spLocks noChangeArrowheads="1"/>
          </p:cNvSpPr>
          <p:nvPr/>
        </p:nvSpPr>
        <p:spPr bwMode="auto">
          <a:xfrm rot="-5400000">
            <a:off x="2025316" y="2554786"/>
            <a:ext cx="54232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181</a:t>
            </a:r>
          </a:p>
        </p:txBody>
      </p:sp>
      <p:sp>
        <p:nvSpPr>
          <p:cNvPr id="10" name="AutoShape 39"/>
          <p:cNvSpPr>
            <a:spLocks noChangeArrowheads="1"/>
          </p:cNvSpPr>
          <p:nvPr/>
        </p:nvSpPr>
        <p:spPr bwMode="auto">
          <a:xfrm rot="-5400000">
            <a:off x="3085336" y="2562562"/>
            <a:ext cx="542323" cy="360363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182</a:t>
            </a:r>
          </a:p>
        </p:txBody>
      </p:sp>
      <p:sp>
        <p:nvSpPr>
          <p:cNvPr id="11" name="AutoShape 42"/>
          <p:cNvSpPr>
            <a:spLocks noChangeArrowheads="1"/>
          </p:cNvSpPr>
          <p:nvPr/>
        </p:nvSpPr>
        <p:spPr bwMode="auto">
          <a:xfrm rot="-5400000">
            <a:off x="3385785" y="3368743"/>
            <a:ext cx="475092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68</a:t>
            </a:r>
          </a:p>
        </p:txBody>
      </p:sp>
      <p:sp>
        <p:nvSpPr>
          <p:cNvPr id="12" name="AutoShape 44"/>
          <p:cNvSpPr>
            <a:spLocks noChangeArrowheads="1"/>
          </p:cNvSpPr>
          <p:nvPr/>
        </p:nvSpPr>
        <p:spPr bwMode="auto">
          <a:xfrm rot="-5400000">
            <a:off x="6220127" y="3391604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70</a:t>
            </a:r>
          </a:p>
        </p:txBody>
      </p:sp>
      <p:cxnSp>
        <p:nvCxnSpPr>
          <p:cNvPr id="13" name="直線コネクタ 6"/>
          <p:cNvCxnSpPr/>
          <p:nvPr/>
        </p:nvCxnSpPr>
        <p:spPr>
          <a:xfrm>
            <a:off x="3825948" y="1854458"/>
            <a:ext cx="28575" cy="30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6"/>
          <p:cNvCxnSpPr/>
          <p:nvPr/>
        </p:nvCxnSpPr>
        <p:spPr>
          <a:xfrm>
            <a:off x="6672021" y="1869317"/>
            <a:ext cx="28575" cy="30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utoShape 41"/>
          <p:cNvSpPr>
            <a:spLocks noChangeArrowheads="1"/>
          </p:cNvSpPr>
          <p:nvPr/>
        </p:nvSpPr>
        <p:spPr bwMode="auto">
          <a:xfrm rot="-5400000">
            <a:off x="1814784" y="3379685"/>
            <a:ext cx="475092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67</a:t>
            </a:r>
          </a:p>
        </p:txBody>
      </p:sp>
      <p:sp>
        <p:nvSpPr>
          <p:cNvPr id="16" name="AutoShape 43"/>
          <p:cNvSpPr>
            <a:spLocks noChangeArrowheads="1"/>
          </p:cNvSpPr>
          <p:nvPr/>
        </p:nvSpPr>
        <p:spPr bwMode="auto">
          <a:xfrm rot="-5400000">
            <a:off x="4789399" y="3391605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69</a:t>
            </a:r>
          </a:p>
        </p:txBody>
      </p:sp>
      <p:sp>
        <p:nvSpPr>
          <p:cNvPr id="17" name="AutoShape 47"/>
          <p:cNvSpPr>
            <a:spLocks noChangeArrowheads="1"/>
          </p:cNvSpPr>
          <p:nvPr/>
        </p:nvSpPr>
        <p:spPr bwMode="auto">
          <a:xfrm rot="-5400000">
            <a:off x="1042122" y="3371493"/>
            <a:ext cx="475092" cy="431800"/>
          </a:xfrm>
          <a:prstGeom prst="flowChartPunchedTap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66</a:t>
            </a:r>
          </a:p>
        </p:txBody>
      </p:sp>
      <p:sp>
        <p:nvSpPr>
          <p:cNvPr id="18" name="모서리가 둥근 직사각형 17"/>
          <p:cNvSpPr/>
          <p:nvPr/>
        </p:nvSpPr>
        <p:spPr>
          <a:xfrm>
            <a:off x="1167751" y="4155812"/>
            <a:ext cx="216000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3</a:t>
            </a:r>
            <a:endParaRPr lang="ko-KR" altLang="en-US" sz="11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22" name="テキスト ボックス 4"/>
          <p:cNvSpPr txBox="1">
            <a:spLocks noChangeArrowheads="1"/>
          </p:cNvSpPr>
          <p:nvPr/>
        </p:nvSpPr>
        <p:spPr bwMode="auto">
          <a:xfrm>
            <a:off x="243469" y="2627178"/>
            <a:ext cx="877163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buFont typeface="Arial" charset="0"/>
              <a:defRPr sz="1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buFont typeface="Arial" charset="0"/>
              <a:buChar char="•"/>
              <a:defRPr sz="1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kumimoji="1" lang="en-US" altLang="ja-JP" sz="1800" b="1" dirty="0">
                <a:ea typeface="ＭＳ Ｐゴシック" pitchFamily="34" charset="-128"/>
              </a:rPr>
              <a:t>WP.29</a:t>
            </a:r>
          </a:p>
          <a:p>
            <a:pPr eaLnBrk="1" hangingPunct="1">
              <a:buFontTx/>
              <a:buNone/>
            </a:pPr>
            <a:endParaRPr kumimoji="1" lang="en-US" altLang="ja-JP" sz="1800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kumimoji="1" lang="en-US" altLang="ja-JP" sz="1800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r>
              <a:rPr kumimoji="1" lang="en-US" altLang="ja-JP" sz="1800" b="1" dirty="0">
                <a:ea typeface="ＭＳ Ｐゴシック" pitchFamily="34" charset="-128"/>
              </a:rPr>
              <a:t>GRSP</a:t>
            </a:r>
          </a:p>
          <a:p>
            <a:pPr eaLnBrk="1" hangingPunct="1">
              <a:buFontTx/>
              <a:buNone/>
            </a:pPr>
            <a:endParaRPr kumimoji="1" lang="en-US" altLang="ja-JP" sz="1800" b="1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endParaRPr kumimoji="1" lang="en-US" altLang="ja-JP" sz="1800" b="1" dirty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r>
              <a:rPr kumimoji="1" lang="en-US" altLang="ja-JP" sz="1800" b="1" dirty="0">
                <a:ea typeface="ＭＳ Ｐゴシック" pitchFamily="34" charset="-128"/>
              </a:rPr>
              <a:t>IWG</a:t>
            </a:r>
          </a:p>
        </p:txBody>
      </p:sp>
      <p:cxnSp>
        <p:nvCxnSpPr>
          <p:cNvPr id="23" name="직선 연결선 22"/>
          <p:cNvCxnSpPr>
            <a:cxnSpLocks/>
          </p:cNvCxnSpPr>
          <p:nvPr/>
        </p:nvCxnSpPr>
        <p:spPr>
          <a:xfrm flipH="1">
            <a:off x="8632115" y="2415329"/>
            <a:ext cx="32354" cy="3050255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AutoShape 40"/>
          <p:cNvSpPr>
            <a:spLocks noChangeArrowheads="1"/>
          </p:cNvSpPr>
          <p:nvPr/>
        </p:nvSpPr>
        <p:spPr bwMode="auto">
          <a:xfrm rot="-5400000">
            <a:off x="4817837" y="2593438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184</a:t>
            </a:r>
          </a:p>
        </p:txBody>
      </p:sp>
      <p:cxnSp>
        <p:nvCxnSpPr>
          <p:cNvPr id="26" name="꺾인 연결선 25"/>
          <p:cNvCxnSpPr>
            <a:cxnSpLocks/>
            <a:stCxn id="82" idx="3"/>
            <a:endCxn id="118" idx="1"/>
          </p:cNvCxnSpPr>
          <p:nvPr/>
        </p:nvCxnSpPr>
        <p:spPr>
          <a:xfrm rot="5400000" flipH="1" flipV="1">
            <a:off x="10776170" y="2551912"/>
            <a:ext cx="343719" cy="1252152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utoShape 39"/>
          <p:cNvSpPr>
            <a:spLocks noChangeArrowheads="1"/>
          </p:cNvSpPr>
          <p:nvPr/>
        </p:nvSpPr>
        <p:spPr bwMode="auto">
          <a:xfrm rot="-5400000">
            <a:off x="4239835" y="2591115"/>
            <a:ext cx="576263" cy="360363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183</a:t>
            </a:r>
          </a:p>
        </p:txBody>
      </p:sp>
      <p:cxnSp>
        <p:nvCxnSpPr>
          <p:cNvPr id="30" name="직선 연결선 29"/>
          <p:cNvCxnSpPr>
            <a:cxnSpLocks/>
          </p:cNvCxnSpPr>
          <p:nvPr/>
        </p:nvCxnSpPr>
        <p:spPr>
          <a:xfrm>
            <a:off x="1656710" y="2397954"/>
            <a:ext cx="15039" cy="325546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423806" y="5653414"/>
            <a:ext cx="1730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IWG creation approved</a:t>
            </a:r>
            <a:endParaRPr lang="ko-KR" altLang="en-US" dirty="0"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848584" y="5549593"/>
            <a:ext cx="2458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IWG submission of  new regulation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566220" y="4521549"/>
            <a:ext cx="1021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Informal Doc.</a:t>
            </a:r>
            <a:endParaRPr lang="ko-KR" altLang="en-US" sz="1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모서리가 둥근 직사각형 48"/>
          <p:cNvSpPr/>
          <p:nvPr/>
        </p:nvSpPr>
        <p:spPr>
          <a:xfrm>
            <a:off x="3033950" y="4173812"/>
            <a:ext cx="216000" cy="338797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altLang="ko-KR" sz="11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4</a:t>
            </a:r>
            <a:endParaRPr lang="ko-KR" altLang="en-US" sz="11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87502" y="1216497"/>
            <a:ext cx="7653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>
                <a:solidFill>
                  <a:srgbClr val="7B5C4E"/>
                </a:solidFill>
                <a:cs typeface="Calibri" panose="020F0502020204030204" pitchFamily="34" charset="0"/>
              </a:rPr>
              <a:t>Plan and Schedule </a:t>
            </a:r>
            <a:endParaRPr lang="ko-KR" altLang="en-US" sz="2400" dirty="0">
              <a:solidFill>
                <a:srgbClr val="7B5C4E"/>
              </a:solidFill>
              <a:cs typeface="Calibri" panose="020F0502020204030204" pitchFamily="34" charset="0"/>
            </a:endParaRPr>
          </a:p>
        </p:txBody>
      </p:sp>
      <p:cxnSp>
        <p:nvCxnSpPr>
          <p:cNvPr id="56" name="꺾인 연결선 55"/>
          <p:cNvCxnSpPr>
            <a:cxnSpLocks/>
            <a:stCxn id="49" idx="0"/>
            <a:endCxn id="11" idx="1"/>
          </p:cNvCxnSpPr>
          <p:nvPr/>
        </p:nvCxnSpPr>
        <p:spPr>
          <a:xfrm rot="5400000" flipH="1" flipV="1">
            <a:off x="3206829" y="3757311"/>
            <a:ext cx="351623" cy="481381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꺾인 연결선 62"/>
          <p:cNvCxnSpPr>
            <a:cxnSpLocks/>
          </p:cNvCxnSpPr>
          <p:nvPr/>
        </p:nvCxnSpPr>
        <p:spPr>
          <a:xfrm rot="5400000" flipH="1" flipV="1">
            <a:off x="2067578" y="3104143"/>
            <a:ext cx="329689" cy="180303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꺾인 연결선 65"/>
          <p:cNvCxnSpPr>
            <a:cxnSpLocks/>
            <a:stCxn id="11" idx="3"/>
            <a:endCxn id="28" idx="1"/>
          </p:cNvCxnSpPr>
          <p:nvPr/>
        </p:nvCxnSpPr>
        <p:spPr>
          <a:xfrm rot="5400000" flipH="1" flipV="1">
            <a:off x="3931815" y="2750945"/>
            <a:ext cx="287669" cy="904636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모서리가 둥근 직사각형 40"/>
          <p:cNvSpPr/>
          <p:nvPr/>
        </p:nvSpPr>
        <p:spPr>
          <a:xfrm>
            <a:off x="3998063" y="4152609"/>
            <a:ext cx="216000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altLang="ko-KR" sz="11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5</a:t>
            </a:r>
            <a:endParaRPr lang="ko-KR" altLang="en-US" sz="11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27" name="AutoShape 38"/>
          <p:cNvSpPr>
            <a:spLocks noChangeArrowheads="1"/>
          </p:cNvSpPr>
          <p:nvPr/>
        </p:nvSpPr>
        <p:spPr bwMode="auto">
          <a:xfrm rot="-5400000">
            <a:off x="1384773" y="2559771"/>
            <a:ext cx="54232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180</a:t>
            </a:r>
          </a:p>
        </p:txBody>
      </p:sp>
      <p:cxnSp>
        <p:nvCxnSpPr>
          <p:cNvPr id="43" name="꺾인 연결선 42"/>
          <p:cNvCxnSpPr>
            <a:cxnSpLocks/>
            <a:stCxn id="90" idx="0"/>
            <a:endCxn id="16" idx="1"/>
          </p:cNvCxnSpPr>
          <p:nvPr/>
        </p:nvCxnSpPr>
        <p:spPr>
          <a:xfrm rot="5400000" flipH="1" flipV="1">
            <a:off x="4712774" y="3823253"/>
            <a:ext cx="292372" cy="365703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꺾인 연결선 49"/>
          <p:cNvCxnSpPr>
            <a:cxnSpLocks/>
            <a:stCxn id="81" idx="0"/>
            <a:endCxn id="73" idx="1"/>
          </p:cNvCxnSpPr>
          <p:nvPr/>
        </p:nvCxnSpPr>
        <p:spPr>
          <a:xfrm rot="5400000" flipH="1" flipV="1">
            <a:off x="8972630" y="3873574"/>
            <a:ext cx="319515" cy="268362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7"/>
          <p:cNvSpPr txBox="1">
            <a:spLocks noChangeArrowheads="1"/>
          </p:cNvSpPr>
          <p:nvPr/>
        </p:nvSpPr>
        <p:spPr bwMode="auto">
          <a:xfrm>
            <a:off x="1127481" y="2041931"/>
            <a:ext cx="27553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Arial" pitchFamily="34" charset="0"/>
                <a:cs typeface="Arial" pitchFamily="34" charset="0"/>
              </a:rPr>
              <a:t>1  2  3  4  5  6  7  8  9  10  11  12</a:t>
            </a:r>
            <a:endParaRPr lang="ja-JP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テキスト ボックス 7"/>
          <p:cNvSpPr txBox="1">
            <a:spLocks noChangeArrowheads="1"/>
          </p:cNvSpPr>
          <p:nvPr/>
        </p:nvSpPr>
        <p:spPr bwMode="auto">
          <a:xfrm>
            <a:off x="2512080" y="1775732"/>
            <a:ext cx="6399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dirty="0">
                <a:latin typeface="Arial" pitchFamily="34" charset="0"/>
                <a:cs typeface="Arial" pitchFamily="34" charset="0"/>
              </a:rPr>
              <a:t>2020</a:t>
            </a:r>
            <a:endParaRPr lang="ja-JP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テキスト ボックス 7"/>
          <p:cNvSpPr txBox="1">
            <a:spLocks noChangeArrowheads="1"/>
          </p:cNvSpPr>
          <p:nvPr/>
        </p:nvSpPr>
        <p:spPr bwMode="auto">
          <a:xfrm>
            <a:off x="5194104" y="1770916"/>
            <a:ext cx="6399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dirty="0">
                <a:latin typeface="Arial" pitchFamily="34" charset="0"/>
                <a:cs typeface="Arial" pitchFamily="34" charset="0"/>
              </a:rPr>
              <a:t>2021</a:t>
            </a:r>
            <a:endParaRPr lang="ja-JP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テキスト ボックス 7"/>
          <p:cNvSpPr txBox="1">
            <a:spLocks noChangeArrowheads="1"/>
          </p:cNvSpPr>
          <p:nvPr/>
        </p:nvSpPr>
        <p:spPr bwMode="auto">
          <a:xfrm>
            <a:off x="7426471" y="1765189"/>
            <a:ext cx="6399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dirty="0">
                <a:latin typeface="Arial" pitchFamily="34" charset="0"/>
                <a:cs typeface="Arial" pitchFamily="34" charset="0"/>
              </a:rPr>
              <a:t>2022</a:t>
            </a:r>
            <a:endParaRPr lang="ja-JP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テキスト ボックス 7"/>
          <p:cNvSpPr txBox="1">
            <a:spLocks noChangeArrowheads="1"/>
          </p:cNvSpPr>
          <p:nvPr/>
        </p:nvSpPr>
        <p:spPr bwMode="auto">
          <a:xfrm>
            <a:off x="3945226" y="2048335"/>
            <a:ext cx="27553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Arial" pitchFamily="34" charset="0"/>
                <a:cs typeface="Arial" pitchFamily="34" charset="0"/>
              </a:rPr>
              <a:t>1  2  3  4  5  6  7  8  9  10  11  12</a:t>
            </a:r>
            <a:endParaRPr lang="ja-JP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AutoShape 40"/>
          <p:cNvSpPr>
            <a:spLocks noChangeArrowheads="1"/>
          </p:cNvSpPr>
          <p:nvPr/>
        </p:nvSpPr>
        <p:spPr bwMode="auto">
          <a:xfrm rot="-5400000">
            <a:off x="5914902" y="2588952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185</a:t>
            </a:r>
          </a:p>
        </p:txBody>
      </p:sp>
      <p:sp>
        <p:nvSpPr>
          <p:cNvPr id="58" name="AutoShape 40"/>
          <p:cNvSpPr>
            <a:spLocks noChangeArrowheads="1"/>
          </p:cNvSpPr>
          <p:nvPr/>
        </p:nvSpPr>
        <p:spPr bwMode="auto">
          <a:xfrm rot="-5400000">
            <a:off x="6986166" y="2572755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186</a:t>
            </a:r>
          </a:p>
        </p:txBody>
      </p:sp>
      <p:sp>
        <p:nvSpPr>
          <p:cNvPr id="59" name="AutoShape 40"/>
          <p:cNvSpPr>
            <a:spLocks noChangeArrowheads="1"/>
          </p:cNvSpPr>
          <p:nvPr/>
        </p:nvSpPr>
        <p:spPr bwMode="auto">
          <a:xfrm rot="-5400000">
            <a:off x="7554627" y="2568782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187</a:t>
            </a:r>
          </a:p>
        </p:txBody>
      </p:sp>
      <p:sp>
        <p:nvSpPr>
          <p:cNvPr id="60" name="AutoShape 44"/>
          <p:cNvSpPr>
            <a:spLocks noChangeArrowheads="1"/>
          </p:cNvSpPr>
          <p:nvPr/>
        </p:nvSpPr>
        <p:spPr bwMode="auto">
          <a:xfrm rot="-5400000">
            <a:off x="7497148" y="3385108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71</a:t>
            </a:r>
          </a:p>
        </p:txBody>
      </p:sp>
      <p:cxnSp>
        <p:nvCxnSpPr>
          <p:cNvPr id="64" name="꺾인 연결선 63"/>
          <p:cNvCxnSpPr>
            <a:stCxn id="16" idx="3"/>
            <a:endCxn id="25" idx="1"/>
          </p:cNvCxnSpPr>
          <p:nvPr/>
        </p:nvCxnSpPr>
        <p:spPr>
          <a:xfrm rot="5400000" flipH="1" flipV="1">
            <a:off x="4927219" y="3176344"/>
            <a:ext cx="293343" cy="64156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7">
            <a:extLst>
              <a:ext uri="{FF2B5EF4-FFF2-40B4-BE49-F238E27FC236}">
                <a16:creationId xmlns:a16="http://schemas.microsoft.com/office/drawing/2014/main" id="{C391C9E1-690A-4BD8-8246-732B8F00F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8705" y="2078131"/>
            <a:ext cx="27553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Arial" pitchFamily="34" charset="0"/>
                <a:cs typeface="Arial" pitchFamily="34" charset="0"/>
              </a:rPr>
              <a:t>1  2  3  4  5  6  7  8  9  10  11  12</a:t>
            </a:r>
            <a:endParaRPr lang="ja-JP" alt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8" name="直線コネクタ 6">
            <a:extLst>
              <a:ext uri="{FF2B5EF4-FFF2-40B4-BE49-F238E27FC236}">
                <a16:creationId xmlns:a16="http://schemas.microsoft.com/office/drawing/2014/main" id="{DD54F2C3-EF4F-4F7E-8BFC-9238893B566F}"/>
              </a:ext>
            </a:extLst>
          </p:cNvPr>
          <p:cNvCxnSpPr/>
          <p:nvPr/>
        </p:nvCxnSpPr>
        <p:spPr>
          <a:xfrm>
            <a:off x="9412649" y="1898435"/>
            <a:ext cx="28575" cy="3038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AutoShape 40">
            <a:extLst>
              <a:ext uri="{FF2B5EF4-FFF2-40B4-BE49-F238E27FC236}">
                <a16:creationId xmlns:a16="http://schemas.microsoft.com/office/drawing/2014/main" id="{DF84B132-F994-4065-9C03-0B4F7AACC3C8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8670553" y="2575780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188</a:t>
            </a:r>
          </a:p>
        </p:txBody>
      </p:sp>
      <p:sp>
        <p:nvSpPr>
          <p:cNvPr id="72" name="テキスト ボックス 7">
            <a:extLst>
              <a:ext uri="{FF2B5EF4-FFF2-40B4-BE49-F238E27FC236}">
                <a16:creationId xmlns:a16="http://schemas.microsoft.com/office/drawing/2014/main" id="{0F3B6B6E-0506-4E53-B8EF-63F87B488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58083" y="2114286"/>
            <a:ext cx="295616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400" dirty="0">
                <a:latin typeface="Arial" pitchFamily="34" charset="0"/>
                <a:cs typeface="Arial" pitchFamily="34" charset="0"/>
              </a:rPr>
              <a:t>1  2  3  4  5  6  7  8  9  10  11  12</a:t>
            </a:r>
            <a:endParaRPr lang="ja-JP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AutoShape 44">
            <a:extLst>
              <a:ext uri="{FF2B5EF4-FFF2-40B4-BE49-F238E27FC236}">
                <a16:creationId xmlns:a16="http://schemas.microsoft.com/office/drawing/2014/main" id="{B905F060-3C63-4CD1-ACD0-FF218ACE6DD6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9014155" y="3379684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72</a:t>
            </a:r>
          </a:p>
        </p:txBody>
      </p:sp>
      <p:sp>
        <p:nvSpPr>
          <p:cNvPr id="74" name="AutoShape 40">
            <a:extLst>
              <a:ext uri="{FF2B5EF4-FFF2-40B4-BE49-F238E27FC236}">
                <a16:creationId xmlns:a16="http://schemas.microsoft.com/office/drawing/2014/main" id="{D5F64B24-2DD0-415A-BAB8-9175A6643909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9632667" y="2537816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189</a:t>
            </a:r>
          </a:p>
        </p:txBody>
      </p:sp>
      <p:sp>
        <p:nvSpPr>
          <p:cNvPr id="75" name="テキスト ボックス 7">
            <a:extLst>
              <a:ext uri="{FF2B5EF4-FFF2-40B4-BE49-F238E27FC236}">
                <a16:creationId xmlns:a16="http://schemas.microsoft.com/office/drawing/2014/main" id="{A0675573-320A-4C18-927C-7B1DCD2E9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7730" y="1765298"/>
            <a:ext cx="63991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 b="1" dirty="0">
                <a:latin typeface="Arial" pitchFamily="34" charset="0"/>
                <a:cs typeface="Arial" pitchFamily="34" charset="0"/>
              </a:rPr>
              <a:t>2023</a:t>
            </a:r>
            <a:endParaRPr lang="ja-JP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모서리가 둥근 직사각형 40">
            <a:extLst>
              <a:ext uri="{FF2B5EF4-FFF2-40B4-BE49-F238E27FC236}">
                <a16:creationId xmlns:a16="http://schemas.microsoft.com/office/drawing/2014/main" id="{3BDE6526-C630-4092-B88F-CC101DCEDE50}"/>
              </a:ext>
            </a:extLst>
          </p:cNvPr>
          <p:cNvSpPr/>
          <p:nvPr/>
        </p:nvSpPr>
        <p:spPr>
          <a:xfrm>
            <a:off x="4568109" y="4152290"/>
            <a:ext cx="216000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altLang="ko-KR" sz="11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6</a:t>
            </a:r>
            <a:endParaRPr lang="ko-KR" altLang="en-US" sz="11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93" name="모서리가 둥근 직사각형 40">
            <a:extLst>
              <a:ext uri="{FF2B5EF4-FFF2-40B4-BE49-F238E27FC236}">
                <a16:creationId xmlns:a16="http://schemas.microsoft.com/office/drawing/2014/main" id="{B5EFD9B5-EB59-4837-B62D-B4202E54AA1C}"/>
              </a:ext>
            </a:extLst>
          </p:cNvPr>
          <p:cNvSpPr/>
          <p:nvPr/>
        </p:nvSpPr>
        <p:spPr>
          <a:xfrm>
            <a:off x="5615098" y="4158035"/>
            <a:ext cx="216000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7</a:t>
            </a:r>
            <a:endParaRPr lang="ko-KR" altLang="en-US" sz="11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94" name="모서리가 둥근 직사각형 40">
            <a:extLst>
              <a:ext uri="{FF2B5EF4-FFF2-40B4-BE49-F238E27FC236}">
                <a16:creationId xmlns:a16="http://schemas.microsoft.com/office/drawing/2014/main" id="{3E6025E8-7D1F-4928-8E77-A8137B5EAE5B}"/>
              </a:ext>
            </a:extLst>
          </p:cNvPr>
          <p:cNvSpPr/>
          <p:nvPr/>
        </p:nvSpPr>
        <p:spPr>
          <a:xfrm>
            <a:off x="6171832" y="4152609"/>
            <a:ext cx="232845" cy="360000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8</a:t>
            </a:r>
            <a:endParaRPr lang="ko-KR" altLang="en-US" sz="11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95" name="모서리가 둥근 직사각형 40">
            <a:extLst>
              <a:ext uri="{FF2B5EF4-FFF2-40B4-BE49-F238E27FC236}">
                <a16:creationId xmlns:a16="http://schemas.microsoft.com/office/drawing/2014/main" id="{7CED9A23-4E00-4C38-B3F8-975269DF4C5F}"/>
              </a:ext>
            </a:extLst>
          </p:cNvPr>
          <p:cNvSpPr/>
          <p:nvPr/>
        </p:nvSpPr>
        <p:spPr>
          <a:xfrm>
            <a:off x="7175766" y="4099444"/>
            <a:ext cx="197062" cy="377093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9</a:t>
            </a:r>
            <a:endParaRPr lang="ko-KR" altLang="en-US" sz="11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96" name="모서리가 둥근 직사각형 40">
            <a:extLst>
              <a:ext uri="{FF2B5EF4-FFF2-40B4-BE49-F238E27FC236}">
                <a16:creationId xmlns:a16="http://schemas.microsoft.com/office/drawing/2014/main" id="{4B8E3CF3-07EA-4CF8-97E4-3B104F5F0C31}"/>
              </a:ext>
            </a:extLst>
          </p:cNvPr>
          <p:cNvSpPr/>
          <p:nvPr/>
        </p:nvSpPr>
        <p:spPr>
          <a:xfrm>
            <a:off x="7454728" y="4163211"/>
            <a:ext cx="339926" cy="293847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10</a:t>
            </a:r>
            <a:endParaRPr lang="ko-KR" altLang="en-US" sz="9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97" name="모서리가 둥근 직사각형 40">
            <a:extLst>
              <a:ext uri="{FF2B5EF4-FFF2-40B4-BE49-F238E27FC236}">
                <a16:creationId xmlns:a16="http://schemas.microsoft.com/office/drawing/2014/main" id="{FCCD8669-DF2B-4EF3-AE09-65C2FFD60CF5}"/>
              </a:ext>
            </a:extLst>
          </p:cNvPr>
          <p:cNvSpPr/>
          <p:nvPr/>
        </p:nvSpPr>
        <p:spPr>
          <a:xfrm>
            <a:off x="7793388" y="4163652"/>
            <a:ext cx="351966" cy="293406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11</a:t>
            </a:r>
            <a:endParaRPr lang="ko-KR" altLang="en-US" sz="9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cxnSp>
        <p:nvCxnSpPr>
          <p:cNvPr id="101" name="꺾인 연결선 55">
            <a:extLst>
              <a:ext uri="{FF2B5EF4-FFF2-40B4-BE49-F238E27FC236}">
                <a16:creationId xmlns:a16="http://schemas.microsoft.com/office/drawing/2014/main" id="{4B1351A9-8BB3-453E-B169-20009B8D7574}"/>
              </a:ext>
            </a:extLst>
          </p:cNvPr>
          <p:cNvCxnSpPr>
            <a:cxnSpLocks/>
            <a:stCxn id="93" idx="0"/>
            <a:endCxn id="12" idx="1"/>
          </p:cNvCxnSpPr>
          <p:nvPr/>
        </p:nvCxnSpPr>
        <p:spPr>
          <a:xfrm rot="5400000" flipH="1" flipV="1">
            <a:off x="5948760" y="3634255"/>
            <a:ext cx="298118" cy="749442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꺾인 연결선 65">
            <a:extLst>
              <a:ext uri="{FF2B5EF4-FFF2-40B4-BE49-F238E27FC236}">
                <a16:creationId xmlns:a16="http://schemas.microsoft.com/office/drawing/2014/main" id="{A99D80B6-20A6-4D2E-B379-4A40E6299547}"/>
              </a:ext>
            </a:extLst>
          </p:cNvPr>
          <p:cNvCxnSpPr/>
          <p:nvPr/>
        </p:nvCxnSpPr>
        <p:spPr>
          <a:xfrm rot="5400000" flipH="1" flipV="1">
            <a:off x="6829912" y="2877051"/>
            <a:ext cx="296355" cy="676768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AutoShape 40">
            <a:extLst>
              <a:ext uri="{FF2B5EF4-FFF2-40B4-BE49-F238E27FC236}">
                <a16:creationId xmlns:a16="http://schemas.microsoft.com/office/drawing/2014/main" id="{444C1F68-2491-46E4-9A55-0911CDE2286C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10212114" y="2528623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190</a:t>
            </a:r>
          </a:p>
        </p:txBody>
      </p:sp>
      <p:cxnSp>
        <p:nvCxnSpPr>
          <p:cNvPr id="76" name="꺾인 연결선 55">
            <a:extLst>
              <a:ext uri="{FF2B5EF4-FFF2-40B4-BE49-F238E27FC236}">
                <a16:creationId xmlns:a16="http://schemas.microsoft.com/office/drawing/2014/main" id="{B7CACE5D-4A9C-4C8F-B69C-9E374CC4F553}"/>
              </a:ext>
            </a:extLst>
          </p:cNvPr>
          <p:cNvCxnSpPr>
            <a:cxnSpLocks/>
            <a:stCxn id="18" idx="0"/>
            <a:endCxn id="15" idx="1"/>
          </p:cNvCxnSpPr>
          <p:nvPr/>
        </p:nvCxnSpPr>
        <p:spPr>
          <a:xfrm rot="5400000" flipH="1" flipV="1">
            <a:off x="1502700" y="3606183"/>
            <a:ext cx="322681" cy="776579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직선 연결선 29">
            <a:extLst>
              <a:ext uri="{FF2B5EF4-FFF2-40B4-BE49-F238E27FC236}">
                <a16:creationId xmlns:a16="http://schemas.microsoft.com/office/drawing/2014/main" id="{0A5E2411-382B-49ED-AFAD-6E5E94EB46B9}"/>
              </a:ext>
            </a:extLst>
          </p:cNvPr>
          <p:cNvCxnSpPr>
            <a:cxnSpLocks/>
          </p:cNvCxnSpPr>
          <p:nvPr/>
        </p:nvCxnSpPr>
        <p:spPr>
          <a:xfrm>
            <a:off x="9391331" y="2272557"/>
            <a:ext cx="13128" cy="3335797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8" name="모서리가 둥근 직사각형 40">
            <a:extLst>
              <a:ext uri="{FF2B5EF4-FFF2-40B4-BE49-F238E27FC236}">
                <a16:creationId xmlns:a16="http://schemas.microsoft.com/office/drawing/2014/main" id="{CB3D4758-57B4-4695-918A-BBEF631724B8}"/>
              </a:ext>
            </a:extLst>
          </p:cNvPr>
          <p:cNvSpPr/>
          <p:nvPr/>
        </p:nvSpPr>
        <p:spPr>
          <a:xfrm>
            <a:off x="8483698" y="4173812"/>
            <a:ext cx="343718" cy="293406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12</a:t>
            </a:r>
            <a:endParaRPr lang="ko-KR" altLang="en-US" sz="9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cxnSp>
        <p:nvCxnSpPr>
          <p:cNvPr id="79" name="꺾인 연결선 55">
            <a:extLst>
              <a:ext uri="{FF2B5EF4-FFF2-40B4-BE49-F238E27FC236}">
                <a16:creationId xmlns:a16="http://schemas.microsoft.com/office/drawing/2014/main" id="{CA2E322C-E746-4980-A527-B43F18E77CEC}"/>
              </a:ext>
            </a:extLst>
          </p:cNvPr>
          <p:cNvCxnSpPr>
            <a:cxnSpLocks/>
            <a:stCxn id="95" idx="0"/>
            <a:endCxn id="60" idx="1"/>
          </p:cNvCxnSpPr>
          <p:nvPr/>
        </p:nvCxnSpPr>
        <p:spPr>
          <a:xfrm rot="5400000" flipH="1" flipV="1">
            <a:off x="7388918" y="3738801"/>
            <a:ext cx="246023" cy="475264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꺾인 연결선 65">
            <a:extLst>
              <a:ext uri="{FF2B5EF4-FFF2-40B4-BE49-F238E27FC236}">
                <a16:creationId xmlns:a16="http://schemas.microsoft.com/office/drawing/2014/main" id="{B98C4972-A71D-4F12-9B29-D24ECA5E6C28}"/>
              </a:ext>
            </a:extLst>
          </p:cNvPr>
          <p:cNvCxnSpPr>
            <a:cxnSpLocks/>
            <a:stCxn id="60" idx="3"/>
            <a:endCxn id="70" idx="1"/>
          </p:cNvCxnSpPr>
          <p:nvPr/>
        </p:nvCxnSpPr>
        <p:spPr>
          <a:xfrm rot="5400000" flipH="1" flipV="1">
            <a:off x="8201870" y="2591783"/>
            <a:ext cx="304504" cy="1209123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모서리가 둥근 직사각형 40">
            <a:extLst>
              <a:ext uri="{FF2B5EF4-FFF2-40B4-BE49-F238E27FC236}">
                <a16:creationId xmlns:a16="http://schemas.microsoft.com/office/drawing/2014/main" id="{1A2D8D1C-3853-4CBA-B812-B439C3D76B89}"/>
              </a:ext>
            </a:extLst>
          </p:cNvPr>
          <p:cNvSpPr/>
          <p:nvPr/>
        </p:nvSpPr>
        <p:spPr>
          <a:xfrm>
            <a:off x="8826347" y="4167512"/>
            <a:ext cx="343718" cy="293406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dirty="0">
                <a:solidFill>
                  <a:schemeClr val="tx1"/>
                </a:solidFill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13</a:t>
            </a:r>
            <a:endParaRPr lang="ko-KR" altLang="en-US" sz="900" dirty="0">
              <a:solidFill>
                <a:schemeClr val="tx1"/>
              </a:solidFill>
              <a:latin typeface="Arial Unicode MS" panose="020B0604020202020204" pitchFamily="50" charset="-127"/>
              <a:ea typeface="Arial Unicode MS" panose="020B0604020202020204" pitchFamily="50" charset="-127"/>
              <a:cs typeface="Arial Unicode MS" panose="020B0604020202020204" pitchFamily="50" charset="-127"/>
            </a:endParaRPr>
          </a:p>
        </p:txBody>
      </p:sp>
      <p:sp>
        <p:nvSpPr>
          <p:cNvPr id="82" name="AutoShape 44">
            <a:extLst>
              <a:ext uri="{FF2B5EF4-FFF2-40B4-BE49-F238E27FC236}">
                <a16:creationId xmlns:a16="http://schemas.microsoft.com/office/drawing/2014/main" id="{F0CA9D10-E1A7-45E3-AAD8-6C55659360E2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10069540" y="3386359"/>
            <a:ext cx="504825" cy="431800"/>
          </a:xfrm>
          <a:prstGeom prst="flowChartPunchedTap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73</a:t>
            </a:r>
          </a:p>
        </p:txBody>
      </p:sp>
      <p:cxnSp>
        <p:nvCxnSpPr>
          <p:cNvPr id="98" name="꺾인 연결선 49">
            <a:extLst>
              <a:ext uri="{FF2B5EF4-FFF2-40B4-BE49-F238E27FC236}">
                <a16:creationId xmlns:a16="http://schemas.microsoft.com/office/drawing/2014/main" id="{2CC693F3-078E-4DD2-98A8-CFB681102602}"/>
              </a:ext>
            </a:extLst>
          </p:cNvPr>
          <p:cNvCxnSpPr>
            <a:cxnSpLocks/>
            <a:stCxn id="73" idx="3"/>
            <a:endCxn id="82" idx="1"/>
          </p:cNvCxnSpPr>
          <p:nvPr/>
        </p:nvCxnSpPr>
        <p:spPr>
          <a:xfrm rot="16200000" flipH="1">
            <a:off x="9538510" y="3071230"/>
            <a:ext cx="511500" cy="1055385"/>
          </a:xfrm>
          <a:prstGeom prst="bentConnector5">
            <a:avLst>
              <a:gd name="adj1" fmla="val -44692"/>
              <a:gd name="adj2" fmla="val 50000"/>
              <a:gd name="adj3" fmla="val 144692"/>
            </a:avLst>
          </a:prstGeom>
          <a:ln w="28575" cmpd="sng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>
            <a:extLst>
              <a:ext uri="{FF2B5EF4-FFF2-40B4-BE49-F238E27FC236}">
                <a16:creationId xmlns:a16="http://schemas.microsoft.com/office/drawing/2014/main" id="{8A0F54AD-2FC2-4436-A194-0CB11079D9FA}"/>
              </a:ext>
            </a:extLst>
          </p:cNvPr>
          <p:cNvSpPr txBox="1"/>
          <p:nvPr/>
        </p:nvSpPr>
        <p:spPr>
          <a:xfrm>
            <a:off x="9621932" y="4264281"/>
            <a:ext cx="10213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Working Doc.</a:t>
            </a:r>
            <a:endParaRPr lang="ko-KR" altLang="en-US" sz="1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0" name="꺾인 연결선 65">
            <a:extLst>
              <a:ext uri="{FF2B5EF4-FFF2-40B4-BE49-F238E27FC236}">
                <a16:creationId xmlns:a16="http://schemas.microsoft.com/office/drawing/2014/main" id="{CE742C93-7B3D-43AD-B47D-538C7C0609E3}"/>
              </a:ext>
            </a:extLst>
          </p:cNvPr>
          <p:cNvCxnSpPr>
            <a:cxnSpLocks/>
            <a:stCxn id="73" idx="3"/>
            <a:endCxn id="74" idx="1"/>
          </p:cNvCxnSpPr>
          <p:nvPr/>
        </p:nvCxnSpPr>
        <p:spPr>
          <a:xfrm rot="5400000" flipH="1" flipV="1">
            <a:off x="9425161" y="2847535"/>
            <a:ext cx="337044" cy="65423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AutoShape 40">
            <a:extLst>
              <a:ext uri="{FF2B5EF4-FFF2-40B4-BE49-F238E27FC236}">
                <a16:creationId xmlns:a16="http://schemas.microsoft.com/office/drawing/2014/main" id="{00C9A64C-F609-44DC-8628-2EE453743FA5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11285974" y="2537816"/>
            <a:ext cx="576262" cy="360362"/>
          </a:xfrm>
          <a:prstGeom prst="foldedCorner">
            <a:avLst>
              <a:gd name="adj" fmla="val 125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dirty="0">
                <a:latin typeface="Arial" pitchFamily="34" charset="0"/>
                <a:cs typeface="Arial" pitchFamily="34" charset="0"/>
              </a:rPr>
              <a:t>191</a:t>
            </a:r>
          </a:p>
        </p:txBody>
      </p:sp>
    </p:spTree>
    <p:extLst>
      <p:ext uri="{BB962C8B-B14F-4D97-AF65-F5344CB8AC3E}">
        <p14:creationId xmlns:p14="http://schemas.microsoft.com/office/powerpoint/2010/main" val="3389613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10D4C-4704-4189-89CA-CBE0B871B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4</a:t>
            </a:fld>
            <a:endParaRPr lang="ko-KR" altLang="en-US" dirty="0"/>
          </a:p>
        </p:txBody>
      </p:sp>
      <p:sp>
        <p:nvSpPr>
          <p:cNvPr id="7" name="제목 1">
            <a:extLst>
              <a:ext uri="{FF2B5EF4-FFF2-40B4-BE49-F238E27FC236}">
                <a16:creationId xmlns:a16="http://schemas.microsoft.com/office/drawing/2014/main" id="{08BF8A30-DE1C-4EEF-A299-37E151BD0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0466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b="1" dirty="0">
                <a:solidFill>
                  <a:srgbClr val="FC6500"/>
                </a:solidFill>
                <a:latin typeface="+mn-lt"/>
                <a:cs typeface="Arial" pitchFamily="34" charset="0"/>
              </a:rPr>
              <a:t>Summary of the new UN Regulation</a:t>
            </a:r>
          </a:p>
        </p:txBody>
      </p:sp>
      <p:graphicFrame>
        <p:nvGraphicFramePr>
          <p:cNvPr id="12" name="Table 4">
            <a:extLst>
              <a:ext uri="{FF2B5EF4-FFF2-40B4-BE49-F238E27FC236}">
                <a16:creationId xmlns:a16="http://schemas.microsoft.com/office/drawing/2014/main" id="{B2CF2D2F-BEBD-4642-91A4-E32394AD10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3505468"/>
              </p:ext>
            </p:extLst>
          </p:nvPr>
        </p:nvGraphicFramePr>
        <p:xfrm>
          <a:off x="1096962" y="1846262"/>
          <a:ext cx="10143834" cy="3885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3034">
                  <a:extLst>
                    <a:ext uri="{9D8B030D-6E8A-4147-A177-3AD203B41FA5}">
                      <a16:colId xmlns:a16="http://schemas.microsoft.com/office/drawing/2014/main" val="1197094351"/>
                    </a:ext>
                  </a:extLst>
                </a:gridCol>
                <a:gridCol w="7200800">
                  <a:extLst>
                    <a:ext uri="{9D8B030D-6E8A-4147-A177-3AD203B41FA5}">
                      <a16:colId xmlns:a16="http://schemas.microsoft.com/office/drawing/2014/main" val="2440490629"/>
                    </a:ext>
                  </a:extLst>
                </a:gridCol>
              </a:tblGrid>
              <a:tr h="71979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3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Summary</a:t>
                      </a:r>
                    </a:p>
                  </a:txBody>
                  <a:tcPr marL="5443" marR="5443" marT="5443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Comments</a:t>
                      </a:r>
                    </a:p>
                  </a:txBody>
                  <a:tcPr marL="5443" marR="5443" marT="5443" marB="0" anchor="b"/>
                </a:tc>
                <a:extLst>
                  <a:ext uri="{0D108BD9-81ED-4DB2-BD59-A6C34878D82A}">
                    <a16:rowId xmlns:a16="http://schemas.microsoft.com/office/drawing/2014/main" val="2283595161"/>
                  </a:ext>
                </a:extLst>
              </a:tr>
              <a:tr h="719792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Time 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GRSP- December 2022</a:t>
                      </a:r>
                    </a:p>
                    <a:p>
                      <a:pPr algn="ctr"/>
                      <a:r>
                        <a:rPr lang="en-GB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WP.29 - 2023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026637"/>
                  </a:ext>
                </a:extLst>
              </a:tr>
              <a:tr h="719792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Objective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 ejection of the children.</a:t>
                      </a:r>
                    </a:p>
                    <a:p>
                      <a:pPr algn="ctr"/>
                      <a:r>
                        <a:rPr lang="en-US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Good retention in the seat</a:t>
                      </a:r>
                    </a:p>
                    <a:p>
                      <a:pPr algn="ctr"/>
                      <a:endParaRPr lang="en-GB" sz="2000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9536172"/>
                  </a:ext>
                </a:extLst>
              </a:tr>
              <a:tr h="719792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Phase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a: CRS approved according to R-129 with 3-point belt and or ISOFIX</a:t>
                      </a:r>
                    </a:p>
                    <a:p>
                      <a:pPr algn="ctr"/>
                      <a:r>
                        <a:rPr lang="en-US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b: Built in systems</a:t>
                      </a:r>
                      <a:endParaRPr lang="en-GB" sz="2000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619190"/>
                  </a:ext>
                </a:extLst>
              </a:tr>
              <a:tr h="719792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Phase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CRS in combination with 2-point belts</a:t>
                      </a:r>
                      <a:endParaRPr lang="en-GB" sz="2000" noProof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470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629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510D4C-4704-4189-89CA-CBE0B871B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5</a:t>
            </a:fld>
            <a:endParaRPr lang="ko-KR" altLang="en-US" dirty="0"/>
          </a:p>
        </p:txBody>
      </p:sp>
      <p:sp>
        <p:nvSpPr>
          <p:cNvPr id="7" name="제목 1">
            <a:extLst>
              <a:ext uri="{FF2B5EF4-FFF2-40B4-BE49-F238E27FC236}">
                <a16:creationId xmlns:a16="http://schemas.microsoft.com/office/drawing/2014/main" id="{08BF8A30-DE1C-4EEF-A299-37E151BD0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0466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b="1" dirty="0">
                <a:solidFill>
                  <a:srgbClr val="FC6500"/>
                </a:solidFill>
                <a:latin typeface="+mn-lt"/>
                <a:cs typeface="Arial" pitchFamily="34" charset="0"/>
              </a:rPr>
              <a:t>UN Regulation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7EFEFC1-5017-4033-B956-A3C5F6DCD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>
            <a:normAutofit/>
          </a:bodyPr>
          <a:lstStyle/>
          <a:p>
            <a:pPr marL="358775" lvl="3" indent="-358775">
              <a:buSzPct val="75000"/>
              <a:buBlip>
                <a:blip r:embed="rId2"/>
              </a:buBlip>
              <a:tabLst>
                <a:tab pos="444500" algn="l"/>
              </a:tabLst>
            </a:pPr>
            <a:endParaRPr lang="en-US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358775" lvl="3" indent="-358775">
              <a:buSzPct val="75000"/>
              <a:buBlip>
                <a:blip r:embed="rId2"/>
              </a:buBlip>
              <a:tabLst>
                <a:tab pos="444500" algn="l"/>
              </a:tabLst>
            </a:pPr>
            <a:r>
              <a:rPr lang="en-GB" sz="2400" dirty="0">
                <a:solidFill>
                  <a:srgbClr val="7B5C4E"/>
                </a:solidFill>
                <a:cs typeface="Calibri" panose="020F0502020204030204" pitchFamily="34" charset="0"/>
              </a:rPr>
              <a:t>Working document submitted to the GRSP 73th session:</a:t>
            </a:r>
          </a:p>
          <a:p>
            <a:pPr marL="0" lvl="3" indent="0">
              <a:buSzPct val="75000"/>
              <a:buNone/>
              <a:tabLst>
                <a:tab pos="444500" algn="l"/>
              </a:tabLst>
            </a:pPr>
            <a:endParaRPr lang="en-GB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0" lvl="3" indent="0">
              <a:buSzPct val="75000"/>
              <a:buNone/>
              <a:tabLst>
                <a:tab pos="444500" algn="l"/>
              </a:tabLst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(Spain) Proposal for a new UN Regulation concerning the Safer Transport of Children in Buses and Coaches.</a:t>
            </a:r>
          </a:p>
          <a:p>
            <a:pPr marL="0" lvl="3" indent="0">
              <a:buSzPct val="75000"/>
              <a:buNone/>
              <a:tabLst>
                <a:tab pos="444500" algn="l"/>
              </a:tabLst>
            </a:pPr>
            <a:endParaRPr lang="en-US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0" lvl="3" indent="0" algn="ctr">
              <a:buSzPct val="75000"/>
              <a:buNone/>
              <a:tabLst>
                <a:tab pos="444500" algn="l"/>
              </a:tabLst>
            </a:pPr>
            <a:r>
              <a:rPr lang="en-GB" sz="2400" dirty="0">
                <a:solidFill>
                  <a:srgbClr val="7B5C4E"/>
                </a:solidFill>
                <a:cs typeface="Calibri" panose="020F0502020204030204" pitchFamily="34" charset="0"/>
              </a:rPr>
              <a:t>ECE-TRANS-WP.29-GRSP-2023-XX</a:t>
            </a:r>
          </a:p>
          <a:p>
            <a:pPr marL="0" lvl="3" indent="0">
              <a:buSzPct val="75000"/>
              <a:buNone/>
              <a:tabLst>
                <a:tab pos="444500" algn="l"/>
              </a:tabLst>
            </a:pPr>
            <a:endParaRPr lang="en-GB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0" lvl="3" indent="0">
              <a:buSzPct val="75000"/>
              <a:buNone/>
              <a:tabLst>
                <a:tab pos="444500" algn="l"/>
              </a:tabLst>
            </a:pPr>
            <a:endParaRPr lang="en-US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358775" lvl="3" indent="-358775">
              <a:buSzPct val="75000"/>
              <a:buBlip>
                <a:blip r:embed="rId2"/>
              </a:buBlip>
              <a:tabLst>
                <a:tab pos="444500" algn="l"/>
              </a:tabLst>
            </a:pPr>
            <a:endParaRPr lang="en-US" sz="1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0" lvl="3" indent="0">
              <a:buSzPct val="75000"/>
              <a:buNone/>
              <a:tabLst>
                <a:tab pos="444500" algn="l"/>
              </a:tabLst>
            </a:pPr>
            <a:endParaRPr lang="en-US" sz="1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00410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003B1-31D7-416E-90C8-5133DC38A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1464" y="1845734"/>
            <a:ext cx="9884216" cy="4391578"/>
          </a:xfrm>
        </p:spPr>
        <p:txBody>
          <a:bodyPr>
            <a:normAutofit/>
          </a:bodyPr>
          <a:lstStyle/>
          <a:p>
            <a:pPr marL="358775" lvl="3" indent="-358775">
              <a:buSzPct val="75000"/>
              <a:buBlip>
                <a:blip r:embed="rId2"/>
              </a:buBlip>
              <a:tabLst>
                <a:tab pos="444500" algn="l"/>
              </a:tabLst>
            </a:pPr>
            <a:endParaRPr lang="en-US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358775" lvl="3" indent="-358775">
              <a:buSzPct val="75000"/>
              <a:buBlip>
                <a:blip r:embed="rId2"/>
              </a:buBlip>
              <a:tabLst>
                <a:tab pos="444500" algn="l"/>
              </a:tabLst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To be considered in the GRSG:</a:t>
            </a:r>
          </a:p>
          <a:p>
            <a:pPr marL="908967" lvl="6" indent="-358775">
              <a:buSzPct val="75000"/>
              <a:buBlip>
                <a:blip r:embed="rId2"/>
              </a:buBlip>
              <a:tabLst>
                <a:tab pos="444500" algn="l"/>
              </a:tabLst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R107: Bus seats equipped with built in CRS to be approved according the UN Regulation XXX </a:t>
            </a:r>
          </a:p>
          <a:p>
            <a:pPr marL="908967" lvl="6" indent="-358775">
              <a:buSzPct val="75000"/>
              <a:buBlip>
                <a:blip r:embed="rId2"/>
              </a:buBlip>
              <a:tabLst>
                <a:tab pos="444500" algn="l"/>
              </a:tabLst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Emergency windows</a:t>
            </a:r>
          </a:p>
          <a:p>
            <a:pPr marL="550192" lvl="6" indent="0">
              <a:buSzPct val="75000"/>
              <a:buNone/>
              <a:tabLst>
                <a:tab pos="444500" algn="l"/>
              </a:tabLst>
            </a:pPr>
            <a:endParaRPr lang="en-US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358775" lvl="3" indent="-358775">
              <a:buSzPct val="75000"/>
              <a:buBlip>
                <a:blip r:embed="rId2"/>
              </a:buBlip>
              <a:tabLst>
                <a:tab pos="444500" algn="l"/>
              </a:tabLst>
            </a:pPr>
            <a:r>
              <a:rPr lang="en-US" sz="2500" dirty="0">
                <a:solidFill>
                  <a:srgbClr val="7B5C4E"/>
                </a:solidFill>
                <a:cs typeface="Calibri" panose="020F0502020204030204" pitchFamily="34" charset="0"/>
              </a:rPr>
              <a:t>To be considered in the GRSP:</a:t>
            </a:r>
            <a:endParaRPr lang="en-US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908967" lvl="6" indent="-358775">
              <a:buSzPct val="75000"/>
              <a:buBlip>
                <a:blip r:embed="rId2"/>
              </a:buBlip>
              <a:tabLst>
                <a:tab pos="444500" algn="l"/>
              </a:tabLst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Face to face Built in CRS and adult seating position:</a:t>
            </a:r>
          </a:p>
          <a:p>
            <a:pPr marL="1308967" lvl="8" indent="-358775">
              <a:buSzPct val="75000"/>
              <a:buBlip>
                <a:blip r:embed="rId2"/>
              </a:buBlip>
              <a:tabLst>
                <a:tab pos="444500" algn="l"/>
              </a:tabLst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UN R16: the vehicle seat behind the CRS shall have a 3-point belt.</a:t>
            </a:r>
          </a:p>
          <a:p>
            <a:pPr marL="950192" lvl="8" indent="0">
              <a:buSzPct val="75000"/>
              <a:buNone/>
              <a:tabLst>
                <a:tab pos="444500" algn="l"/>
              </a:tabLst>
            </a:pPr>
            <a:r>
              <a:rPr lang="en-US" sz="2400" dirty="0">
                <a:solidFill>
                  <a:srgbClr val="7B5C4E"/>
                </a:solidFill>
                <a:cs typeface="Calibri" panose="020F0502020204030204" pitchFamily="34" charset="0"/>
              </a:rPr>
              <a:t>	Working document ECE-TRANS-WP.29-GRSP-2023-XX</a:t>
            </a:r>
          </a:p>
          <a:p>
            <a:endParaRPr lang="es-E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5BEE2E-8708-43BB-982C-2BBBD3609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6</a:t>
            </a:fld>
            <a:endParaRPr lang="ko-KR" altLang="en-US" dirty="0"/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42690322-9217-4EDB-BD1C-4F59B048A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462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US" altLang="ko-KR" sz="4000" b="1" dirty="0">
                <a:solidFill>
                  <a:srgbClr val="FC6500"/>
                </a:solidFill>
                <a:latin typeface="+mn-lt"/>
                <a:cs typeface="Arial" pitchFamily="34" charset="0"/>
              </a:rPr>
              <a:t>Next Steps</a:t>
            </a:r>
            <a:endParaRPr lang="ko-KR" altLang="en-US" sz="4000" b="1" dirty="0">
              <a:solidFill>
                <a:srgbClr val="FC6500"/>
              </a:solidFill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042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003B1-31D7-416E-90C8-5133DC38A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1464" y="1845734"/>
            <a:ext cx="9884216" cy="4391578"/>
          </a:xfrm>
        </p:spPr>
        <p:txBody>
          <a:bodyPr>
            <a:normAutofit/>
          </a:bodyPr>
          <a:lstStyle/>
          <a:p>
            <a:pPr marL="358775" lvl="3" indent="-358775">
              <a:buSzPct val="75000"/>
              <a:buBlip>
                <a:blip r:embed="rId2"/>
              </a:buBlip>
              <a:tabLst>
                <a:tab pos="444500" algn="l"/>
              </a:tabLst>
            </a:pPr>
            <a:endParaRPr lang="en-GB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5BEE2E-8708-43BB-982C-2BBBD3609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en-GB" altLang="ko-KR" smtClean="0"/>
              <a:pPr/>
              <a:t>7</a:t>
            </a:fld>
            <a:endParaRPr lang="en-GB" altLang="ko-KR" dirty="0"/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42690322-9217-4EDB-BD1C-4F59B048A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4624"/>
            <a:ext cx="9144000" cy="1008112"/>
          </a:xfrm>
          <a:noFill/>
        </p:spPr>
        <p:txBody>
          <a:bodyPr anchor="ctr" anchorCtr="0">
            <a:normAutofit/>
          </a:bodyPr>
          <a:lstStyle/>
          <a:p>
            <a:pPr algn="ctr"/>
            <a:r>
              <a:rPr lang="en-GB" altLang="ko-KR" sz="4000" b="1" dirty="0">
                <a:solidFill>
                  <a:srgbClr val="FC6500"/>
                </a:solidFill>
                <a:latin typeface="+mn-lt"/>
                <a:cs typeface="Arial" pitchFamily="34" charset="0"/>
              </a:rPr>
              <a:t>Next Steps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59EC2C6-B979-456C-8BCD-703B223237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7665501"/>
              </p:ext>
            </p:extLst>
          </p:nvPr>
        </p:nvGraphicFramePr>
        <p:xfrm>
          <a:off x="1097280" y="1413231"/>
          <a:ext cx="6264696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959B418-F91C-4DBE-A6B7-4380FADA7355}"/>
              </a:ext>
            </a:extLst>
          </p:cNvPr>
          <p:cNvSpPr txBox="1">
            <a:spLocks/>
          </p:cNvSpPr>
          <p:nvPr/>
        </p:nvSpPr>
        <p:spPr>
          <a:xfrm>
            <a:off x="4250236" y="4194290"/>
            <a:ext cx="7003896" cy="1503990"/>
          </a:xfrm>
          <a:prstGeom prst="rect">
            <a:avLst/>
          </a:prstGeom>
        </p:spPr>
        <p:txBody>
          <a:bodyPr vert="horz" lIns="0" tIns="45720" rIns="0" bIns="45720" rtlCol="0">
            <a:normAutofit fontScale="700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lvl="3" indent="-358775">
              <a:buSzPct val="75000"/>
              <a:buFont typeface="Calibri" pitchFamily="34" charset="0"/>
              <a:buBlip>
                <a:blip r:embed="rId2"/>
              </a:buBlip>
              <a:tabLst>
                <a:tab pos="444500" algn="l"/>
              </a:tabLst>
            </a:pPr>
            <a:endParaRPr lang="en-US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342900" lvl="3" indent="-342900">
              <a:buSzPct val="75000"/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en-GB" sz="2400" dirty="0">
                <a:solidFill>
                  <a:srgbClr val="7B5C4E"/>
                </a:solidFill>
                <a:cs typeface="Calibri" panose="020F0502020204030204" pitchFamily="34" charset="0"/>
              </a:rPr>
              <a:t>90 % of the bus fleet equipped with 2-point belt.</a:t>
            </a:r>
          </a:p>
          <a:p>
            <a:pPr marL="342900" lvl="3" indent="-342900">
              <a:buSzPct val="75000"/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en-GB" sz="2400" dirty="0">
                <a:solidFill>
                  <a:srgbClr val="7B5C4E"/>
                </a:solidFill>
                <a:cs typeface="Calibri" panose="020F0502020204030204" pitchFamily="34" charset="0"/>
              </a:rPr>
              <a:t>Objective is the retention of the children in rollovers.</a:t>
            </a:r>
          </a:p>
          <a:p>
            <a:pPr marL="342900" lvl="3" indent="-342900">
              <a:buSzPct val="75000"/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en-GB" sz="2400" dirty="0">
                <a:solidFill>
                  <a:srgbClr val="7B5C4E"/>
                </a:solidFill>
                <a:cs typeface="Calibri" panose="020F0502020204030204" pitchFamily="34" charset="0"/>
              </a:rPr>
              <a:t>Solution for existing buses and CRS.</a:t>
            </a:r>
          </a:p>
          <a:p>
            <a:pPr marL="342900" lvl="3" indent="-342900">
              <a:buSzPct val="75000"/>
              <a:buFont typeface="Arial" panose="020B0604020202020204" pitchFamily="34" charset="0"/>
              <a:buChar char="•"/>
              <a:tabLst>
                <a:tab pos="444500" algn="l"/>
              </a:tabLst>
            </a:pPr>
            <a:r>
              <a:rPr lang="en-GB" sz="2400" dirty="0">
                <a:solidFill>
                  <a:srgbClr val="7B5C4E"/>
                </a:solidFill>
                <a:cs typeface="Calibri" panose="020F0502020204030204" pitchFamily="34" charset="0"/>
              </a:rPr>
              <a:t>1 solution is now available with, built-in systems, 3-point belts or ISOFIX.</a:t>
            </a:r>
          </a:p>
          <a:p>
            <a:pPr marL="0" lvl="3" indent="0">
              <a:buSzPct val="75000"/>
              <a:buFont typeface="Calibri" pitchFamily="34" charset="0"/>
              <a:buNone/>
              <a:tabLst>
                <a:tab pos="444500" algn="l"/>
              </a:tabLst>
            </a:pPr>
            <a:endParaRPr lang="en-GB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0" lvl="3" indent="0">
              <a:buSzPct val="75000"/>
              <a:buFont typeface="Calibri" pitchFamily="34" charset="0"/>
              <a:buNone/>
              <a:tabLst>
                <a:tab pos="444500" algn="l"/>
              </a:tabLst>
            </a:pPr>
            <a:endParaRPr lang="en-US" sz="24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358775" lvl="3" indent="-358775">
              <a:buSzPct val="75000"/>
              <a:buFont typeface="Calibri" pitchFamily="34" charset="0"/>
              <a:buBlip>
                <a:blip r:embed="rId2"/>
              </a:buBlip>
              <a:tabLst>
                <a:tab pos="444500" algn="l"/>
              </a:tabLst>
            </a:pPr>
            <a:endParaRPr lang="en-US" sz="1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pPr marL="0" lvl="3" indent="0">
              <a:buSzPct val="75000"/>
              <a:buFont typeface="Calibri" pitchFamily="34" charset="0"/>
              <a:buNone/>
              <a:tabLst>
                <a:tab pos="444500" algn="l"/>
              </a:tabLst>
            </a:pPr>
            <a:endParaRPr lang="en-US" sz="1000" dirty="0">
              <a:solidFill>
                <a:srgbClr val="7B5C4E"/>
              </a:solidFill>
              <a:cs typeface="Calibri" panose="020F0502020204030204" pitchFamily="34" charset="0"/>
            </a:endParaRPr>
          </a:p>
          <a:p>
            <a:endParaRPr lang="es-E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1869C85-03D6-4392-81C3-15FCE535E5E9}"/>
              </a:ext>
            </a:extLst>
          </p:cNvPr>
          <p:cNvSpPr txBox="1">
            <a:spLocks/>
          </p:cNvSpPr>
          <p:nvPr/>
        </p:nvSpPr>
        <p:spPr>
          <a:xfrm>
            <a:off x="7752184" y="2826256"/>
            <a:ext cx="4176464" cy="82900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3" indent="0">
              <a:buSzPct val="75000"/>
              <a:buFont typeface="Calibri" pitchFamily="34" charset="0"/>
              <a:buNone/>
              <a:tabLst>
                <a:tab pos="444500" algn="l"/>
              </a:tabLst>
            </a:pPr>
            <a:r>
              <a:rPr lang="en-GB" sz="2400" dirty="0">
                <a:solidFill>
                  <a:srgbClr val="7B5C4E"/>
                </a:solidFill>
                <a:cs typeface="Calibri" panose="020F0502020204030204" pitchFamily="34" charset="0"/>
              </a:rPr>
              <a:t>Child Restraint Systems in combination with 2-point belts.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06212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48451" y="2207200"/>
            <a:ext cx="9108504" cy="2448272"/>
          </a:xfrm>
        </p:spPr>
        <p:txBody>
          <a:bodyPr anchor="ctr">
            <a:noAutofit/>
          </a:bodyPr>
          <a:lstStyle/>
          <a:p>
            <a:pPr algn="ctr"/>
            <a:r>
              <a:rPr lang="en-US" altLang="ko-KR" sz="4000" dirty="0">
                <a:solidFill>
                  <a:srgbClr val="7B5C4E"/>
                </a:solidFill>
                <a:latin typeface="+mn-lt"/>
                <a:ea typeface="+mn-ea"/>
                <a:cs typeface="Calibri" panose="020F0502020204030204" pitchFamily="34" charset="0"/>
              </a:rPr>
              <a:t>Thank you for your attention</a:t>
            </a:r>
            <a:endParaRPr lang="ko-KR" altLang="en-US" sz="4000" dirty="0">
              <a:solidFill>
                <a:srgbClr val="7B5C4E"/>
              </a:solidFill>
              <a:latin typeface="+mn-lt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023992" y="6381329"/>
            <a:ext cx="405408" cy="365125"/>
          </a:xfrm>
        </p:spPr>
        <p:txBody>
          <a:bodyPr/>
          <a:lstStyle/>
          <a:p>
            <a:fld id="{4BEDD84E-25D4-4983-8AA1-2863C96F08D9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356271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</TotalTime>
  <Words>407</Words>
  <Application>Microsoft Office PowerPoint</Application>
  <PresentationFormat>Widescreen</PresentationFormat>
  <Paragraphs>118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맑은 고딕</vt:lpstr>
      <vt:lpstr>Arial</vt:lpstr>
      <vt:lpstr>Calibri</vt:lpstr>
      <vt:lpstr>Calibri Light</vt:lpstr>
      <vt:lpstr>Retrospect</vt:lpstr>
      <vt:lpstr>Status Report of the Informal Working Group on Safer Transport of Children in Buses and Coaches (IWG-STCBC)</vt:lpstr>
      <vt:lpstr>PowerPoint Presentation</vt:lpstr>
      <vt:lpstr>Timeline</vt:lpstr>
      <vt:lpstr>Summary of the new UN Regulation</vt:lpstr>
      <vt:lpstr>UN Regulation</vt:lpstr>
      <vt:lpstr>Next Steps</vt:lpstr>
      <vt:lpstr>Next Steps</vt:lpstr>
      <vt:lpstr>Thank you for your attention</vt:lpstr>
    </vt:vector>
  </TitlesOfParts>
  <Company>R&amp;D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BASt 연수 결과보고</dc:title>
  <dc:creator>Microsoft Corporation</dc:creator>
  <cp:lastModifiedBy>EG</cp:lastModifiedBy>
  <cp:revision>1126</cp:revision>
  <dcterms:created xsi:type="dcterms:W3CDTF">2006-10-05T04:04:58Z</dcterms:created>
  <dcterms:modified xsi:type="dcterms:W3CDTF">2023-03-23T14:09:25Z</dcterms:modified>
</cp:coreProperties>
</file>