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f" ContentType="image/tiff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4"/>
  </p:sldMasterIdLst>
  <p:notesMasterIdLst>
    <p:notesMasterId r:id="rId15"/>
  </p:notesMasterIdLst>
  <p:handoutMasterIdLst>
    <p:handoutMasterId r:id="rId16"/>
  </p:handoutMasterIdLst>
  <p:sldIdLst>
    <p:sldId id="297" r:id="rId5"/>
    <p:sldId id="281" r:id="rId6"/>
    <p:sldId id="304" r:id="rId7"/>
    <p:sldId id="305" r:id="rId8"/>
    <p:sldId id="307" r:id="rId9"/>
    <p:sldId id="306" r:id="rId10"/>
    <p:sldId id="302" r:id="rId11"/>
    <p:sldId id="312" r:id="rId12"/>
    <p:sldId id="313" r:id="rId13"/>
    <p:sldId id="311" r:id="rId14"/>
  </p:sldIdLst>
  <p:sldSz cx="9144000" cy="5143500" type="screen16x9"/>
  <p:notesSz cx="6858000" cy="91440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E13E84B0-D984-466C-9091-838BDD175D48}">
          <p14:sldIdLst>
            <p14:sldId id="297"/>
            <p14:sldId id="281"/>
            <p14:sldId id="304"/>
            <p14:sldId id="305"/>
            <p14:sldId id="307"/>
            <p14:sldId id="306"/>
            <p14:sldId id="302"/>
            <p14:sldId id="312"/>
            <p14:sldId id="313"/>
            <p14:sldId id="311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RASS Mary, ITF/IRS" initials="CMI" lastIdx="1" clrIdx="0">
    <p:extLst>
      <p:ext uri="{19B8F6BF-5375-455C-9EA6-DF929625EA0E}">
        <p15:presenceInfo xmlns:p15="http://schemas.microsoft.com/office/powerpoint/2012/main" userId="S-1-5-21-1283369352-2924525385-2585445764-1263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E7E"/>
    <a:srgbClr val="007DC3"/>
    <a:srgbClr val="7BC143"/>
    <a:srgbClr val="939598"/>
    <a:srgbClr val="276EBA"/>
    <a:srgbClr val="76AC1F"/>
    <a:srgbClr val="62AF35"/>
    <a:srgbClr val="01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322" autoAdjust="0"/>
    <p:restoredTop sz="73193" autoAdjust="0"/>
  </p:normalViewPr>
  <p:slideViewPr>
    <p:cSldViewPr snapToObjects="1">
      <p:cViewPr varScale="1">
        <p:scale>
          <a:sx n="79" d="100"/>
          <a:sy n="79" d="100"/>
        </p:scale>
        <p:origin x="970" y="5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35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autoTitleDeleted val="1"/>
    <c:plotArea>
      <c:layout/>
      <c:pie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279F-41A7-BAAC-734F0C03AD41}"/>
              </c:ext>
            </c:extLst>
          </c:dPt>
          <c:dPt>
            <c:idx val="1"/>
            <c:bubble3D val="0"/>
            <c:spPr>
              <a:solidFill>
                <a:srgbClr val="003E7E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279F-41A7-BAAC-734F0C03AD41}"/>
              </c:ext>
            </c:extLst>
          </c:dPt>
          <c:dPt>
            <c:idx val="2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279F-41A7-BAAC-734F0C03AD41}"/>
              </c:ext>
            </c:extLst>
          </c:dPt>
          <c:dPt>
            <c:idx val="3"/>
            <c:bubble3D val="0"/>
            <c:spPr>
              <a:solidFill>
                <a:schemeClr val="accent2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279F-41A7-BAAC-734F0C03AD41}"/>
              </c:ext>
            </c:extLst>
          </c:dPt>
          <c:cat>
            <c:strRef>
              <c:f>Sheet1!$A$2:$A$5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5</c:v>
                </c:pt>
                <c:pt idx="1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279F-41A7-BAAC-734F0C03AD4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A6E9-4ED0-A6B0-2D548D27AED9}"/>
              </c:ext>
            </c:extLst>
          </c:dPt>
          <c:dPt>
            <c:idx val="1"/>
            <c:bubble3D val="0"/>
            <c:spPr>
              <a:solidFill>
                <a:srgbClr val="003E7E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A6E9-4ED0-A6B0-2D548D27AED9}"/>
              </c:ext>
            </c:extLst>
          </c:dPt>
          <c:dPt>
            <c:idx val="2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A6E9-4ED0-A6B0-2D548D27AED9}"/>
              </c:ext>
            </c:extLst>
          </c:dPt>
          <c:dPt>
            <c:idx val="3"/>
            <c:bubble3D val="0"/>
            <c:spPr>
              <a:solidFill>
                <a:schemeClr val="accent2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A6E9-4ED0-A6B0-2D548D27AED9}"/>
              </c:ext>
            </c:extLst>
          </c:dPt>
          <c:cat>
            <c:strRef>
              <c:f>Sheet1!$A$2:$A$5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5.7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A6E9-4ED0-A6B0-2D548D27AED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explosion val="1"/>
          <c:dPt>
            <c:idx val="0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4683-4C60-B16C-2A030AD38ADA}"/>
              </c:ext>
            </c:extLst>
          </c:dPt>
          <c:dPt>
            <c:idx val="1"/>
            <c:bubble3D val="0"/>
            <c:spPr>
              <a:solidFill>
                <a:srgbClr val="003E7E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4683-4C60-B16C-2A030AD38ADA}"/>
              </c:ext>
            </c:extLst>
          </c:dPt>
          <c:dPt>
            <c:idx val="2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4683-4C60-B16C-2A030AD38ADA}"/>
              </c:ext>
            </c:extLst>
          </c:dPt>
          <c:dPt>
            <c:idx val="3"/>
            <c:bubble3D val="0"/>
            <c:spPr>
              <a:solidFill>
                <a:schemeClr val="accent2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4683-4C60-B16C-2A030AD38ADA}"/>
              </c:ext>
            </c:extLst>
          </c:dPt>
          <c:cat>
            <c:strRef>
              <c:f>Sheet1!$A$2:$A$5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1.5</c:v>
                </c:pt>
                <c:pt idx="1">
                  <c:v>8.5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4683-4C60-B16C-2A030AD38AD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explosion val="1"/>
          <c:dPt>
            <c:idx val="0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334B-4D10-AE79-13B16D7AF791}"/>
              </c:ext>
            </c:extLst>
          </c:dPt>
          <c:dPt>
            <c:idx val="1"/>
            <c:bubble3D val="0"/>
            <c:spPr>
              <a:solidFill>
                <a:srgbClr val="003E7E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334B-4D10-AE79-13B16D7AF791}"/>
              </c:ext>
            </c:extLst>
          </c:dPt>
          <c:dPt>
            <c:idx val="2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334B-4D10-AE79-13B16D7AF791}"/>
              </c:ext>
            </c:extLst>
          </c:dPt>
          <c:dPt>
            <c:idx val="3"/>
            <c:bubble3D val="0"/>
            <c:spPr>
              <a:solidFill>
                <a:schemeClr val="accent2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334B-4D10-AE79-13B16D7AF791}"/>
              </c:ext>
            </c:extLst>
          </c:dPt>
          <c:cat>
            <c:strRef>
              <c:f>Sheet1!$A$2:$A$5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9</c:v>
                </c:pt>
                <c:pt idx="1">
                  <c:v>91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334B-4D10-AE79-13B16D7AF79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973F-4373-AE2A-56A9B014074C}"/>
              </c:ext>
            </c:extLst>
          </c:dPt>
          <c:dPt>
            <c:idx val="1"/>
            <c:bubble3D val="0"/>
            <c:spPr>
              <a:solidFill>
                <a:srgbClr val="003E7E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973F-4373-AE2A-56A9B014074C}"/>
              </c:ext>
            </c:extLst>
          </c:dPt>
          <c:dPt>
            <c:idx val="2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973F-4373-AE2A-56A9B014074C}"/>
              </c:ext>
            </c:extLst>
          </c:dPt>
          <c:dPt>
            <c:idx val="3"/>
            <c:bubble3D val="0"/>
            <c:spPr>
              <a:solidFill>
                <a:schemeClr val="accent2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973F-4373-AE2A-56A9B014074C}"/>
              </c:ext>
            </c:extLst>
          </c:dPt>
          <c:cat>
            <c:strRef>
              <c:f>Sheet1!$A$2:$A$5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26</c:v>
                </c:pt>
                <c:pt idx="1">
                  <c:v>67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973F-4373-AE2A-56A9B014074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explosion val="2"/>
          <c:dPt>
            <c:idx val="0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885C-4C52-9666-95DCD639CD07}"/>
              </c:ext>
            </c:extLst>
          </c:dPt>
          <c:dPt>
            <c:idx val="1"/>
            <c:bubble3D val="0"/>
            <c:explosion val="0"/>
            <c:spPr>
              <a:solidFill>
                <a:srgbClr val="003E7E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885C-4C52-9666-95DCD639CD07}"/>
              </c:ext>
            </c:extLst>
          </c:dPt>
          <c:dPt>
            <c:idx val="2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885C-4C52-9666-95DCD639CD07}"/>
              </c:ext>
            </c:extLst>
          </c:dPt>
          <c:dPt>
            <c:idx val="3"/>
            <c:bubble3D val="0"/>
            <c:spPr>
              <a:solidFill>
                <a:schemeClr val="accent2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885C-4C52-9666-95DCD639CD07}"/>
              </c:ext>
            </c:extLst>
          </c:dPt>
          <c:cat>
            <c:strRef>
              <c:f>Sheet1!$A$2:$A$5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9</c:v>
                </c:pt>
                <c:pt idx="1">
                  <c:v>91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885C-4C52-9666-95DCD639CD0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withinLinear" id="16">
  <a:schemeClr val="accent3"/>
</cs:colorStyle>
</file>

<file path=ppt/charts/colors2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6394264A-2933-43B0-ACA5-0D582D62E6BC}" type="datetime1">
              <a:rPr lang="en-US"/>
              <a:pPr>
                <a:defRPr/>
              </a:pPr>
              <a:t>10/14/2022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6541DE0A-B41D-484F-BE00-5E842A8883B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733865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0627F668-AA50-4336-945C-301B828C47D9}" type="datetime1">
              <a:rPr lang="en-US"/>
              <a:pPr>
                <a:defRPr/>
              </a:pPr>
              <a:t>10/14/2022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F3705B4E-5787-4E6F-8477-CEFABCA72A2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671479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07" charset="-128"/>
        <a:cs typeface="ＭＳ Ｐゴシック" pitchFamily="-107" charset="-128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07" charset="-128"/>
        <a:cs typeface="+mn-cs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07" charset="-128"/>
        <a:cs typeface="+mn-cs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07" charset="-128"/>
        <a:cs typeface="+mn-cs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07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endParaRPr lang="en-GB" baseline="0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977C504-0CE2-4EAA-9CB2-162112DB3904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31232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977C504-0CE2-4EAA-9CB2-162112DB3904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705136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977C504-0CE2-4EAA-9CB2-162112DB3904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007300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GB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977C504-0CE2-4EAA-9CB2-162112DB3904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795148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977C504-0CE2-4EAA-9CB2-162112DB3904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993689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977C504-0CE2-4EAA-9CB2-162112DB3904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19732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977C504-0CE2-4EAA-9CB2-162112DB3904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476131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977C504-0CE2-4EAA-9CB2-162112DB3904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99240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  <a:ea typeface="ＭＳ Ｐゴシック" charset="-12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52413" y="971550"/>
            <a:ext cx="8632825" cy="3043238"/>
          </a:xfrm>
          <a:prstGeom prst="rect">
            <a:avLst/>
          </a:prstGeom>
          <a:solidFill>
            <a:srgbClr val="003E7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rgbClr val="276EBA"/>
              </a:solidFill>
              <a:ea typeface="ＭＳ Ｐゴシック" charset="-12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52413" y="914400"/>
            <a:ext cx="8631237" cy="57150"/>
          </a:xfrm>
          <a:prstGeom prst="rect">
            <a:avLst/>
          </a:prstGeom>
          <a:solidFill>
            <a:srgbClr val="003E7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  <a:ea typeface="ＭＳ Ｐゴシック" charset="-12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52413" y="3900488"/>
            <a:ext cx="6800850" cy="114300"/>
          </a:xfrm>
          <a:prstGeom prst="rect">
            <a:avLst/>
          </a:prstGeom>
          <a:solidFill>
            <a:srgbClr val="003E7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  <a:ea typeface="ＭＳ Ｐゴシック" charset="-128"/>
            </a:endParaRPr>
          </a:p>
        </p:txBody>
      </p:sp>
      <p:sp>
        <p:nvSpPr>
          <p:cNvPr id="8" name="Rectangle 7"/>
          <p:cNvSpPr/>
          <p:nvPr/>
        </p:nvSpPr>
        <p:spPr bwMode="auto">
          <a:xfrm>
            <a:off x="7053263" y="3900488"/>
            <a:ext cx="919162" cy="114300"/>
          </a:xfrm>
          <a:prstGeom prst="rect">
            <a:avLst/>
          </a:prstGeom>
          <a:solidFill>
            <a:srgbClr val="7BC14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  <a:ea typeface="ＭＳ Ｐゴシック" charset="-128"/>
            </a:endParaRPr>
          </a:p>
        </p:txBody>
      </p:sp>
      <p:sp>
        <p:nvSpPr>
          <p:cNvPr id="9" name="Rectangle 8"/>
          <p:cNvSpPr/>
          <p:nvPr/>
        </p:nvSpPr>
        <p:spPr bwMode="auto">
          <a:xfrm>
            <a:off x="7972426" y="3900488"/>
            <a:ext cx="911225" cy="114300"/>
          </a:xfrm>
          <a:prstGeom prst="rect">
            <a:avLst/>
          </a:prstGeom>
          <a:solidFill>
            <a:srgbClr val="93959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  <a:ea typeface="ＭＳ Ｐゴシック" charset="-128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7053264" y="4129088"/>
            <a:ext cx="1830387" cy="884635"/>
          </a:xfrm>
          <a:prstGeom prst="rect">
            <a:avLst/>
          </a:prstGeom>
          <a:solidFill>
            <a:srgbClr val="003E7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  <a:ea typeface="ＭＳ Ｐゴシック" charset="-128"/>
            </a:endParaRPr>
          </a:p>
        </p:txBody>
      </p:sp>
      <p:pic>
        <p:nvPicPr>
          <p:cNvPr id="11" name="Picture 16" descr="ITF_Logo_RGB.png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414" y="171450"/>
            <a:ext cx="2455717" cy="54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1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98450" y="4677106"/>
            <a:ext cx="1152000" cy="2742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1293862"/>
            <a:ext cx="7162800" cy="1335038"/>
          </a:xfrm>
        </p:spPr>
        <p:txBody>
          <a:bodyPr>
            <a:normAutofit/>
          </a:bodyPr>
          <a:lstStyle>
            <a:lvl1pPr algn="l">
              <a:defRPr sz="3600" b="1">
                <a:solidFill>
                  <a:schemeClr val="bg1"/>
                </a:solidFill>
                <a:latin typeface="Verdana"/>
                <a:cs typeface="Verdana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09600" y="2628900"/>
            <a:ext cx="7162800" cy="1085850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FFFFFF"/>
                </a:solidFill>
                <a:latin typeface="Verdana"/>
                <a:cs typeface="Verdana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7" name="Rectangle 16"/>
          <p:cNvSpPr/>
          <p:nvPr userDrawn="1"/>
        </p:nvSpPr>
        <p:spPr bwMode="auto">
          <a:xfrm>
            <a:off x="6134102" y="3900488"/>
            <a:ext cx="919162" cy="114300"/>
          </a:xfrm>
          <a:prstGeom prst="rect">
            <a:avLst/>
          </a:prstGeom>
          <a:solidFill>
            <a:srgbClr val="007DC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  <a:ea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724293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1"/>
          <p:cNvSpPr>
            <a:spLocks noGrp="1"/>
          </p:cNvSpPr>
          <p:nvPr>
            <p:ph type="title"/>
          </p:nvPr>
        </p:nvSpPr>
        <p:spPr bwMode="auto">
          <a:xfrm>
            <a:off x="628651" y="900000"/>
            <a:ext cx="79057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sz="2000"/>
            </a:lvl1pPr>
          </a:lstStyle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440000"/>
            <a:ext cx="7905752" cy="3069186"/>
          </a:xfrm>
        </p:spPr>
        <p:txBody>
          <a:bodyPr/>
          <a:lstStyle>
            <a:lvl1pPr>
              <a:defRPr sz="1800"/>
            </a:lvl1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5EEBDE-8F8C-41EC-94BE-C5EB6A3866D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60326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ubtitle 2"/>
          <p:cNvSpPr>
            <a:spLocks noGrp="1"/>
          </p:cNvSpPr>
          <p:nvPr>
            <p:ph type="subTitle" idx="13"/>
          </p:nvPr>
        </p:nvSpPr>
        <p:spPr>
          <a:xfrm>
            <a:off x="628650" y="2571750"/>
            <a:ext cx="7905750" cy="1028700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  <a:latin typeface="Verdana"/>
                <a:cs typeface="Verdana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9" name="Title 1"/>
          <p:cNvSpPr>
            <a:spLocks noGrp="1"/>
          </p:cNvSpPr>
          <p:nvPr>
            <p:ph type="ctrTitle"/>
          </p:nvPr>
        </p:nvSpPr>
        <p:spPr>
          <a:xfrm>
            <a:off x="628650" y="1236712"/>
            <a:ext cx="7905750" cy="1335038"/>
          </a:xfrm>
        </p:spPr>
        <p:txBody>
          <a:bodyPr>
            <a:normAutofit/>
          </a:bodyPr>
          <a:lstStyle>
            <a:lvl1pPr algn="l">
              <a:defRPr sz="2000" b="1">
                <a:solidFill>
                  <a:srgbClr val="000000"/>
                </a:solidFill>
                <a:latin typeface="Verdana"/>
                <a:cs typeface="Verdana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6BE92F-71F3-42F5-B1E8-03A18F5BCA9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0321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900000"/>
            <a:ext cx="7905750" cy="4572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440000"/>
            <a:ext cx="3867150" cy="2996951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1" y="1440000"/>
            <a:ext cx="3886200" cy="2996952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97CD1C-EFC7-4194-8B2C-7F875230CB5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67606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900000"/>
            <a:ext cx="7905750" cy="975116"/>
          </a:xfrm>
        </p:spPr>
        <p:txBody>
          <a:bodyPr anchor="t"/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2ECEF2-39C3-41EF-98FA-2292240FABA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21334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2DE3DB-7CEA-470D-B151-9BBBEF03CB0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8576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  <a:ea typeface="ＭＳ Ｐゴシック" charset="-12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  <a:ea typeface="ＭＳ Ｐゴシック" charset="-128"/>
            </a:endParaRPr>
          </a:p>
        </p:txBody>
      </p:sp>
      <p:sp>
        <p:nvSpPr>
          <p:cNvPr id="16" name="Rectangle 15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  <a:ea typeface="ＭＳ Ｐゴシック" charset="-128"/>
            </a:endParaRPr>
          </a:p>
        </p:txBody>
      </p:sp>
      <p:sp>
        <p:nvSpPr>
          <p:cNvPr id="17" name="Rectangle 16"/>
          <p:cNvSpPr/>
          <p:nvPr userDrawn="1"/>
        </p:nvSpPr>
        <p:spPr>
          <a:xfrm>
            <a:off x="252413" y="971550"/>
            <a:ext cx="8632825" cy="3043238"/>
          </a:xfrm>
          <a:prstGeom prst="rect">
            <a:avLst/>
          </a:prstGeom>
          <a:solidFill>
            <a:srgbClr val="003E7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rgbClr val="276EBA"/>
              </a:solidFill>
              <a:ea typeface="ＭＳ Ｐゴシック" charset="-128"/>
            </a:endParaRPr>
          </a:p>
        </p:txBody>
      </p:sp>
      <p:sp>
        <p:nvSpPr>
          <p:cNvPr id="18" name="Rectangle 17"/>
          <p:cNvSpPr/>
          <p:nvPr userDrawn="1"/>
        </p:nvSpPr>
        <p:spPr>
          <a:xfrm>
            <a:off x="252413" y="914400"/>
            <a:ext cx="8631237" cy="57150"/>
          </a:xfrm>
          <a:prstGeom prst="rect">
            <a:avLst/>
          </a:prstGeom>
          <a:solidFill>
            <a:srgbClr val="003E7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  <a:ea typeface="ＭＳ Ｐゴシック" charset="-128"/>
            </a:endParaRPr>
          </a:p>
        </p:txBody>
      </p:sp>
      <p:sp>
        <p:nvSpPr>
          <p:cNvPr id="19" name="Rectangle 18"/>
          <p:cNvSpPr/>
          <p:nvPr userDrawn="1"/>
        </p:nvSpPr>
        <p:spPr>
          <a:xfrm>
            <a:off x="252413" y="3900488"/>
            <a:ext cx="6800850" cy="114300"/>
          </a:xfrm>
          <a:prstGeom prst="rect">
            <a:avLst/>
          </a:prstGeom>
          <a:solidFill>
            <a:srgbClr val="003E7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  <a:ea typeface="ＭＳ Ｐゴシック" charset="-128"/>
            </a:endParaRPr>
          </a:p>
        </p:txBody>
      </p:sp>
      <p:sp>
        <p:nvSpPr>
          <p:cNvPr id="20" name="Rectangle 19"/>
          <p:cNvSpPr/>
          <p:nvPr userDrawn="1"/>
        </p:nvSpPr>
        <p:spPr bwMode="auto">
          <a:xfrm>
            <a:off x="7053263" y="3900488"/>
            <a:ext cx="919162" cy="114300"/>
          </a:xfrm>
          <a:prstGeom prst="rect">
            <a:avLst/>
          </a:prstGeom>
          <a:solidFill>
            <a:srgbClr val="7BC14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  <a:ea typeface="ＭＳ Ｐゴシック" charset="-128"/>
            </a:endParaRPr>
          </a:p>
        </p:txBody>
      </p:sp>
      <p:sp>
        <p:nvSpPr>
          <p:cNvPr id="21" name="Rectangle 20"/>
          <p:cNvSpPr/>
          <p:nvPr userDrawn="1"/>
        </p:nvSpPr>
        <p:spPr bwMode="auto">
          <a:xfrm>
            <a:off x="7972426" y="3900488"/>
            <a:ext cx="911225" cy="114300"/>
          </a:xfrm>
          <a:prstGeom prst="rect">
            <a:avLst/>
          </a:prstGeom>
          <a:solidFill>
            <a:srgbClr val="93959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  <a:ea typeface="ＭＳ Ｐゴシック" charset="-128"/>
            </a:endParaRPr>
          </a:p>
        </p:txBody>
      </p:sp>
      <p:sp>
        <p:nvSpPr>
          <p:cNvPr id="24" name="Rectangle 23"/>
          <p:cNvSpPr/>
          <p:nvPr userDrawn="1"/>
        </p:nvSpPr>
        <p:spPr>
          <a:xfrm>
            <a:off x="7053264" y="4129088"/>
            <a:ext cx="1830387" cy="884635"/>
          </a:xfrm>
          <a:prstGeom prst="rect">
            <a:avLst/>
          </a:prstGeom>
          <a:solidFill>
            <a:srgbClr val="003E7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  <a:ea typeface="ＭＳ Ｐゴシック" charset="-128"/>
            </a:endParaRPr>
          </a:p>
        </p:txBody>
      </p:sp>
      <p:pic>
        <p:nvPicPr>
          <p:cNvPr id="25" name="Picture 16" descr="ITF_Logo_RGB.png"/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414" y="171450"/>
            <a:ext cx="2455717" cy="54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1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98450" y="4677106"/>
            <a:ext cx="1152000" cy="2742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" name="Title 1"/>
          <p:cNvSpPr>
            <a:spLocks noGrp="1"/>
          </p:cNvSpPr>
          <p:nvPr>
            <p:ph type="ctrTitle"/>
          </p:nvPr>
        </p:nvSpPr>
        <p:spPr>
          <a:xfrm>
            <a:off x="609600" y="1293862"/>
            <a:ext cx="7162800" cy="1335038"/>
          </a:xfrm>
        </p:spPr>
        <p:txBody>
          <a:bodyPr>
            <a:normAutofit/>
          </a:bodyPr>
          <a:lstStyle>
            <a:lvl1pPr algn="l">
              <a:defRPr sz="3600" b="1">
                <a:solidFill>
                  <a:schemeClr val="bg1"/>
                </a:solidFill>
                <a:latin typeface="Verdana"/>
                <a:cs typeface="Verdana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8" name="Subtitle 2"/>
          <p:cNvSpPr>
            <a:spLocks noGrp="1"/>
          </p:cNvSpPr>
          <p:nvPr>
            <p:ph type="subTitle" idx="1"/>
          </p:nvPr>
        </p:nvSpPr>
        <p:spPr>
          <a:xfrm>
            <a:off x="609600" y="2628900"/>
            <a:ext cx="7162800" cy="1085850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FFFFFF"/>
                </a:solidFill>
                <a:latin typeface="Verdana"/>
                <a:cs typeface="Verdana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29" name="Rectangle 28"/>
          <p:cNvSpPr/>
          <p:nvPr userDrawn="1"/>
        </p:nvSpPr>
        <p:spPr bwMode="auto">
          <a:xfrm>
            <a:off x="6134102" y="3900488"/>
            <a:ext cx="919162" cy="114300"/>
          </a:xfrm>
          <a:prstGeom prst="rect">
            <a:avLst/>
          </a:prstGeom>
          <a:solidFill>
            <a:srgbClr val="007DC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  <a:ea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4672213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28650" y="900000"/>
            <a:ext cx="79057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7200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US" altLang="en-US" dirty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28650" y="1440000"/>
            <a:ext cx="790575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7200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US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081964" y="84535"/>
            <a:ext cx="452437" cy="273844"/>
          </a:xfrm>
          <a:prstGeom prst="rect">
            <a:avLst/>
          </a:prstGeom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>
              <a:defRPr sz="1000" smtClean="0">
                <a:solidFill>
                  <a:srgbClr val="898989"/>
                </a:solidFill>
                <a:latin typeface="Verdana" charset="0"/>
              </a:defRPr>
            </a:lvl1pPr>
          </a:lstStyle>
          <a:p>
            <a:pPr>
              <a:defRPr/>
            </a:pPr>
            <a:fld id="{3EAAD0A9-8B32-478F-B0C3-ED445199E3B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6805614" y="428625"/>
            <a:ext cx="1728787" cy="27385"/>
          </a:xfrm>
          <a:prstGeom prst="rect">
            <a:avLst/>
          </a:prstGeom>
          <a:solidFill>
            <a:srgbClr val="003E7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  <a:ea typeface="ＭＳ Ｐゴシック" charset="-128"/>
            </a:endParaRPr>
          </a:p>
        </p:txBody>
      </p:sp>
      <p:pic>
        <p:nvPicPr>
          <p:cNvPr id="1030" name="Picture 13" descr="ITF_Logo_RGB.png"/>
          <p:cNvPicPr>
            <a:picLocks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651" y="289322"/>
            <a:ext cx="1279020" cy="280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Rectangle 14"/>
          <p:cNvSpPr/>
          <p:nvPr/>
        </p:nvSpPr>
        <p:spPr>
          <a:xfrm>
            <a:off x="6805613" y="4659982"/>
            <a:ext cx="576262" cy="71438"/>
          </a:xfrm>
          <a:prstGeom prst="rect">
            <a:avLst/>
          </a:prstGeom>
          <a:solidFill>
            <a:srgbClr val="1C7CC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baseline="-25000">
              <a:solidFill>
                <a:srgbClr val="FFFFFF"/>
              </a:solidFill>
              <a:ea typeface="ＭＳ Ｐゴシック" pitchFamily="-65" charset="-128"/>
            </a:endParaRPr>
          </a:p>
        </p:txBody>
      </p:sp>
      <p:sp>
        <p:nvSpPr>
          <p:cNvPr id="16" name="Rectangle 15"/>
          <p:cNvSpPr/>
          <p:nvPr/>
        </p:nvSpPr>
        <p:spPr bwMode="auto">
          <a:xfrm>
            <a:off x="7380288" y="4659982"/>
            <a:ext cx="579437" cy="71438"/>
          </a:xfrm>
          <a:prstGeom prst="rect">
            <a:avLst/>
          </a:prstGeom>
          <a:solidFill>
            <a:srgbClr val="7BC04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baseline="-25000">
              <a:solidFill>
                <a:srgbClr val="FFFFFF"/>
              </a:solidFill>
              <a:ea typeface="ＭＳ Ｐゴシック" pitchFamily="-65" charset="-128"/>
            </a:endParaRPr>
          </a:p>
        </p:txBody>
      </p:sp>
      <p:sp>
        <p:nvSpPr>
          <p:cNvPr id="17" name="Rectangle 16"/>
          <p:cNvSpPr/>
          <p:nvPr/>
        </p:nvSpPr>
        <p:spPr bwMode="auto">
          <a:xfrm>
            <a:off x="7958138" y="4659982"/>
            <a:ext cx="576262" cy="71438"/>
          </a:xfrm>
          <a:prstGeom prst="rect">
            <a:avLst/>
          </a:prstGeom>
          <a:solidFill>
            <a:srgbClr val="93959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baseline="-25000">
              <a:solidFill>
                <a:srgbClr val="FFFFFF"/>
              </a:solidFill>
              <a:ea typeface="ＭＳ Ｐゴシック" pitchFamily="-65" charset="-128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6" r:id="rId1"/>
    <p:sldLayoutId id="2147483851" r:id="rId2"/>
    <p:sldLayoutId id="2147483852" r:id="rId3"/>
    <p:sldLayoutId id="2147483853" r:id="rId4"/>
    <p:sldLayoutId id="2147483854" r:id="rId5"/>
    <p:sldLayoutId id="2147483855" r:id="rId6"/>
    <p:sldLayoutId id="2147483857" r:id="rId7"/>
  </p:sldLayoutIdLst>
  <p:hf hdr="0" dt="0"/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2400" b="1" kern="1200">
          <a:solidFill>
            <a:schemeClr val="tx1"/>
          </a:solidFill>
          <a:latin typeface="Verdana"/>
          <a:ea typeface="ＭＳ Ｐゴシック" pitchFamily="-107" charset="-128"/>
          <a:cs typeface="Verdana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Verdana" pitchFamily="-107" charset="0"/>
          <a:ea typeface="ＭＳ Ｐゴシック" pitchFamily="-107" charset="-128"/>
          <a:cs typeface="Verdana" pitchFamily="-107" charset="0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Verdana" pitchFamily="-107" charset="0"/>
          <a:ea typeface="ＭＳ Ｐゴシック" pitchFamily="-107" charset="-128"/>
          <a:cs typeface="Verdana" pitchFamily="-107" charset="0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Verdana" pitchFamily="-107" charset="0"/>
          <a:ea typeface="ＭＳ Ｐゴシック" pitchFamily="-107" charset="-128"/>
          <a:cs typeface="Verdana" pitchFamily="-107" charset="0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Verdana" pitchFamily="-107" charset="0"/>
          <a:ea typeface="ＭＳ Ｐゴシック" pitchFamily="-107" charset="-128"/>
          <a:cs typeface="Verdana" pitchFamily="-107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Verdana" pitchFamily="-107" charset="0"/>
          <a:ea typeface="ＭＳ Ｐゴシック" pitchFamily="-107" charset="-128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Verdana" pitchFamily="-107" charset="0"/>
          <a:ea typeface="ＭＳ Ｐゴシック" pitchFamily="-107" charset="-128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Verdana" pitchFamily="-107" charset="0"/>
          <a:ea typeface="ＭＳ Ｐゴシック" pitchFamily="-107" charset="-128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Verdana" pitchFamily="-107" charset="0"/>
          <a:ea typeface="ＭＳ Ｐゴシック" pitchFamily="-107" charset="-128"/>
        </a:defRPr>
      </a:lvl9pPr>
    </p:titleStyle>
    <p:bodyStyle>
      <a:lvl1pPr marL="269875" indent="-179388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charset="0"/>
        <a:buChar char="•"/>
        <a:defRPr sz="1800" kern="1200">
          <a:solidFill>
            <a:schemeClr val="tx1"/>
          </a:solidFill>
          <a:latin typeface="Verdana"/>
          <a:ea typeface="ＭＳ Ｐゴシック" pitchFamily="-107" charset="-128"/>
          <a:cs typeface="Verdana"/>
        </a:defRPr>
      </a:lvl1pPr>
      <a:lvl2pPr marL="742950" indent="-179388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charset="0"/>
        <a:buChar char="–"/>
        <a:defRPr sz="1600" kern="1200">
          <a:solidFill>
            <a:schemeClr val="tx1"/>
          </a:solidFill>
          <a:latin typeface="Verdana"/>
          <a:ea typeface="ＭＳ Ｐゴシック" pitchFamily="-107" charset="-128"/>
          <a:cs typeface="Verdana"/>
        </a:defRPr>
      </a:lvl2pPr>
      <a:lvl3pPr marL="1143000" indent="-179388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charset="0"/>
        <a:buChar char="•"/>
        <a:defRPr sz="1600" kern="1200">
          <a:solidFill>
            <a:schemeClr val="tx1"/>
          </a:solidFill>
          <a:latin typeface="Verdana"/>
          <a:ea typeface="ＭＳ Ｐゴシック" pitchFamily="-107" charset="-128"/>
          <a:cs typeface="Verdana"/>
        </a:defRPr>
      </a:lvl3pPr>
      <a:lvl4pPr marL="1600200" indent="-179388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charset="0"/>
        <a:buChar char="–"/>
        <a:defRPr sz="1600" kern="1200">
          <a:solidFill>
            <a:schemeClr val="tx1"/>
          </a:solidFill>
          <a:latin typeface="Verdana"/>
          <a:ea typeface="ＭＳ Ｐゴシック" pitchFamily="-107" charset="-128"/>
          <a:cs typeface="Verdana"/>
        </a:defRPr>
      </a:lvl4pPr>
      <a:lvl5pPr marL="2057400" indent="-179388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charset="0"/>
        <a:buChar char="»"/>
        <a:defRPr sz="1600" kern="1200">
          <a:solidFill>
            <a:schemeClr val="tx1"/>
          </a:solidFill>
          <a:latin typeface="Verdana"/>
          <a:ea typeface="ＭＳ Ｐゴシック" pitchFamily="-107" charset="-128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g"/><Relationship Id="rId5" Type="http://schemas.openxmlformats.org/officeDocument/2006/relationships/image" Target="../media/image6.jpg"/><Relationship Id="rId4" Type="http://schemas.openxmlformats.org/officeDocument/2006/relationships/image" Target="../media/image5.jp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chart" Target="../charts/chart6.xml"/><Relationship Id="rId3" Type="http://schemas.openxmlformats.org/officeDocument/2006/relationships/chart" Target="../charts/chart1.xml"/><Relationship Id="rId7" Type="http://schemas.openxmlformats.org/officeDocument/2006/relationships/chart" Target="../charts/chart5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4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Relationship Id="rId9" Type="http://schemas.openxmlformats.org/officeDocument/2006/relationships/chart" Target="../charts/char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emf"/><Relationship Id="rId4" Type="http://schemas.openxmlformats.org/officeDocument/2006/relationships/image" Target="../media/image11.tif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1293862"/>
            <a:ext cx="8210872" cy="1335038"/>
          </a:xfrm>
        </p:spPr>
        <p:txBody>
          <a:bodyPr>
            <a:normAutofit/>
          </a:bodyPr>
          <a:lstStyle/>
          <a:p>
            <a:r>
              <a:rPr lang="en-US" sz="2800" dirty="0">
                <a:latin typeface="Verdana" panose="020B0604030504040204" pitchFamily="34" charset="0"/>
                <a:ea typeface="Verdana" panose="020B0604030504040204" pitchFamily="34" charset="0"/>
              </a:rPr>
              <a:t>Gender and Diversity in Transport Policy </a:t>
            </a:r>
            <a:endParaRPr lang="en-US" sz="2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1400" dirty="0">
                <a:latin typeface="Verdana" panose="020B0604030504040204" pitchFamily="34" charset="0"/>
                <a:ea typeface="Verdana" panose="020B0604030504040204" pitchFamily="34" charset="0"/>
              </a:rPr>
              <a:t>Josephine Macharia, Policy Analyst, ITF </a:t>
            </a:r>
          </a:p>
        </p:txBody>
      </p:sp>
    </p:spTree>
    <p:extLst>
      <p:ext uri="{BB962C8B-B14F-4D97-AF65-F5344CB8AC3E}">
        <p14:creationId xmlns:p14="http://schemas.microsoft.com/office/powerpoint/2010/main" val="210099693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Thank you!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pt-BR" sz="1400" dirty="0"/>
              <a:t>Josephine.MACHARIA@itf-oecd.org</a:t>
            </a:r>
          </a:p>
          <a:p>
            <a:endParaRPr lang="pt-BR" sz="1400" dirty="0"/>
          </a:p>
        </p:txBody>
      </p:sp>
    </p:spTree>
    <p:extLst>
      <p:ext uri="{BB962C8B-B14F-4D97-AF65-F5344CB8AC3E}">
        <p14:creationId xmlns:p14="http://schemas.microsoft.com/office/powerpoint/2010/main" val="7939257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3568" y="685800"/>
            <a:ext cx="8064896" cy="457200"/>
          </a:xfrm>
        </p:spPr>
        <p:txBody>
          <a:bodyPr/>
          <a:lstStyle/>
          <a:p>
            <a:r>
              <a:rPr lang="en-GB" dirty="0"/>
              <a:t>International Transport Forum (ITF)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D137017-A9C0-4D66-BDEE-404884D9AFC1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4716016" y="1275606"/>
            <a:ext cx="403244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GB" sz="1600" dirty="0"/>
              <a:t>Intergovernmental platform and think tank for transport, at the OECD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en-GB" sz="1600" dirty="0"/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GB" sz="1600" dirty="0"/>
              <a:t>Fosters a deeper understanding of the role of all modes of transport in economic growth, environmental sustainability, and social inclusion 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en-GB" sz="1600" dirty="0"/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GB" sz="1600" dirty="0"/>
              <a:t>64 member countries, one observer country </a:t>
            </a:r>
          </a:p>
          <a:p>
            <a:endParaRPr lang="en-GB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1600" dirty="0"/>
          </a:p>
        </p:txBody>
      </p:sp>
      <p:pic>
        <p:nvPicPr>
          <p:cNvPr id="9" name="Picture 3" descr="M:\Photos\Flags\ITF160518-055-MSU-012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82" r="9782"/>
          <a:stretch/>
        </p:blipFill>
        <p:spPr bwMode="auto">
          <a:xfrm>
            <a:off x="683568" y="1275606"/>
            <a:ext cx="3567991" cy="30686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165256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3568" y="685800"/>
            <a:ext cx="8064896" cy="457200"/>
          </a:xfrm>
        </p:spPr>
        <p:txBody>
          <a:bodyPr/>
          <a:lstStyle/>
          <a:p>
            <a:r>
              <a:rPr lang="en-GB" dirty="0"/>
              <a:t>ITF Priorities: Five major themes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D137017-A9C0-4D66-BDEE-404884D9AFC1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  <p:sp>
        <p:nvSpPr>
          <p:cNvPr id="29" name="Rectangle 28"/>
          <p:cNvSpPr/>
          <p:nvPr/>
        </p:nvSpPr>
        <p:spPr>
          <a:xfrm>
            <a:off x="5479714" y="3468267"/>
            <a:ext cx="1639928" cy="3139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7865" defTabSz="342900" fontAlgn="auto">
              <a:lnSpc>
                <a:spcPct val="120000"/>
              </a:lnSpc>
              <a:spcBef>
                <a:spcPts val="900"/>
              </a:spcBef>
              <a:spcAft>
                <a:spcPts val="0"/>
              </a:spcAft>
            </a:pPr>
            <a:r>
              <a:rPr lang="en-US" sz="1200" dirty="0">
                <a:solidFill>
                  <a:srgbClr val="002060"/>
                </a:solidFill>
                <a:latin typeface="Arial Rounded MT Bold" panose="020F0704030504030204" pitchFamily="34" charset="0"/>
                <a:ea typeface="ＭＳ Ｐゴシック" pitchFamily="-107" charset="-128"/>
              </a:rPr>
              <a:t>DIGITALISATION</a:t>
            </a:r>
            <a:endParaRPr lang="en-US" sz="1050" dirty="0">
              <a:solidFill>
                <a:srgbClr val="002060"/>
              </a:solidFill>
              <a:latin typeface="Arial Rounded MT Bold" panose="020F0704030504030204" pitchFamily="34" charset="0"/>
              <a:ea typeface="ＭＳ Ｐゴシック" pitchFamily="-107" charset="-128"/>
            </a:endParaRPr>
          </a:p>
        </p:txBody>
      </p:sp>
      <p:grpSp>
        <p:nvGrpSpPr>
          <p:cNvPr id="30" name="Group 29"/>
          <p:cNvGrpSpPr/>
          <p:nvPr/>
        </p:nvGrpSpPr>
        <p:grpSpPr>
          <a:xfrm>
            <a:off x="312637" y="2008457"/>
            <a:ext cx="1304513" cy="1304513"/>
            <a:chOff x="746523" y="3165967"/>
            <a:chExt cx="1080000" cy="1080000"/>
          </a:xfrm>
        </p:grpSpPr>
        <p:sp>
          <p:nvSpPr>
            <p:cNvPr id="31" name="Oval 30"/>
            <p:cNvSpPr/>
            <p:nvPr/>
          </p:nvSpPr>
          <p:spPr>
            <a:xfrm>
              <a:off x="746523" y="3165967"/>
              <a:ext cx="1080000" cy="1080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F6921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342900" fontAlgn="auto">
                <a:spcBef>
                  <a:spcPts val="0"/>
                </a:spcBef>
                <a:spcAft>
                  <a:spcPts val="0"/>
                </a:spcAft>
              </a:pPr>
              <a:endParaRPr lang="en-US" sz="1350" dirty="0">
                <a:solidFill>
                  <a:srgbClr val="00B050"/>
                </a:solidFill>
                <a:latin typeface="Calibri" pitchFamily="34" charset="0"/>
              </a:endParaRPr>
            </a:p>
          </p:txBody>
        </p:sp>
        <p:sp>
          <p:nvSpPr>
            <p:cNvPr id="32" name="Oval 31"/>
            <p:cNvSpPr/>
            <p:nvPr/>
          </p:nvSpPr>
          <p:spPr>
            <a:xfrm>
              <a:off x="836523" y="3255967"/>
              <a:ext cx="900000" cy="900000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 w="50800"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342900" fontAlgn="auto">
                <a:spcBef>
                  <a:spcPts val="0"/>
                </a:spcBef>
                <a:spcAft>
                  <a:spcPts val="0"/>
                </a:spcAft>
              </a:pPr>
              <a:endParaRPr lang="en-US" sz="1350" dirty="0">
                <a:ln w="0"/>
                <a:solidFill>
                  <a:srgbClr val="5B9BD5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alibri" pitchFamily="34" charset="0"/>
              </a:endParaRPr>
            </a:p>
          </p:txBody>
        </p:sp>
      </p:grpSp>
      <p:sp>
        <p:nvSpPr>
          <p:cNvPr id="33" name="Rectangle 32"/>
          <p:cNvSpPr/>
          <p:nvPr/>
        </p:nvSpPr>
        <p:spPr>
          <a:xfrm>
            <a:off x="60556" y="3490003"/>
            <a:ext cx="1808674" cy="2921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7865" defTabSz="342900" fontAlgn="auto">
              <a:lnSpc>
                <a:spcPct val="120000"/>
              </a:lnSpc>
              <a:spcBef>
                <a:spcPts val="900"/>
              </a:spcBef>
              <a:spcAft>
                <a:spcPts val="0"/>
              </a:spcAft>
            </a:pPr>
            <a:r>
              <a:rPr lang="en-US" sz="1200" dirty="0">
                <a:solidFill>
                  <a:srgbClr val="002060"/>
                </a:solidFill>
                <a:latin typeface="Arial Rounded MT Bold" panose="020F0704030504030204" pitchFamily="34" charset="0"/>
                <a:ea typeface="ＭＳ Ｐゴシック" pitchFamily="-107" charset="-128"/>
              </a:rPr>
              <a:t>DECARBONISATION</a:t>
            </a:r>
            <a:endParaRPr lang="en-US" sz="1050" dirty="0">
              <a:solidFill>
                <a:srgbClr val="002060"/>
              </a:solidFill>
              <a:latin typeface="Arial Rounded MT Bold" panose="020F0704030504030204" pitchFamily="34" charset="0"/>
              <a:ea typeface="ＭＳ Ｐゴシック" pitchFamily="-107" charset="-128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7219835" y="3610167"/>
            <a:ext cx="1513196" cy="7353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7865" algn="ctr" defTabSz="342900" fontAlgn="auto">
              <a:lnSpc>
                <a:spcPct val="120000"/>
              </a:lnSpc>
              <a:spcBef>
                <a:spcPts val="900"/>
              </a:spcBef>
              <a:spcAft>
                <a:spcPts val="0"/>
              </a:spcAft>
            </a:pPr>
            <a:r>
              <a:rPr lang="en-US" sz="1200" dirty="0">
                <a:solidFill>
                  <a:srgbClr val="002060"/>
                </a:solidFill>
                <a:latin typeface="Arial Rounded MT Bold" panose="020F0704030504030204" pitchFamily="34" charset="0"/>
                <a:ea typeface="ＭＳ Ｐゴシック" pitchFamily="-107" charset="-128"/>
              </a:rPr>
              <a:t>SAFETY, SECURITY, </a:t>
            </a:r>
            <a:br>
              <a:rPr lang="en-US" sz="1200" dirty="0">
                <a:solidFill>
                  <a:srgbClr val="002060"/>
                </a:solidFill>
                <a:latin typeface="Arial Rounded MT Bold" panose="020F0704030504030204" pitchFamily="34" charset="0"/>
                <a:ea typeface="ＭＳ Ｐゴシック" pitchFamily="-107" charset="-128"/>
              </a:rPr>
            </a:br>
            <a:r>
              <a:rPr lang="en-US" sz="1200" dirty="0">
                <a:solidFill>
                  <a:srgbClr val="002060"/>
                </a:solidFill>
                <a:latin typeface="Arial Rounded MT Bold" panose="020F0704030504030204" pitchFamily="34" charset="0"/>
                <a:ea typeface="ＭＳ Ｐゴシック" pitchFamily="-107" charset="-128"/>
              </a:rPr>
              <a:t>HEALTH</a:t>
            </a:r>
          </a:p>
        </p:txBody>
      </p:sp>
      <p:sp>
        <p:nvSpPr>
          <p:cNvPr id="35" name="Rectangle 34"/>
          <p:cNvSpPr/>
          <p:nvPr/>
        </p:nvSpPr>
        <p:spPr>
          <a:xfrm>
            <a:off x="3725963" y="3479135"/>
            <a:ext cx="1489399" cy="3139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7865" defTabSz="342900" fontAlgn="auto">
              <a:lnSpc>
                <a:spcPct val="120000"/>
              </a:lnSpc>
              <a:spcBef>
                <a:spcPts val="900"/>
              </a:spcBef>
              <a:spcAft>
                <a:spcPts val="0"/>
              </a:spcAft>
            </a:pPr>
            <a:r>
              <a:rPr lang="en-US" sz="1200" dirty="0">
                <a:solidFill>
                  <a:srgbClr val="002060"/>
                </a:solidFill>
                <a:latin typeface="Arial Rounded MT Bold" panose="020F0704030504030204" pitchFamily="34" charset="0"/>
                <a:ea typeface="ＭＳ Ｐゴシック" pitchFamily="-107" charset="-128"/>
              </a:rPr>
              <a:t>CONNECTIVITY</a:t>
            </a:r>
          </a:p>
        </p:txBody>
      </p:sp>
      <p:sp>
        <p:nvSpPr>
          <p:cNvPr id="36" name="Rectangle 35"/>
          <p:cNvSpPr/>
          <p:nvPr/>
        </p:nvSpPr>
        <p:spPr>
          <a:xfrm>
            <a:off x="1890932" y="3490003"/>
            <a:ext cx="1663596" cy="7353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7865" algn="ctr" defTabSz="342900" fontAlgn="auto">
              <a:lnSpc>
                <a:spcPct val="120000"/>
              </a:lnSpc>
              <a:spcBef>
                <a:spcPts val="900"/>
              </a:spcBef>
              <a:spcAft>
                <a:spcPts val="0"/>
              </a:spcAft>
            </a:pPr>
            <a:r>
              <a:rPr lang="en-US" sz="1200" dirty="0">
                <a:solidFill>
                  <a:srgbClr val="002060"/>
                </a:solidFill>
                <a:latin typeface="Arial Rounded MT Bold" panose="020F0704030504030204" pitchFamily="34" charset="0"/>
                <a:ea typeface="ＭＳ Ｐゴシック" pitchFamily="-107" charset="-128"/>
              </a:rPr>
              <a:t>UNIVERSAL ACCESS,</a:t>
            </a:r>
            <a:br>
              <a:rPr lang="en-US" sz="1200" dirty="0">
                <a:solidFill>
                  <a:srgbClr val="002060"/>
                </a:solidFill>
                <a:latin typeface="Arial Rounded MT Bold" panose="020F0704030504030204" pitchFamily="34" charset="0"/>
                <a:ea typeface="ＭＳ Ｐゴシック" pitchFamily="-107" charset="-128"/>
              </a:rPr>
            </a:br>
            <a:r>
              <a:rPr lang="en-US" sz="1200" dirty="0">
                <a:solidFill>
                  <a:srgbClr val="002060"/>
                </a:solidFill>
                <a:latin typeface="Arial Rounded MT Bold" panose="020F0704030504030204" pitchFamily="34" charset="0"/>
                <a:ea typeface="ＭＳ Ｐゴシック" pitchFamily="-107" charset="-128"/>
              </a:rPr>
              <a:t>INCLUSION</a:t>
            </a:r>
          </a:p>
        </p:txBody>
      </p:sp>
      <p:grpSp>
        <p:nvGrpSpPr>
          <p:cNvPr id="37" name="Group 36"/>
          <p:cNvGrpSpPr/>
          <p:nvPr/>
        </p:nvGrpSpPr>
        <p:grpSpPr>
          <a:xfrm>
            <a:off x="5571292" y="2008457"/>
            <a:ext cx="1304513" cy="1304513"/>
            <a:chOff x="7512269" y="3276271"/>
            <a:chExt cx="1080000" cy="1080000"/>
          </a:xfrm>
        </p:grpSpPr>
        <p:sp>
          <p:nvSpPr>
            <p:cNvPr id="38" name="Oval 37"/>
            <p:cNvSpPr/>
            <p:nvPr/>
          </p:nvSpPr>
          <p:spPr>
            <a:xfrm>
              <a:off x="7512269" y="3276271"/>
              <a:ext cx="1080000" cy="1080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F6921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342900" fontAlgn="auto">
                <a:spcBef>
                  <a:spcPts val="0"/>
                </a:spcBef>
                <a:spcAft>
                  <a:spcPts val="0"/>
                </a:spcAft>
              </a:pPr>
              <a:endParaRPr lang="en-US" sz="1350" dirty="0">
                <a:solidFill>
                  <a:prstClr val="white"/>
                </a:solidFill>
                <a:latin typeface="Calibri" pitchFamily="34" charset="0"/>
              </a:endParaRPr>
            </a:p>
          </p:txBody>
        </p:sp>
        <p:sp>
          <p:nvSpPr>
            <p:cNvPr id="39" name="Oval 38"/>
            <p:cNvSpPr/>
            <p:nvPr/>
          </p:nvSpPr>
          <p:spPr>
            <a:xfrm>
              <a:off x="7602269" y="3366271"/>
              <a:ext cx="900000" cy="900000"/>
            </a:xfrm>
            <a:prstGeom prst="ellipse">
              <a:avLst/>
            </a:prstGeom>
            <a:blipFill>
              <a:blip r:embed="rId4"/>
              <a:stretch>
                <a:fillRect/>
              </a:stretch>
            </a:blipFill>
            <a:ln w="50800"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342900" fontAlgn="auto">
                <a:spcBef>
                  <a:spcPts val="0"/>
                </a:spcBef>
                <a:spcAft>
                  <a:spcPts val="0"/>
                </a:spcAft>
              </a:pPr>
              <a:endParaRPr lang="en-US" sz="1350" dirty="0">
                <a:ln w="0"/>
                <a:solidFill>
                  <a:srgbClr val="5B9BD5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alibri" pitchFamily="34" charset="0"/>
              </a:endParaRPr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2065522" y="2006075"/>
            <a:ext cx="1304513" cy="1304513"/>
            <a:chOff x="3137977" y="3152564"/>
            <a:chExt cx="1080000" cy="1080000"/>
          </a:xfrm>
        </p:grpSpPr>
        <p:sp>
          <p:nvSpPr>
            <p:cNvPr id="41" name="Oval 40"/>
            <p:cNvSpPr/>
            <p:nvPr/>
          </p:nvSpPr>
          <p:spPr>
            <a:xfrm>
              <a:off x="3137977" y="3152564"/>
              <a:ext cx="1080000" cy="1080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F6921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342900" fontAlgn="auto">
                <a:spcBef>
                  <a:spcPts val="0"/>
                </a:spcBef>
                <a:spcAft>
                  <a:spcPts val="0"/>
                </a:spcAft>
              </a:pPr>
              <a:endParaRPr lang="en-US" sz="1350" dirty="0">
                <a:solidFill>
                  <a:prstClr val="white"/>
                </a:solidFill>
                <a:latin typeface="Calibri" pitchFamily="34" charset="0"/>
              </a:endParaRPr>
            </a:p>
          </p:txBody>
        </p:sp>
        <p:sp>
          <p:nvSpPr>
            <p:cNvPr id="42" name="Oval 41"/>
            <p:cNvSpPr/>
            <p:nvPr/>
          </p:nvSpPr>
          <p:spPr>
            <a:xfrm>
              <a:off x="3227977" y="3242564"/>
              <a:ext cx="900000" cy="900000"/>
            </a:xfrm>
            <a:prstGeom prst="ellipse">
              <a:avLst/>
            </a:prstGeom>
            <a:blipFill>
              <a:blip r:embed="rId5"/>
              <a:stretch>
                <a:fillRect/>
              </a:stretch>
            </a:blipFill>
            <a:ln w="50800"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342900" fontAlgn="auto">
                <a:spcBef>
                  <a:spcPts val="0"/>
                </a:spcBef>
                <a:spcAft>
                  <a:spcPts val="0"/>
                </a:spcAft>
              </a:pPr>
              <a:endParaRPr lang="en-US" sz="1350" dirty="0">
                <a:ln w="0"/>
                <a:solidFill>
                  <a:srgbClr val="5B9BD5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alibri" pitchFamily="34" charset="0"/>
              </a:endParaRPr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3818407" y="2006074"/>
            <a:ext cx="1304513" cy="1304513"/>
            <a:chOff x="5213258" y="3204521"/>
            <a:chExt cx="1080000" cy="1080000"/>
          </a:xfrm>
        </p:grpSpPr>
        <p:sp>
          <p:nvSpPr>
            <p:cNvPr id="44" name="Oval 43"/>
            <p:cNvSpPr/>
            <p:nvPr/>
          </p:nvSpPr>
          <p:spPr>
            <a:xfrm>
              <a:off x="5213258" y="3204521"/>
              <a:ext cx="1080000" cy="1080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F6921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342900" fontAlgn="auto">
                <a:spcBef>
                  <a:spcPts val="0"/>
                </a:spcBef>
                <a:spcAft>
                  <a:spcPts val="0"/>
                </a:spcAft>
              </a:pPr>
              <a:endParaRPr lang="en-US" sz="1350" dirty="0">
                <a:solidFill>
                  <a:prstClr val="white"/>
                </a:solidFill>
                <a:latin typeface="Calibri" pitchFamily="34" charset="0"/>
              </a:endParaRPr>
            </a:p>
          </p:txBody>
        </p:sp>
        <p:sp>
          <p:nvSpPr>
            <p:cNvPr id="45" name="Oval 44"/>
            <p:cNvSpPr/>
            <p:nvPr/>
          </p:nvSpPr>
          <p:spPr>
            <a:xfrm>
              <a:off x="5303258" y="3294521"/>
              <a:ext cx="900000" cy="900000"/>
            </a:xfrm>
            <a:prstGeom prst="ellipse">
              <a:avLst/>
            </a:prstGeom>
            <a:blipFill>
              <a:blip r:embed="rId6"/>
              <a:stretch>
                <a:fillRect/>
              </a:stretch>
            </a:blipFill>
            <a:ln w="50800"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342900" fontAlgn="auto">
                <a:spcBef>
                  <a:spcPts val="0"/>
                </a:spcBef>
                <a:spcAft>
                  <a:spcPts val="0"/>
                </a:spcAft>
              </a:pPr>
              <a:endParaRPr lang="en-US" sz="1350" dirty="0">
                <a:ln w="0"/>
                <a:solidFill>
                  <a:srgbClr val="5B9BD5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alibri" pitchFamily="34" charset="0"/>
              </a:endParaRPr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7324177" y="2003844"/>
            <a:ext cx="1304513" cy="1304513"/>
            <a:chOff x="10222397" y="3206545"/>
            <a:chExt cx="1080000" cy="1080000"/>
          </a:xfrm>
        </p:grpSpPr>
        <p:sp>
          <p:nvSpPr>
            <p:cNvPr id="47" name="Oval 46"/>
            <p:cNvSpPr/>
            <p:nvPr/>
          </p:nvSpPr>
          <p:spPr>
            <a:xfrm>
              <a:off x="10222397" y="3206545"/>
              <a:ext cx="1080000" cy="1080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F6921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342900" fontAlgn="auto">
                <a:spcBef>
                  <a:spcPts val="0"/>
                </a:spcBef>
                <a:spcAft>
                  <a:spcPts val="0"/>
                </a:spcAft>
              </a:pPr>
              <a:endParaRPr lang="en-US" sz="1350" dirty="0">
                <a:solidFill>
                  <a:prstClr val="white"/>
                </a:solidFill>
                <a:latin typeface="Calibri" pitchFamily="34" charset="0"/>
              </a:endParaRPr>
            </a:p>
          </p:txBody>
        </p:sp>
        <p:sp>
          <p:nvSpPr>
            <p:cNvPr id="48" name="Oval 47"/>
            <p:cNvSpPr/>
            <p:nvPr/>
          </p:nvSpPr>
          <p:spPr>
            <a:xfrm>
              <a:off x="10312397" y="3296545"/>
              <a:ext cx="900000" cy="900000"/>
            </a:xfrm>
            <a:prstGeom prst="ellipse">
              <a:avLst/>
            </a:prstGeom>
            <a:blipFill>
              <a:blip r:embed="rId7"/>
              <a:stretch>
                <a:fillRect/>
              </a:stretch>
            </a:blipFill>
            <a:ln w="50800"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342900" fontAlgn="auto">
                <a:spcBef>
                  <a:spcPts val="0"/>
                </a:spcBef>
                <a:spcAft>
                  <a:spcPts val="0"/>
                </a:spcAft>
              </a:pPr>
              <a:endParaRPr lang="en-US" sz="1350" dirty="0">
                <a:ln w="0"/>
                <a:solidFill>
                  <a:srgbClr val="5B9BD5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alibri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864770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1560" y="685800"/>
            <a:ext cx="8352928" cy="457200"/>
          </a:xfrm>
        </p:spPr>
        <p:txBody>
          <a:bodyPr/>
          <a:lstStyle/>
          <a:p>
            <a:r>
              <a:rPr lang="en-GB" dirty="0"/>
              <a:t>Why do gender and diversity matter for transport policy?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D137017-A9C0-4D66-BDEE-404884D9AFC1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4139952" y="1347614"/>
            <a:ext cx="4608112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/>
              <a:t>Do </a:t>
            </a:r>
            <a:r>
              <a:rPr lang="en-GB" sz="1600" b="1" dirty="0"/>
              <a:t>transport systems magnify or reduce inequalities </a:t>
            </a:r>
            <a:r>
              <a:rPr lang="en-GB" sz="1600" dirty="0"/>
              <a:t>in our communities? </a:t>
            </a:r>
          </a:p>
          <a:p>
            <a:endParaRPr lang="en-GB" sz="1600" dirty="0"/>
          </a:p>
          <a:p>
            <a:r>
              <a:rPr lang="en-GB" sz="1600" dirty="0"/>
              <a:t>Transport policies do not generate the same outcomes for individuals</a:t>
            </a:r>
            <a:endParaRPr lang="en-GB" sz="1600" b="1" dirty="0">
              <a:solidFill>
                <a:srgbClr val="FF0000"/>
              </a:solidFill>
            </a:endParaRPr>
          </a:p>
          <a:p>
            <a:endParaRPr lang="en-GB" sz="1600" dirty="0"/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GB" sz="1600" dirty="0"/>
              <a:t>Various socio-demographic factors and differences in </a:t>
            </a:r>
            <a:r>
              <a:rPr lang="en-GB" sz="1600" b="1" dirty="0"/>
              <a:t>individual travel preferences and constraints influence travel behaviour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en-GB" sz="1600" b="1" dirty="0"/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1600" dirty="0"/>
              <a:t>Transport workforce is highly gendered due to </a:t>
            </a:r>
            <a:r>
              <a:rPr lang="en-US" sz="1600" b="1" dirty="0"/>
              <a:t>issues cutting across socio-economic factors, education and </a:t>
            </a:r>
            <a:r>
              <a:rPr lang="en-US" sz="1600" b="1" dirty="0" err="1"/>
              <a:t>labour</a:t>
            </a:r>
            <a:r>
              <a:rPr lang="en-US" sz="1600" b="1" dirty="0"/>
              <a:t> laws</a:t>
            </a:r>
            <a:r>
              <a:rPr lang="en-US" sz="1600" dirty="0"/>
              <a:t>, etc.</a:t>
            </a:r>
            <a:endParaRPr lang="en-GB" sz="1600" dirty="0"/>
          </a:p>
        </p:txBody>
      </p:sp>
      <p:grpSp>
        <p:nvGrpSpPr>
          <p:cNvPr id="12" name="Group 11"/>
          <p:cNvGrpSpPr/>
          <p:nvPr/>
        </p:nvGrpSpPr>
        <p:grpSpPr>
          <a:xfrm>
            <a:off x="655956" y="1526147"/>
            <a:ext cx="3339386" cy="1661993"/>
            <a:chOff x="584542" y="1476456"/>
            <a:chExt cx="3339386" cy="1661993"/>
          </a:xfrm>
        </p:grpSpPr>
        <p:sp>
          <p:nvSpPr>
            <p:cNvPr id="13" name="TextBox 12"/>
            <p:cNvSpPr txBox="1"/>
            <p:nvPr/>
          </p:nvSpPr>
          <p:spPr>
            <a:xfrm>
              <a:off x="606058" y="1476456"/>
              <a:ext cx="3317870" cy="16619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>
                  <a:solidFill>
                    <a:srgbClr val="003E7E"/>
                  </a:solidFill>
                </a:rPr>
                <a:t>Women in Ireland spend</a:t>
              </a:r>
            </a:p>
            <a:p>
              <a:r>
                <a:rPr lang="en-US" sz="3200" dirty="0">
                  <a:solidFill>
                    <a:srgbClr val="003E7E"/>
                  </a:solidFill>
                </a:rPr>
                <a:t>21.3 hours</a:t>
              </a:r>
            </a:p>
            <a:p>
              <a:r>
                <a:rPr lang="en-US" sz="1400" dirty="0">
                  <a:solidFill>
                    <a:srgbClr val="003E7E"/>
                  </a:solidFill>
                </a:rPr>
                <a:t>a week on average providing care (compared to 10.6 hours for men)</a:t>
              </a:r>
            </a:p>
            <a:p>
              <a:r>
                <a:rPr lang="en-US" sz="1200" dirty="0">
                  <a:solidFill>
                    <a:srgbClr val="003E7E"/>
                  </a:solidFill>
                </a:rPr>
                <a:t>(The Economy of Ireland: Policy Making in a Global Context, 2021)</a:t>
              </a:r>
            </a:p>
          </p:txBody>
        </p:sp>
        <p:cxnSp>
          <p:nvCxnSpPr>
            <p:cNvPr id="14" name="Straight Connector 13"/>
            <p:cNvCxnSpPr/>
            <p:nvPr/>
          </p:nvCxnSpPr>
          <p:spPr>
            <a:xfrm flipH="1">
              <a:off x="584542" y="1528606"/>
              <a:ext cx="10758" cy="1508789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2180725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1560" y="685800"/>
            <a:ext cx="8352928" cy="457200"/>
          </a:xfrm>
        </p:spPr>
        <p:txBody>
          <a:bodyPr/>
          <a:lstStyle/>
          <a:p>
            <a:r>
              <a:rPr lang="en-GB" dirty="0"/>
              <a:t>What can policymakers do?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D137017-A9C0-4D66-BDEE-404884D9AFC1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611560" y="1122120"/>
            <a:ext cx="482453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/>
              <a:t>% of the world population that are:</a:t>
            </a:r>
            <a:endParaRPr lang="en-GB" sz="1600" dirty="0">
              <a:solidFill>
                <a:srgbClr val="FF0000"/>
              </a:solidFill>
            </a:endParaRPr>
          </a:p>
        </p:txBody>
      </p:sp>
      <p:graphicFrame>
        <p:nvGraphicFramePr>
          <p:cNvPr id="9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50494747"/>
              </p:ext>
            </p:extLst>
          </p:nvPr>
        </p:nvGraphicFramePr>
        <p:xfrm>
          <a:off x="189623" y="1616468"/>
          <a:ext cx="1800200" cy="14401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0" name="Content Placeholder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89933583"/>
              </p:ext>
            </p:extLst>
          </p:nvPr>
        </p:nvGraphicFramePr>
        <p:xfrm>
          <a:off x="-27993" y="1800504"/>
          <a:ext cx="1800200" cy="14401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1" name="Content Placeholder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98361858"/>
              </p:ext>
            </p:extLst>
          </p:nvPr>
        </p:nvGraphicFramePr>
        <p:xfrm>
          <a:off x="1403648" y="1821346"/>
          <a:ext cx="1800200" cy="14401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2" name="Content Placeholder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20384164"/>
              </p:ext>
            </p:extLst>
          </p:nvPr>
        </p:nvGraphicFramePr>
        <p:xfrm>
          <a:off x="2843808" y="1800504"/>
          <a:ext cx="1872208" cy="14401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13" name="Content Placeholder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28779589"/>
              </p:ext>
            </p:extLst>
          </p:nvPr>
        </p:nvGraphicFramePr>
        <p:xfrm>
          <a:off x="4245631" y="1810925"/>
          <a:ext cx="1800200" cy="14401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graphicFrame>
        <p:nvGraphicFramePr>
          <p:cNvPr id="14" name="Content Placeholder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43984601"/>
              </p:ext>
            </p:extLst>
          </p:nvPr>
        </p:nvGraphicFramePr>
        <p:xfrm>
          <a:off x="5675784" y="1809151"/>
          <a:ext cx="1800200" cy="14401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15" name="Content Placeholder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99620969"/>
              </p:ext>
            </p:extLst>
          </p:nvPr>
        </p:nvGraphicFramePr>
        <p:xfrm>
          <a:off x="7117498" y="1800504"/>
          <a:ext cx="1800200" cy="14401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16" name="Table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4787346"/>
              </p:ext>
            </p:extLst>
          </p:nvPr>
        </p:nvGraphicFramePr>
        <p:xfrm>
          <a:off x="179510" y="3587732"/>
          <a:ext cx="8738190" cy="1005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56365">
                  <a:extLst>
                    <a:ext uri="{9D8B030D-6E8A-4147-A177-3AD203B41FA5}">
                      <a16:colId xmlns:a16="http://schemas.microsoft.com/office/drawing/2014/main" val="2166853927"/>
                    </a:ext>
                  </a:extLst>
                </a:gridCol>
                <a:gridCol w="1456365">
                  <a:extLst>
                    <a:ext uri="{9D8B030D-6E8A-4147-A177-3AD203B41FA5}">
                      <a16:colId xmlns:a16="http://schemas.microsoft.com/office/drawing/2014/main" val="2124947949"/>
                    </a:ext>
                  </a:extLst>
                </a:gridCol>
                <a:gridCol w="1456365">
                  <a:extLst>
                    <a:ext uri="{9D8B030D-6E8A-4147-A177-3AD203B41FA5}">
                      <a16:colId xmlns:a16="http://schemas.microsoft.com/office/drawing/2014/main" val="3255042319"/>
                    </a:ext>
                  </a:extLst>
                </a:gridCol>
                <a:gridCol w="1456365">
                  <a:extLst>
                    <a:ext uri="{9D8B030D-6E8A-4147-A177-3AD203B41FA5}">
                      <a16:colId xmlns:a16="http://schemas.microsoft.com/office/drawing/2014/main" val="719287703"/>
                    </a:ext>
                  </a:extLst>
                </a:gridCol>
                <a:gridCol w="1456365">
                  <a:extLst>
                    <a:ext uri="{9D8B030D-6E8A-4147-A177-3AD203B41FA5}">
                      <a16:colId xmlns:a16="http://schemas.microsoft.com/office/drawing/2014/main" val="3201429655"/>
                    </a:ext>
                  </a:extLst>
                </a:gridCol>
                <a:gridCol w="1456365">
                  <a:extLst>
                    <a:ext uri="{9D8B030D-6E8A-4147-A177-3AD203B41FA5}">
                      <a16:colId xmlns:a16="http://schemas.microsoft.com/office/drawing/2014/main" val="401608583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5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Verdana" panose="020B0604030504040204" pitchFamily="34" charset="0"/>
                          <a:cs typeface="Arial" panose="020B0604020202020204" pitchFamily="34" charset="0"/>
                        </a:rPr>
                        <a:t>women </a:t>
                      </a:r>
                    </a:p>
                    <a:p>
                      <a:pPr algn="ctr"/>
                      <a:r>
                        <a:rPr lang="en-US" sz="15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Verdana" panose="020B0604030504040204" pitchFamily="34" charset="0"/>
                          <a:cs typeface="Arial" panose="020B0604020202020204" pitchFamily="34" charset="0"/>
                        </a:rPr>
                        <a:t>(50%)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Verdana" panose="020B0604030504040204" pitchFamily="34" charset="0"/>
                          <a:cs typeface="Arial" panose="020B0604020202020204" pitchFamily="34" charset="0"/>
                        </a:rPr>
                        <a:t>living in rural areas (43%)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Verdana" panose="020B0604030504040204" pitchFamily="34" charset="0"/>
                          <a:cs typeface="Arial" panose="020B0604020202020204" pitchFamily="34" charset="0"/>
                        </a:rPr>
                        <a:t>experience some form of disability (15%)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Verdana" panose="020B0604030504040204" pitchFamily="34" charset="0"/>
                          <a:cs typeface="Arial" panose="020B0604020202020204" pitchFamily="34" charset="0"/>
                        </a:rPr>
                        <a:t>living in poverty (9%)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Verdana" panose="020B0604030504040204" pitchFamily="34" charset="0"/>
                          <a:cs typeface="Arial" panose="020B0604020202020204" pitchFamily="34" charset="0"/>
                        </a:rPr>
                        <a:t>under 15 </a:t>
                      </a:r>
                    </a:p>
                    <a:p>
                      <a:pPr algn="ctr"/>
                      <a:r>
                        <a:rPr lang="en-US" sz="15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Verdana" panose="020B0604030504040204" pitchFamily="34" charset="0"/>
                          <a:cs typeface="Arial" panose="020B0604020202020204" pitchFamily="34" charset="0"/>
                        </a:rPr>
                        <a:t>(26%)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Verdana" panose="020B0604030504040204" pitchFamily="34" charset="0"/>
                          <a:cs typeface="Arial" panose="020B0604020202020204" pitchFamily="34" charset="0"/>
                        </a:rPr>
                        <a:t>over 65 </a:t>
                      </a:r>
                    </a:p>
                    <a:p>
                      <a:pPr algn="ctr"/>
                      <a:r>
                        <a:rPr lang="en-US" sz="15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Verdana" panose="020B0604030504040204" pitchFamily="34" charset="0"/>
                          <a:cs typeface="Arial" panose="020B0604020202020204" pitchFamily="34" charset="0"/>
                        </a:rPr>
                        <a:t>(9%)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23339527"/>
                  </a:ext>
                </a:extLst>
              </a:tr>
            </a:tbl>
          </a:graphicData>
        </a:graphic>
      </p:graphicFrame>
      <p:sp>
        <p:nvSpPr>
          <p:cNvPr id="17" name="TextBox 16"/>
          <p:cNvSpPr txBox="1"/>
          <p:nvPr/>
        </p:nvSpPr>
        <p:spPr>
          <a:xfrm>
            <a:off x="572167" y="4563069"/>
            <a:ext cx="299172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/>
              <a:t>Source: World Bank 2021</a:t>
            </a:r>
          </a:p>
        </p:txBody>
      </p:sp>
    </p:spTree>
    <p:extLst>
      <p:ext uri="{BB962C8B-B14F-4D97-AF65-F5344CB8AC3E}">
        <p14:creationId xmlns:p14="http://schemas.microsoft.com/office/powerpoint/2010/main" val="40638615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1560" y="685800"/>
            <a:ext cx="8352928" cy="457200"/>
          </a:xfrm>
        </p:spPr>
        <p:txBody>
          <a:bodyPr/>
          <a:lstStyle/>
          <a:p>
            <a:r>
              <a:rPr lang="en-GB" dirty="0"/>
              <a:t>What can policymakers do?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D137017-A9C0-4D66-BDEE-404884D9AFC1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4474484" y="1275606"/>
            <a:ext cx="4464496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GB" sz="1600" dirty="0"/>
              <a:t>A </a:t>
            </a:r>
            <a:r>
              <a:rPr lang="en-GB" sz="1600" b="1" dirty="0"/>
              <a:t>better understanding </a:t>
            </a:r>
            <a:r>
              <a:rPr lang="en-GB" sz="1600" dirty="0"/>
              <a:t>of the </a:t>
            </a:r>
            <a:r>
              <a:rPr lang="en-GB" sz="1600" b="1" dirty="0"/>
              <a:t>factors that influence individual travel behaviour </a:t>
            </a:r>
            <a:r>
              <a:rPr lang="en-GB" sz="1600" dirty="0"/>
              <a:t>can provide insights into existing travel patterns and improve transport policy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en-GB" sz="1600" dirty="0"/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GB" sz="1600" dirty="0"/>
              <a:t>Focusing on </a:t>
            </a:r>
            <a:r>
              <a:rPr lang="en-GB" sz="1600" b="1" dirty="0"/>
              <a:t>spatial accessibility,  universal access </a:t>
            </a:r>
            <a:r>
              <a:rPr lang="en-GB" sz="1600" dirty="0"/>
              <a:t>and </a:t>
            </a:r>
            <a:r>
              <a:rPr lang="en-GB" sz="1600" b="1" dirty="0"/>
              <a:t>equity</a:t>
            </a:r>
            <a:r>
              <a:rPr lang="en-GB" sz="1600" dirty="0"/>
              <a:t> can improve the user experience of transport systems 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en-GB" sz="1600" dirty="0"/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1600" dirty="0"/>
              <a:t>Implementing a </a:t>
            </a:r>
            <a:r>
              <a:rPr lang="en-US" sz="1600" b="1" dirty="0"/>
              <a:t>collaborative multi-stakeholder approach</a:t>
            </a:r>
            <a:r>
              <a:rPr lang="en-US" sz="1600" dirty="0"/>
              <a:t> can address working conditions and gender norms and stereotypes, which cut across different sectors.</a:t>
            </a:r>
            <a:endParaRPr lang="en-GB" sz="1600" dirty="0"/>
          </a:p>
        </p:txBody>
      </p:sp>
      <p:pic>
        <p:nvPicPr>
          <p:cNvPr id="7" name="Picture 2" descr="Womenâs Safety and Security: A Public Transport Priority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707654"/>
            <a:ext cx="3498822" cy="23325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6852132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3568" y="685800"/>
            <a:ext cx="8064896" cy="457200"/>
          </a:xfrm>
        </p:spPr>
        <p:txBody>
          <a:bodyPr/>
          <a:lstStyle/>
          <a:p>
            <a:r>
              <a:rPr lang="en-GB" dirty="0"/>
              <a:t>ITF Gender in Transport Research and Policy Analysis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D137017-A9C0-4D66-BDEE-404884D9AFC1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683568" y="1275606"/>
            <a:ext cx="6131924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Understanding Urban Travel </a:t>
            </a:r>
            <a:r>
              <a:rPr lang="en-US" sz="1600" dirty="0" err="1"/>
              <a:t>Behaviour</a:t>
            </a:r>
            <a:r>
              <a:rPr lang="en-US" sz="1600" dirty="0"/>
              <a:t> by Gender for Efficient and Equitable Transport Policies (2018)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The Gender Dimension of the Transport Workforce (2020) 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b="1" dirty="0"/>
              <a:t>Gender Analysis Toolkit for Transport Policies (2022)</a:t>
            </a:r>
          </a:p>
          <a:p>
            <a:endParaRPr lang="en-US" sz="1600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b="1" dirty="0"/>
              <a:t>Gender Equality and the Role of Women in Decarbonising Transport (September 2022)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600" i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i="1" dirty="0"/>
              <a:t>On-going policy dialogue and outreach to member countries, international </a:t>
            </a:r>
            <a:r>
              <a:rPr lang="en-US" sz="1600" i="1" dirty="0" err="1"/>
              <a:t>organisations</a:t>
            </a:r>
            <a:r>
              <a:rPr lang="en-US" sz="1600" i="1" dirty="0"/>
              <a:t> and ITF Corporate Partnership Board</a:t>
            </a:r>
            <a:endParaRPr lang="en-GB" sz="1600" i="1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0203995-2680-CE8F-9216-9A97FC30962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83622" y="1203598"/>
            <a:ext cx="1422298" cy="202876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AF6C7F63-C29E-B24E-B7F4-0C45E5DE3F5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78015" y="2859782"/>
            <a:ext cx="1342236" cy="1690689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9" name="Picture 4">
            <a:extLst>
              <a:ext uri="{FF2B5EF4-FFF2-40B4-BE49-F238E27FC236}">
                <a16:creationId xmlns:a16="http://schemas.microsoft.com/office/drawing/2014/main" id="{A4C41D15-7B1A-524B-A2C6-04553619B9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3366" y="3417381"/>
            <a:ext cx="1342236" cy="169068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7276647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3568" y="685800"/>
            <a:ext cx="8064896" cy="457200"/>
          </a:xfrm>
        </p:spPr>
        <p:txBody>
          <a:bodyPr/>
          <a:lstStyle/>
          <a:p>
            <a:r>
              <a:rPr lang="en-GB" dirty="0"/>
              <a:t>ITF Equity in Transport Research and Policy Analysis </a:t>
            </a:r>
            <a:endParaRPr lang="en-GB" b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D137017-A9C0-4D66-BDEE-404884D9AFC1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5179" y="1099928"/>
            <a:ext cx="1585198" cy="21161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683568" y="1275606"/>
            <a:ext cx="5711611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Improving Transport Planning and Investment Through the Use of Accessibility Indicators (2019)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600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i="1" dirty="0"/>
              <a:t>Gender-specific accessibility study in Ghana (forthcoming Fall 2022)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sz="1600" i="1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i="1" dirty="0"/>
              <a:t>Accessibility assessment of the Seoul Capital Area through and equity lens (forthcoming Spring 2023)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ITF Roundtable: Increasing the Share of Cycling and Walking in Urban Mobility (Starts 28-29 November 2022)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Streets That Fit: Re-allocating Space for Better Cities (2022) 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/>
          <a:srcRect r="2468" b="8149"/>
          <a:stretch/>
        </p:blipFill>
        <p:spPr>
          <a:xfrm>
            <a:off x="7380313" y="2675989"/>
            <a:ext cx="1628156" cy="19839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998344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3568" y="685800"/>
            <a:ext cx="8064896" cy="457200"/>
          </a:xfrm>
        </p:spPr>
        <p:txBody>
          <a:bodyPr/>
          <a:lstStyle/>
          <a:p>
            <a:r>
              <a:rPr lang="en-US" dirty="0"/>
              <a:t>Upcoming Opportunities for Engagement</a:t>
            </a:r>
            <a:endParaRPr lang="en-GB" b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D137017-A9C0-4D66-BDEE-404884D9AFC1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683568" y="1275606"/>
            <a:ext cx="792088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Public Road Infrastructure: How do we enable safe travel for women, Joint ITF/UK Presidency, </a:t>
            </a:r>
            <a:r>
              <a:rPr lang="en-US" sz="1600" b="1" dirty="0"/>
              <a:t>10 November 2022 </a:t>
            </a:r>
            <a:r>
              <a:rPr lang="en-US" sz="1600" dirty="0"/>
              <a:t>(webinar)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Gender Equality and the Role of Women in Decarbonising Transport, COP 27, OECD Virtual Pavilion, </a:t>
            </a:r>
            <a:r>
              <a:rPr lang="en-US" sz="1600" b="1" dirty="0"/>
              <a:t>14 November 2022 </a:t>
            </a:r>
            <a:r>
              <a:rPr lang="en-US" sz="1600" dirty="0"/>
              <a:t>(webinar)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ITF participation at Women’s Forum Global Meeting, Plenary “No Climate Justice without Gender Justice”, Paris, </a:t>
            </a:r>
            <a:r>
              <a:rPr lang="en-US" sz="1600" b="1" dirty="0"/>
              <a:t>30 November 2022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7th ITF Annual Consultation on Gender and Transport, Paris/ hybrid, </a:t>
            </a:r>
            <a:r>
              <a:rPr lang="en-US" sz="1600" b="1" dirty="0"/>
              <a:t>23 January 2023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ITF 2023 Summit on Transport Enabling Sustainable Economies, </a:t>
            </a:r>
            <a:r>
              <a:rPr lang="en-US" sz="1600" b="1" dirty="0"/>
              <a:t>24-26 May 2023, Leipzig</a:t>
            </a:r>
            <a:r>
              <a:rPr lang="en-US" sz="1600" dirty="0"/>
              <a:t>, Germany </a:t>
            </a:r>
          </a:p>
        </p:txBody>
      </p:sp>
    </p:spTree>
    <p:extLst>
      <p:ext uri="{BB962C8B-B14F-4D97-AF65-F5344CB8AC3E}">
        <p14:creationId xmlns:p14="http://schemas.microsoft.com/office/powerpoint/2010/main" val="702127055"/>
      </p:ext>
    </p:extLst>
  </p:cSld>
  <p:clrMapOvr>
    <a:masterClrMapping/>
  </p:clrMapOvr>
</p:sld>
</file>

<file path=ppt/theme/theme1.xml><?xml version="1.0" encoding="utf-8"?>
<a:theme xmlns:a="http://schemas.openxmlformats.org/drawingml/2006/main" name="PPT_16_9_blue">
  <a:themeElements>
    <a:clrScheme name="ITF 1">
      <a:dk1>
        <a:sysClr val="windowText" lastClr="000000"/>
      </a:dk1>
      <a:lt1>
        <a:sysClr val="window" lastClr="FFFFFF"/>
      </a:lt1>
      <a:dk2>
        <a:srgbClr val="01336A"/>
      </a:dk2>
      <a:lt2>
        <a:srgbClr val="8B8B8E"/>
      </a:lt2>
      <a:accent1>
        <a:srgbClr val="0085D0"/>
      </a:accent1>
      <a:accent2>
        <a:srgbClr val="76AE21"/>
      </a:accent2>
      <a:accent3>
        <a:srgbClr val="821C4B"/>
      </a:accent3>
      <a:accent4>
        <a:srgbClr val="E96E19"/>
      </a:accent4>
      <a:accent5>
        <a:srgbClr val="FFCF00"/>
      </a:accent5>
      <a:accent6>
        <a:srgbClr val="76AE21"/>
      </a:accent6>
      <a:hlink>
        <a:srgbClr val="0085D0"/>
      </a:hlink>
      <a:folHlink>
        <a:srgbClr val="8B8B8E"/>
      </a:folHlink>
    </a:clrScheme>
    <a:fontScheme name="Aspect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862E4F753193B47AEFE115FF67B9047" ma:contentTypeVersion="16" ma:contentTypeDescription="Create a new document." ma:contentTypeScope="" ma:versionID="9334c05abd4b44d0fc318e842c68e800">
  <xsd:schema xmlns:xsd="http://www.w3.org/2001/XMLSchema" xmlns:xs="http://www.w3.org/2001/XMLSchema" xmlns:p="http://schemas.microsoft.com/office/2006/metadata/properties" xmlns:ns2="1a67a136-d121-481b-9b44-0b6b694fb3b3" xmlns:ns3="71b87823-4539-48b0-a3d7-24ba6de174ee" xmlns:ns4="985ec44e-1bab-4c0b-9df0-6ba128686fc9" targetNamespace="http://schemas.microsoft.com/office/2006/metadata/properties" ma:root="true" ma:fieldsID="66770f11b880a37abc778f3cbb7c3a23" ns2:_="" ns3:_="" ns4:_="">
    <xsd:import namespace="1a67a136-d121-481b-9b44-0b6b694fb3b3"/>
    <xsd:import namespace="71b87823-4539-48b0-a3d7-24ba6de174ee"/>
    <xsd:import namespace="985ec44e-1bab-4c0b-9df0-6ba128686fc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4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a67a136-d121-481b-9b44-0b6b694fb3b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78175662-8596-484a-92c7-351d01561e2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b87823-4539-48b0-a3d7-24ba6de174ee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85ec44e-1bab-4c0b-9df0-6ba128686fc9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4d1e8679-95ef-45ec-8894-1a07fde31b90}" ma:internalName="TaxCatchAll" ma:showField="CatchAllData" ma:web="71b87823-4539-48b0-a3d7-24ba6de174e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1a67a136-d121-481b-9b44-0b6b694fb3b3">
      <Terms xmlns="http://schemas.microsoft.com/office/infopath/2007/PartnerControls"/>
    </lcf76f155ced4ddcb4097134ff3c332f>
    <TaxCatchAll xmlns="985ec44e-1bab-4c0b-9df0-6ba128686fc9" xsi:nil="true"/>
  </documentManagement>
</p:properties>
</file>

<file path=customXml/itemProps1.xml><?xml version="1.0" encoding="utf-8"?>
<ds:datastoreItem xmlns:ds="http://schemas.openxmlformats.org/officeDocument/2006/customXml" ds:itemID="{5589048B-46C0-45FC-8938-381DF988BA8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a67a136-d121-481b-9b44-0b6b694fb3b3"/>
    <ds:schemaRef ds:uri="71b87823-4539-48b0-a3d7-24ba6de174ee"/>
    <ds:schemaRef ds:uri="985ec44e-1bab-4c0b-9df0-6ba128686fc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8B2813FE-CE18-4E89-B9FC-BC7D2FB2BCC4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3B90DE9-CF5A-4130-9C19-B03260986658}">
  <ds:schemaRefs>
    <ds:schemaRef ds:uri="http://schemas.microsoft.com/office/2006/metadata/properties"/>
    <ds:schemaRef ds:uri="71b87823-4539-48b0-a3d7-24ba6de174ee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1a67a136-d121-481b-9b44-0b6b694fb3b3"/>
    <ds:schemaRef ds:uri="http://schemas.microsoft.com/office/infopath/2007/PartnerControls"/>
    <ds:schemaRef ds:uri="http://purl.org/dc/elements/1.1/"/>
    <ds:schemaRef ds:uri="985ec44e-1bab-4c0b-9df0-6ba128686fc9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16_9_blue - Copy</Template>
  <TotalTime>2904</TotalTime>
  <Words>581</Words>
  <Application>Microsoft Office PowerPoint</Application>
  <PresentationFormat>On-screen Show (16:9)</PresentationFormat>
  <Paragraphs>94</Paragraphs>
  <Slides>10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Arial</vt:lpstr>
      <vt:lpstr>Arial Rounded MT Bold</vt:lpstr>
      <vt:lpstr>Calibri</vt:lpstr>
      <vt:lpstr>Verdana</vt:lpstr>
      <vt:lpstr>Wingdings</vt:lpstr>
      <vt:lpstr>PPT_16_9_blue</vt:lpstr>
      <vt:lpstr>Gender and Diversity in Transport Policy </vt:lpstr>
      <vt:lpstr>International Transport Forum (ITF) </vt:lpstr>
      <vt:lpstr>ITF Priorities: Five major themes</vt:lpstr>
      <vt:lpstr>Why do gender and diversity matter for transport policy? </vt:lpstr>
      <vt:lpstr>What can policymakers do?</vt:lpstr>
      <vt:lpstr>What can policymakers do?</vt:lpstr>
      <vt:lpstr>ITF Gender in Transport Research and Policy Analysis </vt:lpstr>
      <vt:lpstr>ITF Equity in Transport Research and Policy Analysis </vt:lpstr>
      <vt:lpstr>Upcoming Opportunities for Engagement</vt:lpstr>
      <vt:lpstr>Thank you!</vt:lpstr>
    </vt:vector>
  </TitlesOfParts>
  <Company>International Transport Forum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Gender indicators and travel surveys</dc:title>
  <dc:creator>MACHARIA Josephine, ITF/QPA</dc:creator>
  <cp:lastModifiedBy>Virginia Fuse</cp:lastModifiedBy>
  <cp:revision>99</cp:revision>
  <dcterms:created xsi:type="dcterms:W3CDTF">2021-06-16T07:39:10Z</dcterms:created>
  <dcterms:modified xsi:type="dcterms:W3CDTF">2022-10-14T14:52:23Z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0x0101001862E4F753193B47AEFE115FF67B9047</vt:lpwstr>
  </property>
  <property fmtid="{D5CDD505-2E9C-101B-9397-08002B2CF9AE}" pid="3" name="MediaServiceImageTags">
    <vt:lpwstr/>
  </property>
</Properties>
</file>