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6"/>
  </p:notesMasterIdLst>
  <p:sldIdLst>
    <p:sldId id="280" r:id="rId5"/>
    <p:sldId id="305" r:id="rId6"/>
    <p:sldId id="396" r:id="rId7"/>
    <p:sldId id="306" r:id="rId8"/>
    <p:sldId id="403" r:id="rId9"/>
    <p:sldId id="402" r:id="rId10"/>
    <p:sldId id="404" r:id="rId11"/>
    <p:sldId id="405" r:id="rId12"/>
    <p:sldId id="413" r:id="rId13"/>
    <p:sldId id="406" r:id="rId14"/>
    <p:sldId id="30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AD348C-2BBD-42C3-B05C-D9BA41D53D31}" v="314" dt="2022-10-14T07:33:25.0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60" autoAdjust="0"/>
    <p:restoredTop sz="88837" autoAdjust="0"/>
  </p:normalViewPr>
  <p:slideViewPr>
    <p:cSldViewPr snapToGrid="0">
      <p:cViewPr varScale="1">
        <p:scale>
          <a:sx n="72" d="100"/>
          <a:sy n="72" d="100"/>
        </p:scale>
        <p:origin x="21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unece-fs1.unog.un.org\data\Shares\Groups\Tran\Transport%20Networks%20Logistics\WP6\SDGs%20and%20SUM4ALL\9.1.2\Working%20Group\Guidance%20Publication\swiss%20graph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unitednations.sharepoint.com/sites/ECE_TD2/Shared%20Documents/Section%20TNLS/WP6/ITC+Transport%20Division/Gender/2022October%20gender%20graphs%20for%20thepep%20presentation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unitednations.sharepoint.com/sites/ECE_TD2/Shared%20Documents/Section%20TNLS/WP6/ITC+Transport%20Division/Gender/2022October%20gender%20graphs%20for%20thepep%20presentation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blackburn\Downloads\c0001206_20221010-151224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Sheet1!$C$11</c:f>
              <c:strCache>
                <c:ptCount val="1"/>
                <c:pt idx="0">
                  <c:v>bus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Sheet1!$D$10:$E$10</c:f>
              <c:strCache>
                <c:ptCount val="2"/>
                <c:pt idx="0">
                  <c:v>Number of passengers</c:v>
                </c:pt>
                <c:pt idx="1">
                  <c:v>passenger-km</c:v>
                </c:pt>
              </c:strCache>
            </c:strRef>
          </c:cat>
          <c:val>
            <c:numRef>
              <c:f>Sheet1!$D$11:$E$11</c:f>
              <c:numCache>
                <c:formatCode>General</c:formatCode>
                <c:ptCount val="2"/>
                <c:pt idx="0">
                  <c:v>785570</c:v>
                </c:pt>
                <c:pt idx="1">
                  <c:v>5636000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EC-454C-9A56-0C5DDF4B094C}"/>
            </c:ext>
          </c:extLst>
        </c:ser>
        <c:ser>
          <c:idx val="1"/>
          <c:order val="1"/>
          <c:tx>
            <c:strRef>
              <c:f>Sheet1!$C$12</c:f>
              <c:strCache>
                <c:ptCount val="1"/>
                <c:pt idx="0">
                  <c:v>train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Sheet1!$D$10:$E$10</c:f>
              <c:strCache>
                <c:ptCount val="2"/>
                <c:pt idx="0">
                  <c:v>Number of passengers</c:v>
                </c:pt>
                <c:pt idx="1">
                  <c:v>passenger-km</c:v>
                </c:pt>
              </c:strCache>
            </c:strRef>
          </c:cat>
          <c:val>
            <c:numRef>
              <c:f>Sheet1!$D$12:$E$12</c:f>
              <c:numCache>
                <c:formatCode>General</c:formatCode>
                <c:ptCount val="2"/>
                <c:pt idx="0">
                  <c:v>612680</c:v>
                </c:pt>
                <c:pt idx="1">
                  <c:v>20865000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CEC-454C-9A56-0C5DDF4B09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622603120"/>
        <c:axId val="622604432"/>
      </c:barChart>
      <c:catAx>
        <c:axId val="62260312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2604432"/>
        <c:crosses val="autoZero"/>
        <c:auto val="1"/>
        <c:lblAlgn val="ctr"/>
        <c:lblOffset val="100"/>
        <c:noMultiLvlLbl val="0"/>
      </c:catAx>
      <c:valAx>
        <c:axId val="622604432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622603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254420752150508E-2"/>
          <c:y val="3.4264744080133878E-2"/>
          <c:w val="0.94636358411402954"/>
          <c:h val="0.83560158417415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'distance by mode and sex'!$K$1</c:f>
              <c:strCache>
                <c:ptCount val="1"/>
                <c:pt idx="0">
                  <c:v>Males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'distance by mode and sex'!$J$2:$J$3</c:f>
              <c:strCache>
                <c:ptCount val="2"/>
                <c:pt idx="0">
                  <c:v>distance</c:v>
                </c:pt>
                <c:pt idx="1">
                  <c:v>trips</c:v>
                </c:pt>
              </c:strCache>
            </c:strRef>
          </c:cat>
          <c:val>
            <c:numRef>
              <c:f>'distance by mode and sex'!$K$2:$K$3</c:f>
              <c:numCache>
                <c:formatCode>General</c:formatCode>
                <c:ptCount val="2"/>
                <c:pt idx="0">
                  <c:v>4609</c:v>
                </c:pt>
                <c:pt idx="1">
                  <c:v>719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A5-4F44-B10B-1450E43FCB15}"/>
            </c:ext>
          </c:extLst>
        </c:ser>
        <c:ser>
          <c:idx val="1"/>
          <c:order val="1"/>
          <c:tx>
            <c:strRef>
              <c:f>'distance by mode and sex'!$L$1</c:f>
              <c:strCache>
                <c:ptCount val="1"/>
                <c:pt idx="0">
                  <c:v>Females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'distance by mode and sex'!$J$2:$J$3</c:f>
              <c:strCache>
                <c:ptCount val="2"/>
                <c:pt idx="0">
                  <c:v>distance</c:v>
                </c:pt>
                <c:pt idx="1">
                  <c:v>trips</c:v>
                </c:pt>
              </c:strCache>
            </c:strRef>
          </c:cat>
          <c:val>
            <c:numRef>
              <c:f>'distance by mode and sex'!$L$2:$L$3</c:f>
              <c:numCache>
                <c:formatCode>General</c:formatCode>
                <c:ptCount val="2"/>
                <c:pt idx="0">
                  <c:v>4055</c:v>
                </c:pt>
                <c:pt idx="1">
                  <c:v>793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A5-4F44-B10B-1450E43FCB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4913344"/>
        <c:axId val="334914984"/>
      </c:barChart>
      <c:catAx>
        <c:axId val="334913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4914984"/>
        <c:crosses val="autoZero"/>
        <c:auto val="1"/>
        <c:lblAlgn val="ctr"/>
        <c:lblOffset val="100"/>
        <c:noMultiLvlLbl val="0"/>
      </c:catAx>
      <c:valAx>
        <c:axId val="334914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4913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4596844646244036"/>
          <c:y val="7.5240914017567009E-2"/>
          <c:w val="0.25842807057876888"/>
          <c:h val="0.258154064787101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119252859259783E-2"/>
          <c:y val="2.6083521581204531E-2"/>
          <c:w val="0.91812630039676968"/>
          <c:h val="0.7923263329238623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'distance by mode and sex'!$B$1</c:f>
              <c:strCache>
                <c:ptCount val="1"/>
                <c:pt idx="0">
                  <c:v>Males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'distance by mode and sex'!$A$7</c:f>
              <c:strCache>
                <c:ptCount val="1"/>
                <c:pt idx="0">
                  <c:v>Motorcycle distance per year, miles</c:v>
                </c:pt>
              </c:strCache>
            </c:strRef>
          </c:cat>
          <c:val>
            <c:numRef>
              <c:f>'distance by mode and sex'!$B$7</c:f>
              <c:numCache>
                <c:formatCode>[=0]0;[&gt;0.5]#,##0;"-"</c:formatCode>
                <c:ptCount val="1"/>
                <c:pt idx="0">
                  <c:v>30.652927558782743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D2-4267-B14F-0AE0F9CFE03A}"/>
            </c:ext>
          </c:extLst>
        </c:ser>
        <c:ser>
          <c:idx val="1"/>
          <c:order val="1"/>
          <c:tx>
            <c:strRef>
              <c:f>'distance by mode and sex'!$C$1</c:f>
              <c:strCache>
                <c:ptCount val="1"/>
                <c:pt idx="0">
                  <c:v>Females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'distance by mode and sex'!$A$7</c:f>
              <c:strCache>
                <c:ptCount val="1"/>
                <c:pt idx="0">
                  <c:v>Motorcycle distance per year, miles</c:v>
                </c:pt>
              </c:strCache>
            </c:strRef>
          </c:cat>
          <c:val>
            <c:numRef>
              <c:f>'distance by mode and sex'!$C$7</c:f>
              <c:numCache>
                <c:formatCode>[=0]0;[&gt;0.5]#,##0;"-"</c:formatCode>
                <c:ptCount val="1"/>
                <c:pt idx="0">
                  <c:v>5.8281626711974059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D2-4267-B14F-0AE0F9CFE0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6406552"/>
        <c:axId val="476408192"/>
      </c:barChart>
      <c:catAx>
        <c:axId val="476406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6408192"/>
        <c:crosses val="autoZero"/>
        <c:auto val="1"/>
        <c:lblAlgn val="ctr"/>
        <c:lblOffset val="100"/>
        <c:noMultiLvlLbl val="0"/>
      </c:catAx>
      <c:valAx>
        <c:axId val="476408192"/>
        <c:scaling>
          <c:orientation val="minMax"/>
          <c:min val="0"/>
        </c:scaling>
        <c:delete val="0"/>
        <c:axPos val="l"/>
        <c:numFmt formatCode="[=0]0;[&gt;0.5]#,##0;&quot;-&quot;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76406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697603744554985E-2"/>
          <c:y val="3.3161457129143583E-2"/>
          <c:w val="0.95073181814102303"/>
          <c:h val="0.869621114329404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'c0001206'!$B$1</c:f>
              <c:strCache>
                <c:ptCount val="1"/>
                <c:pt idx="0">
                  <c:v>Males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'c0001206'!$A$2:$A$8</c:f>
              <c:strCache>
                <c:ptCount val="7"/>
                <c:pt idx="0">
                  <c:v>Armenia</c:v>
                </c:pt>
                <c:pt idx="1">
                  <c:v>Azerbaijan</c:v>
                </c:pt>
                <c:pt idx="2">
                  <c:v>Georgia</c:v>
                </c:pt>
                <c:pt idx="3">
                  <c:v>Kazakhstan</c:v>
                </c:pt>
                <c:pt idx="4">
                  <c:v>North Macedonia</c:v>
                </c:pt>
                <c:pt idx="5">
                  <c:v>Republic of Moldova</c:v>
                </c:pt>
                <c:pt idx="6">
                  <c:v>Turkmenistan</c:v>
                </c:pt>
              </c:strCache>
            </c:strRef>
          </c:cat>
          <c:val>
            <c:numRef>
              <c:f>'c0001206'!$B$2:$B$8</c:f>
              <c:numCache>
                <c:formatCode>0</c:formatCode>
                <c:ptCount val="7"/>
                <c:pt idx="0">
                  <c:v>261</c:v>
                </c:pt>
                <c:pt idx="1">
                  <c:v>637</c:v>
                </c:pt>
                <c:pt idx="2">
                  <c:v>252</c:v>
                </c:pt>
                <c:pt idx="3">
                  <c:v>1737</c:v>
                </c:pt>
                <c:pt idx="4">
                  <c:v>107</c:v>
                </c:pt>
                <c:pt idx="5">
                  <c:v>215</c:v>
                </c:pt>
                <c:pt idx="6">
                  <c:v>253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F6-4A7A-8EB7-818757712B8D}"/>
            </c:ext>
          </c:extLst>
        </c:ser>
        <c:ser>
          <c:idx val="1"/>
          <c:order val="1"/>
          <c:tx>
            <c:strRef>
              <c:f>'c0001206'!$C$1</c:f>
              <c:strCache>
                <c:ptCount val="1"/>
                <c:pt idx="0">
                  <c:v>Females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'c0001206'!$A$2:$A$8</c:f>
              <c:strCache>
                <c:ptCount val="7"/>
                <c:pt idx="0">
                  <c:v>Armenia</c:v>
                </c:pt>
                <c:pt idx="1">
                  <c:v>Azerbaijan</c:v>
                </c:pt>
                <c:pt idx="2">
                  <c:v>Georgia</c:v>
                </c:pt>
                <c:pt idx="3">
                  <c:v>Kazakhstan</c:v>
                </c:pt>
                <c:pt idx="4">
                  <c:v>North Macedonia</c:v>
                </c:pt>
                <c:pt idx="5">
                  <c:v>Republic of Moldova</c:v>
                </c:pt>
                <c:pt idx="6">
                  <c:v>Turkmenistan</c:v>
                </c:pt>
              </c:strCache>
            </c:strRef>
          </c:cat>
          <c:val>
            <c:numRef>
              <c:f>'c0001206'!$C$2:$C$8</c:f>
              <c:numCache>
                <c:formatCode>0</c:formatCode>
                <c:ptCount val="7"/>
                <c:pt idx="0">
                  <c:v>80</c:v>
                </c:pt>
                <c:pt idx="1">
                  <c:v>184</c:v>
                </c:pt>
                <c:pt idx="2">
                  <c:v>68</c:v>
                </c:pt>
                <c:pt idx="3">
                  <c:v>668</c:v>
                </c:pt>
                <c:pt idx="4">
                  <c:v>25</c:v>
                </c:pt>
                <c:pt idx="5">
                  <c:v>62</c:v>
                </c:pt>
                <c:pt idx="6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F6-4A7A-8EB7-818757712B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22020920"/>
        <c:axId val="822023216"/>
      </c:barChart>
      <c:catAx>
        <c:axId val="8220209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2023216"/>
        <c:crosses val="autoZero"/>
        <c:auto val="1"/>
        <c:lblAlgn val="ctr"/>
        <c:lblOffset val="100"/>
        <c:noMultiLvlLbl val="0"/>
      </c:catAx>
      <c:valAx>
        <c:axId val="822023216"/>
        <c:scaling>
          <c:orientation val="minMax"/>
          <c:max val="1800"/>
        </c:scaling>
        <c:delete val="0"/>
        <c:axPos val="l"/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2020920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6893823500996308"/>
          <c:y val="0.23245904586994134"/>
          <c:w val="0.1716887013107456"/>
          <c:h val="0.2248991267683118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EB9726-DAFD-4599-91AA-32BBB742D5E6}" type="datetimeFigureOut">
              <a:rPr lang="en-GB" smtClean="0"/>
              <a:t>14/10/2022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2C5C3-B5BA-42D9-A681-F0E045B52F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853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779D6C-12CA-4DCA-8803-E5612A1B0013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98640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779D6C-12CA-4DCA-8803-E5612A1B001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1959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779D6C-12CA-4DCA-8803-E5612A1B001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8662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9pPr>
          </a:lstStyle>
          <a:p>
            <a:fld id="{360354DB-6172-4486-B0B2-07617403EEDA}" type="slidenum">
              <a:rPr lang="en-US" altLang="en-US" sz="120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3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8916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779D6C-12CA-4DCA-8803-E5612A1B001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30586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779D6C-12CA-4DCA-8803-E5612A1B001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7261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1pPr>
            <a:lvl2pPr marL="742950" indent="-285750"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2pPr>
            <a:lvl3pPr marL="1143000" indent="-228600"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3pPr>
            <a:lvl4pPr marL="1600200" indent="-228600"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4pPr>
            <a:lvl5pPr marL="2057400" indent="-228600"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2"/>
                </a:solidFill>
                <a:latin typeface="Book Antiqua" panose="02040602050305030304" pitchFamily="18" charset="0"/>
                <a:cs typeface="Arial" panose="020B0604020202020204" pitchFamily="34" charset="0"/>
              </a:defRPr>
            </a:lvl9pPr>
          </a:lstStyle>
          <a:p>
            <a:fld id="{360354DB-6172-4486-B0B2-07617403EEDA}" type="slidenum">
              <a:rPr lang="en-US" altLang="en-US" sz="1200" smtClean="0">
                <a:solidFill>
                  <a:schemeClr val="tx1"/>
                </a:solidFill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1631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779D6C-12CA-4DCA-8803-E5612A1B001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1337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779D6C-12CA-4DCA-8803-E5612A1B001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8371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779D6C-12CA-4DCA-8803-E5612A1B001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5386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AC72F9-254E-4527-8A5A-BC4A8589A6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BDD7AA-223E-4438-BF10-BFD2B04EFB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9DEDBC-94C0-4621-8E86-E04224A55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22BC-4D15-485E-8E74-4B3E0E449F5B}" type="datetimeFigureOut">
              <a:rPr lang="en-GB" smtClean="0"/>
              <a:t>14/10/2022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24762-9DC1-429B-9071-AC50268BA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A632AF-F230-4510-8127-1EC76B690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94855-3121-4753-83C4-4972221831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0193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ABE588-DBA2-40FF-9918-EC1ABBF9C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935038-A4B7-41E6-B15A-221F284029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82AB3B-9672-40E7-8F5A-4EC97680F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22BC-4D15-485E-8E74-4B3E0E449F5B}" type="datetimeFigureOut">
              <a:rPr lang="en-GB" smtClean="0"/>
              <a:t>14/10/2022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74C5AF-8FA7-42FD-A9D8-BF8CA2CEE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5ADCD6-BDE1-422F-AF9D-6048E5B01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94855-3121-4753-83C4-4972221831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7768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5D7471F-0F8D-4DA9-8784-9E61C8415A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E458C0-66A4-4560-9FF8-BDDBB4A905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308940-130A-4279-8170-3A910F566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22BC-4D15-485E-8E74-4B3E0E449F5B}" type="datetimeFigureOut">
              <a:rPr lang="en-GB" smtClean="0"/>
              <a:t>14/10/2022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509EF1-EE62-4BC4-96C9-F21B4AA90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3AAED0-B513-4EFC-9E92-E5C1017C0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94855-3121-4753-83C4-4972221831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202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BA676-9B0D-47B4-AAA9-9D94ADA6F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C897BC-8C22-47E7-A937-800B3718D4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0B9E07-D9FD-41E8-958E-D82B7A6C7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22BC-4D15-485E-8E74-4B3E0E449F5B}" type="datetimeFigureOut">
              <a:rPr lang="en-GB" smtClean="0"/>
              <a:t>14/10/2022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B55A85-C93B-4390-9553-7E0096C509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E3120D-27BC-43DC-883B-9742126CB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94855-3121-4753-83C4-4972221831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4248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BB41D-6EBF-4B11-9506-9DF05E9EA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BF6722-202F-4C9C-B5E3-D64B3EE9A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EFD8A-6710-43F2-B4B5-AAA125421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22BC-4D15-485E-8E74-4B3E0E449F5B}" type="datetimeFigureOut">
              <a:rPr lang="en-GB" smtClean="0"/>
              <a:t>14/10/2022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CE5800-6840-4EBE-9E51-6A4A44453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938E03-0413-4D9C-B5D0-E47820DC2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94855-3121-4753-83C4-4972221831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7270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A9909-FEC9-4D30-B681-53A6D7071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E3121-AC23-478B-8436-73C5A262A8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72ACCB-B490-4A32-991B-9C4BAAABD6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7A5211-9435-4A33-82AB-5773E37DA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22BC-4D15-485E-8E74-4B3E0E449F5B}" type="datetimeFigureOut">
              <a:rPr lang="en-GB" smtClean="0"/>
              <a:t>14/10/2022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F42E3E-9D5F-4001-B198-5D8BA32FC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E6D70A-1BC2-49C4-83C9-DFA479786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94855-3121-4753-83C4-4972221831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942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7C813-C83F-4359-B93B-45BBE325B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B88E3A-BAAA-47B2-AD17-11B64BE5A6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713CE0-3CF7-4417-9888-8F03F05748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D6B742-1C6D-4C43-9B66-0BF3526E91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A2E07A-3E3B-4C15-B3F6-211B8CAA6F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10CF602-1E56-49FC-B200-DB942405E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22BC-4D15-485E-8E74-4B3E0E449F5B}" type="datetimeFigureOut">
              <a:rPr lang="en-GB" smtClean="0"/>
              <a:t>14/10/2022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DC3092-6AA4-4130-BB36-EE548A786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2D3A93-FAD1-4E7C-AC89-E8D7DE1BBB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94855-3121-4753-83C4-4972221831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02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74F15-C967-4F25-A5D2-F85503D37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59EFC3-CD75-49B8-A4B1-8AEF9A845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22BC-4D15-485E-8E74-4B3E0E449F5B}" type="datetimeFigureOut">
              <a:rPr lang="en-GB" smtClean="0"/>
              <a:t>14/10/2022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A1AEC7-AF55-4112-A2C8-F48EB3B0B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DCBC90-2ABE-402C-ACFF-84DF4F451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94855-3121-4753-83C4-4972221831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03863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473783-005A-4583-B283-C31762AB7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22BC-4D15-485E-8E74-4B3E0E449F5B}" type="datetimeFigureOut">
              <a:rPr lang="en-GB" smtClean="0"/>
              <a:t>14/10/2022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FA077B-6445-4656-BB61-638E6E26A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7822E1-8242-4B1E-B2F7-3DF85914C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94855-3121-4753-83C4-4972221831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1342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1F42A-EC83-403D-A1AD-81251D206A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1A0711-1A0D-4890-8B2F-87C6E71748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2E2141-F115-49F0-9A81-5282819EB3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33A0CF-AF3A-4D11-A8FF-DC559EDCD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22BC-4D15-485E-8E74-4B3E0E449F5B}" type="datetimeFigureOut">
              <a:rPr lang="en-GB" smtClean="0"/>
              <a:t>14/10/2022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570B8A-5C82-48A3-9DA2-912C42189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8541-8B31-4B56-A390-83B31AAFD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94855-3121-4753-83C4-4972221831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5992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4FED7-C7F9-45DF-87E2-7D9747B2E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C6C56A-49BF-4A72-9D96-5F7C606648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2EACD0-BEEA-422C-9085-4C30D77127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9B6E80-89DF-4C28-B824-6AED5B49D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622BC-4D15-485E-8E74-4B3E0E449F5B}" type="datetimeFigureOut">
              <a:rPr lang="en-GB" smtClean="0"/>
              <a:t>14/10/2022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85D408-9FD6-4D8A-8B7C-20E559566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E274C9-36BE-498E-AB21-1680CB2C1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B94855-3121-4753-83C4-4972221831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2175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67486E-ABB4-4586-84E5-DB98B4FEA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E8945A-D010-429F-918C-DD75A14D00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B02D49-AA57-4AEE-BC17-2BB32DAF80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622BC-4D15-485E-8E74-4B3E0E449F5B}" type="datetimeFigureOut">
              <a:rPr lang="en-GB" smtClean="0"/>
              <a:t>14/10/2022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859B97-9596-4BC1-BD60-C8A809078E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279608-17F4-4C01-B4F4-6EE5B3CE00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B94855-3121-4753-83C4-4972221831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883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onisr.securite-routiere.gouv.fr/cartographie-des-accidents-metropole-dom-tom" TargetMode="Externa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BlackburnA@un.or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gov.uk/government/collections/national-travel-survey-statistics" TargetMode="Externa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s://assets.publishing.service.gov.uk/government/uploads/system/uploads/attachment_data/file/917808/dynamic-surveying-business-passengers-document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v.uk/government/collections/national-travel-survey-statistics" TargetMode="External"/><Relationship Id="rId5" Type="http://schemas.openxmlformats.org/officeDocument/2006/relationships/image" Target="../media/image10.png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hyperlink" Target="https://w3.unece.org/PXWeb2015/pxweb/en/STAT/STAT__40-TRTRANS__01-TRACCIDENTS/10_en_TRAccGen_r.px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onisr.securite-routiere.gouv.fr/cartographie-des-accidents-metropole-dom-t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A6252F2-27BD-429F-A0D9-D368FD1DB4A8}"/>
              </a:ext>
            </a:extLst>
          </p:cNvPr>
          <p:cNvGrpSpPr/>
          <p:nvPr/>
        </p:nvGrpSpPr>
        <p:grpSpPr>
          <a:xfrm>
            <a:off x="0" y="82296"/>
            <a:ext cx="4750232" cy="6775703"/>
            <a:chOff x="7438490" y="-1442"/>
            <a:chExt cx="4753510" cy="687999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CD6E5C38-08F1-4A62-B96C-51026B0B4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46533" y="-1442"/>
              <a:ext cx="4740701" cy="4754908"/>
            </a:xfrm>
            <a:prstGeom prst="rect">
              <a:avLst/>
            </a:prstGeom>
          </p:spPr>
        </p:pic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32773C8F-52BA-41CC-B782-9E6220FBD446}"/>
                </a:ext>
              </a:extLst>
            </p:cNvPr>
            <p:cNvGrpSpPr/>
            <p:nvPr/>
          </p:nvGrpSpPr>
          <p:grpSpPr>
            <a:xfrm flipV="1">
              <a:off x="7438490" y="5395784"/>
              <a:ext cx="4753510" cy="97630"/>
              <a:chOff x="0" y="1472506"/>
              <a:chExt cx="9601200" cy="257953"/>
            </a:xfrm>
          </p:grpSpPr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7C11838D-88CA-400C-87BE-129835ECE883}"/>
                  </a:ext>
                </a:extLst>
              </p:cNvPr>
              <p:cNvSpPr/>
              <p:nvPr/>
            </p:nvSpPr>
            <p:spPr>
              <a:xfrm>
                <a:off x="0" y="1472506"/>
                <a:ext cx="9601200" cy="2579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7FC700D7-AFE7-4F58-A589-BB166478BF57}"/>
                  </a:ext>
                </a:extLst>
              </p:cNvPr>
              <p:cNvGrpSpPr/>
              <p:nvPr/>
            </p:nvGrpSpPr>
            <p:grpSpPr>
              <a:xfrm>
                <a:off x="0" y="1533803"/>
                <a:ext cx="9601200" cy="142344"/>
                <a:chOff x="-10048" y="1395274"/>
                <a:chExt cx="9611247" cy="142344"/>
              </a:xfrm>
            </p:grpSpPr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ED5E36C3-0882-4DC7-B240-FDE926E37534}"/>
                    </a:ext>
                  </a:extLst>
                </p:cNvPr>
                <p:cNvSpPr/>
                <p:nvPr/>
              </p:nvSpPr>
              <p:spPr>
                <a:xfrm>
                  <a:off x="-10048" y="1402000"/>
                  <a:ext cx="517013" cy="135618"/>
                </a:xfrm>
                <a:prstGeom prst="rect">
                  <a:avLst/>
                </a:prstGeom>
                <a:solidFill>
                  <a:srgbClr val="1449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391C2F2B-2787-42AE-B44B-CC30BBD5E176}"/>
                    </a:ext>
                  </a:extLst>
                </p:cNvPr>
                <p:cNvSpPr/>
                <p:nvPr/>
              </p:nvSpPr>
              <p:spPr>
                <a:xfrm>
                  <a:off x="599026" y="1399408"/>
                  <a:ext cx="489986" cy="135618"/>
                </a:xfrm>
                <a:prstGeom prst="rect">
                  <a:avLst/>
                </a:prstGeom>
                <a:solidFill>
                  <a:srgbClr val="E822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A562A003-0CC0-44A4-8999-E7624A39BFC0}"/>
                    </a:ext>
                  </a:extLst>
                </p:cNvPr>
                <p:cNvSpPr/>
                <p:nvPr/>
              </p:nvSpPr>
              <p:spPr>
                <a:xfrm>
                  <a:off x="1166753" y="1397808"/>
                  <a:ext cx="489986" cy="135618"/>
                </a:xfrm>
                <a:prstGeom prst="rect">
                  <a:avLst/>
                </a:prstGeom>
                <a:solidFill>
                  <a:srgbClr val="E4B53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9CD5A7A3-7517-45FB-950E-C62393FA3C76}"/>
                    </a:ext>
                  </a:extLst>
                </p:cNvPr>
                <p:cNvSpPr/>
                <p:nvPr/>
              </p:nvSpPr>
              <p:spPr>
                <a:xfrm>
                  <a:off x="1744316" y="1397808"/>
                  <a:ext cx="489986" cy="135618"/>
                </a:xfrm>
                <a:prstGeom prst="rect">
                  <a:avLst/>
                </a:prstGeom>
                <a:solidFill>
                  <a:srgbClr val="4BA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8306CB71-0937-457C-81FF-F7EB6639D017}"/>
                    </a:ext>
                  </a:extLst>
                </p:cNvPr>
                <p:cNvSpPr/>
                <p:nvPr/>
              </p:nvSpPr>
              <p:spPr>
                <a:xfrm>
                  <a:off x="2320550" y="1396592"/>
                  <a:ext cx="489986" cy="135618"/>
                </a:xfrm>
                <a:prstGeom prst="rect">
                  <a:avLst/>
                </a:prstGeom>
                <a:solidFill>
                  <a:srgbClr val="C520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3D2B9A64-6AC9-4FD0-B397-6C1A9A6BE5BA}"/>
                    </a:ext>
                  </a:extLst>
                </p:cNvPr>
                <p:cNvSpPr/>
                <p:nvPr/>
              </p:nvSpPr>
              <p:spPr>
                <a:xfrm>
                  <a:off x="2894090" y="1397808"/>
                  <a:ext cx="489986" cy="135618"/>
                </a:xfrm>
                <a:prstGeom prst="rect">
                  <a:avLst/>
                </a:prstGeom>
                <a:solidFill>
                  <a:srgbClr val="EF40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8941A25D-45A3-449E-BB25-5D5B1A9FED18}"/>
                    </a:ext>
                  </a:extLst>
                </p:cNvPr>
                <p:cNvSpPr/>
                <p:nvPr/>
              </p:nvSpPr>
              <p:spPr>
                <a:xfrm>
                  <a:off x="3467187" y="1397808"/>
                  <a:ext cx="489986" cy="135618"/>
                </a:xfrm>
                <a:prstGeom prst="rect">
                  <a:avLst/>
                </a:prstGeom>
                <a:solidFill>
                  <a:srgbClr val="27BEE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FDC3E0C4-145E-4E55-8733-D66BFF99EBCD}"/>
                    </a:ext>
                  </a:extLst>
                </p:cNvPr>
                <p:cNvSpPr/>
                <p:nvPr/>
              </p:nvSpPr>
              <p:spPr>
                <a:xfrm>
                  <a:off x="4034914" y="1397808"/>
                  <a:ext cx="489986" cy="135618"/>
                </a:xfrm>
                <a:prstGeom prst="rect">
                  <a:avLst/>
                </a:prstGeom>
                <a:solidFill>
                  <a:srgbClr val="FAC2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ECECC60A-FD83-4971-984F-D790EF04FDA2}"/>
                    </a:ext>
                  </a:extLst>
                </p:cNvPr>
                <p:cNvSpPr/>
                <p:nvPr/>
              </p:nvSpPr>
              <p:spPr>
                <a:xfrm>
                  <a:off x="4605679" y="1397808"/>
                  <a:ext cx="489986" cy="135618"/>
                </a:xfrm>
                <a:prstGeom prst="rect">
                  <a:avLst/>
                </a:prstGeom>
                <a:solidFill>
                  <a:srgbClr val="A21C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0DADCEA3-2019-4544-9F0A-086B9934D25E}"/>
                    </a:ext>
                  </a:extLst>
                </p:cNvPr>
                <p:cNvSpPr/>
                <p:nvPr/>
              </p:nvSpPr>
              <p:spPr>
                <a:xfrm>
                  <a:off x="5170368" y="1396409"/>
                  <a:ext cx="489986" cy="135618"/>
                </a:xfrm>
                <a:prstGeom prst="rect">
                  <a:avLst/>
                </a:prstGeom>
                <a:solidFill>
                  <a:srgbClr val="F26B2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A85BDC82-3D64-4894-8636-7F9CCA26906F}"/>
                    </a:ext>
                  </a:extLst>
                </p:cNvPr>
                <p:cNvSpPr/>
                <p:nvPr/>
              </p:nvSpPr>
              <p:spPr>
                <a:xfrm>
                  <a:off x="5735057" y="1397808"/>
                  <a:ext cx="489986" cy="135618"/>
                </a:xfrm>
                <a:prstGeom prst="rect">
                  <a:avLst/>
                </a:prstGeom>
                <a:solidFill>
                  <a:srgbClr val="DC176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77FC8F42-8004-4E69-B7EA-F94C359D93C8}"/>
                    </a:ext>
                  </a:extLst>
                </p:cNvPr>
                <p:cNvSpPr/>
                <p:nvPr/>
              </p:nvSpPr>
              <p:spPr>
                <a:xfrm>
                  <a:off x="6299746" y="1397808"/>
                  <a:ext cx="489986" cy="135618"/>
                </a:xfrm>
                <a:prstGeom prst="rect">
                  <a:avLst/>
                </a:prstGeom>
                <a:solidFill>
                  <a:srgbClr val="F99F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2511D493-E391-433A-84EB-EEA1FB2CD8FA}"/>
                    </a:ext>
                  </a:extLst>
                </p:cNvPr>
                <p:cNvSpPr/>
                <p:nvPr/>
              </p:nvSpPr>
              <p:spPr>
                <a:xfrm>
                  <a:off x="6859519" y="1398202"/>
                  <a:ext cx="489986" cy="135618"/>
                </a:xfrm>
                <a:prstGeom prst="rect">
                  <a:avLst/>
                </a:prstGeom>
                <a:solidFill>
                  <a:srgbClr val="C698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5D9C8F89-BD29-422B-B7D0-B92FDE336959}"/>
                    </a:ext>
                  </a:extLst>
                </p:cNvPr>
                <p:cNvSpPr/>
                <p:nvPr/>
              </p:nvSpPr>
              <p:spPr>
                <a:xfrm>
                  <a:off x="7419292" y="1397808"/>
                  <a:ext cx="489986" cy="135618"/>
                </a:xfrm>
                <a:prstGeom prst="rect">
                  <a:avLst/>
                </a:prstGeom>
                <a:solidFill>
                  <a:srgbClr val="408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EB739DF3-F10C-4FB2-940A-2E38C8BE9233}"/>
                    </a:ext>
                  </a:extLst>
                </p:cNvPr>
                <p:cNvSpPr/>
                <p:nvPr/>
              </p:nvSpPr>
              <p:spPr>
                <a:xfrm>
                  <a:off x="7971818" y="1395274"/>
                  <a:ext cx="489986" cy="135618"/>
                </a:xfrm>
                <a:prstGeom prst="rect">
                  <a:avLst/>
                </a:prstGeom>
                <a:solidFill>
                  <a:srgbClr val="1F95D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Rectangle 41">
                  <a:extLst>
                    <a:ext uri="{FF2B5EF4-FFF2-40B4-BE49-F238E27FC236}">
                      <a16:creationId xmlns:a16="http://schemas.microsoft.com/office/drawing/2014/main" id="{E56CAE80-7E74-40E3-9457-82A9CC4089C5}"/>
                    </a:ext>
                  </a:extLst>
                </p:cNvPr>
                <p:cNvSpPr/>
                <p:nvPr/>
              </p:nvSpPr>
              <p:spPr>
                <a:xfrm>
                  <a:off x="8531591" y="1395274"/>
                  <a:ext cx="489986" cy="135618"/>
                </a:xfrm>
                <a:prstGeom prst="rect">
                  <a:avLst/>
                </a:prstGeom>
                <a:solidFill>
                  <a:srgbClr val="5DBA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366C7DA6-C429-484C-B8B8-86E5EC15C83A}"/>
                    </a:ext>
                  </a:extLst>
                </p:cNvPr>
                <p:cNvSpPr/>
                <p:nvPr/>
              </p:nvSpPr>
              <p:spPr>
                <a:xfrm>
                  <a:off x="9087074" y="1395274"/>
                  <a:ext cx="514125" cy="135618"/>
                </a:xfrm>
                <a:prstGeom prst="rect">
                  <a:avLst/>
                </a:prstGeom>
                <a:solidFill>
                  <a:srgbClr val="136B9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D1BF468A-6263-4186-9784-583153F43A72}"/>
                </a:ext>
              </a:extLst>
            </p:cNvPr>
            <p:cNvGrpSpPr/>
            <p:nvPr/>
          </p:nvGrpSpPr>
          <p:grpSpPr>
            <a:xfrm flipV="1">
              <a:off x="7438490" y="4703106"/>
              <a:ext cx="4753510" cy="97630"/>
              <a:chOff x="0" y="1472506"/>
              <a:chExt cx="9601200" cy="257953"/>
            </a:xfrm>
          </p:grpSpPr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70ED32C8-1112-4543-9A79-AEE11B5956A4}"/>
                  </a:ext>
                </a:extLst>
              </p:cNvPr>
              <p:cNvSpPr/>
              <p:nvPr/>
            </p:nvSpPr>
            <p:spPr>
              <a:xfrm>
                <a:off x="0" y="1472506"/>
                <a:ext cx="9601200" cy="2579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F3FCF055-FDA1-4231-8D49-C112535485DB}"/>
                  </a:ext>
                </a:extLst>
              </p:cNvPr>
              <p:cNvGrpSpPr/>
              <p:nvPr/>
            </p:nvGrpSpPr>
            <p:grpSpPr>
              <a:xfrm>
                <a:off x="0" y="1533803"/>
                <a:ext cx="9601200" cy="142344"/>
                <a:chOff x="-10048" y="1395274"/>
                <a:chExt cx="9611247" cy="142344"/>
              </a:xfrm>
            </p:grpSpPr>
            <p:sp>
              <p:nvSpPr>
                <p:cNvPr id="80" name="Rectangle 79">
                  <a:extLst>
                    <a:ext uri="{FF2B5EF4-FFF2-40B4-BE49-F238E27FC236}">
                      <a16:creationId xmlns:a16="http://schemas.microsoft.com/office/drawing/2014/main" id="{ECB3B48B-DAE7-43ED-A58A-C2F780EA8C67}"/>
                    </a:ext>
                  </a:extLst>
                </p:cNvPr>
                <p:cNvSpPr/>
                <p:nvPr/>
              </p:nvSpPr>
              <p:spPr>
                <a:xfrm>
                  <a:off x="-10048" y="1402000"/>
                  <a:ext cx="517013" cy="135618"/>
                </a:xfrm>
                <a:prstGeom prst="rect">
                  <a:avLst/>
                </a:prstGeom>
                <a:solidFill>
                  <a:srgbClr val="1449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>
                  <a:extLst>
                    <a:ext uri="{FF2B5EF4-FFF2-40B4-BE49-F238E27FC236}">
                      <a16:creationId xmlns:a16="http://schemas.microsoft.com/office/drawing/2014/main" id="{DD7F55BD-6C81-4985-86A7-06E4A00DD01A}"/>
                    </a:ext>
                  </a:extLst>
                </p:cNvPr>
                <p:cNvSpPr/>
                <p:nvPr/>
              </p:nvSpPr>
              <p:spPr>
                <a:xfrm>
                  <a:off x="599026" y="1399408"/>
                  <a:ext cx="489986" cy="135618"/>
                </a:xfrm>
                <a:prstGeom prst="rect">
                  <a:avLst/>
                </a:prstGeom>
                <a:solidFill>
                  <a:srgbClr val="E822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>
                  <a:extLst>
                    <a:ext uri="{FF2B5EF4-FFF2-40B4-BE49-F238E27FC236}">
                      <a16:creationId xmlns:a16="http://schemas.microsoft.com/office/drawing/2014/main" id="{B0183525-36FF-4308-A3D2-3878E5437227}"/>
                    </a:ext>
                  </a:extLst>
                </p:cNvPr>
                <p:cNvSpPr/>
                <p:nvPr/>
              </p:nvSpPr>
              <p:spPr>
                <a:xfrm>
                  <a:off x="1166753" y="1397808"/>
                  <a:ext cx="489986" cy="135618"/>
                </a:xfrm>
                <a:prstGeom prst="rect">
                  <a:avLst/>
                </a:prstGeom>
                <a:solidFill>
                  <a:srgbClr val="E4B53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07CDC6AA-DA7B-480B-87A2-EE2905E6470F}"/>
                    </a:ext>
                  </a:extLst>
                </p:cNvPr>
                <p:cNvSpPr/>
                <p:nvPr/>
              </p:nvSpPr>
              <p:spPr>
                <a:xfrm>
                  <a:off x="1744316" y="1397808"/>
                  <a:ext cx="489986" cy="135618"/>
                </a:xfrm>
                <a:prstGeom prst="rect">
                  <a:avLst/>
                </a:prstGeom>
                <a:solidFill>
                  <a:srgbClr val="4BA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4" name="Rectangle 83">
                  <a:extLst>
                    <a:ext uri="{FF2B5EF4-FFF2-40B4-BE49-F238E27FC236}">
                      <a16:creationId xmlns:a16="http://schemas.microsoft.com/office/drawing/2014/main" id="{9C09A3A3-F5EB-4114-B50C-146B9ECCEC2F}"/>
                    </a:ext>
                  </a:extLst>
                </p:cNvPr>
                <p:cNvSpPr/>
                <p:nvPr/>
              </p:nvSpPr>
              <p:spPr>
                <a:xfrm>
                  <a:off x="2320550" y="1396592"/>
                  <a:ext cx="489986" cy="135618"/>
                </a:xfrm>
                <a:prstGeom prst="rect">
                  <a:avLst/>
                </a:prstGeom>
                <a:solidFill>
                  <a:srgbClr val="C520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>
                  <a:extLst>
                    <a:ext uri="{FF2B5EF4-FFF2-40B4-BE49-F238E27FC236}">
                      <a16:creationId xmlns:a16="http://schemas.microsoft.com/office/drawing/2014/main" id="{F03902D5-2A68-4CD8-8674-EF14445D340B}"/>
                    </a:ext>
                  </a:extLst>
                </p:cNvPr>
                <p:cNvSpPr/>
                <p:nvPr/>
              </p:nvSpPr>
              <p:spPr>
                <a:xfrm>
                  <a:off x="2894090" y="1397808"/>
                  <a:ext cx="489986" cy="135618"/>
                </a:xfrm>
                <a:prstGeom prst="rect">
                  <a:avLst/>
                </a:prstGeom>
                <a:solidFill>
                  <a:srgbClr val="EF40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>
                  <a:extLst>
                    <a:ext uri="{FF2B5EF4-FFF2-40B4-BE49-F238E27FC236}">
                      <a16:creationId xmlns:a16="http://schemas.microsoft.com/office/drawing/2014/main" id="{1451C39A-EC59-4C9C-9546-0B7447C749DA}"/>
                    </a:ext>
                  </a:extLst>
                </p:cNvPr>
                <p:cNvSpPr/>
                <p:nvPr/>
              </p:nvSpPr>
              <p:spPr>
                <a:xfrm>
                  <a:off x="3467187" y="1397808"/>
                  <a:ext cx="489986" cy="135618"/>
                </a:xfrm>
                <a:prstGeom prst="rect">
                  <a:avLst/>
                </a:prstGeom>
                <a:solidFill>
                  <a:srgbClr val="27BEE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92CED131-A6DD-4BBC-8C23-BF484C52ACBD}"/>
                    </a:ext>
                  </a:extLst>
                </p:cNvPr>
                <p:cNvSpPr/>
                <p:nvPr/>
              </p:nvSpPr>
              <p:spPr>
                <a:xfrm>
                  <a:off x="4034914" y="1397808"/>
                  <a:ext cx="489986" cy="135618"/>
                </a:xfrm>
                <a:prstGeom prst="rect">
                  <a:avLst/>
                </a:prstGeom>
                <a:solidFill>
                  <a:srgbClr val="FAC2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87">
                  <a:extLst>
                    <a:ext uri="{FF2B5EF4-FFF2-40B4-BE49-F238E27FC236}">
                      <a16:creationId xmlns:a16="http://schemas.microsoft.com/office/drawing/2014/main" id="{A21A6BA9-B1C6-42A0-A5CB-84DCFA6BE3B1}"/>
                    </a:ext>
                  </a:extLst>
                </p:cNvPr>
                <p:cNvSpPr/>
                <p:nvPr/>
              </p:nvSpPr>
              <p:spPr>
                <a:xfrm>
                  <a:off x="4605679" y="1397808"/>
                  <a:ext cx="489986" cy="135618"/>
                </a:xfrm>
                <a:prstGeom prst="rect">
                  <a:avLst/>
                </a:prstGeom>
                <a:solidFill>
                  <a:srgbClr val="A21C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88">
                  <a:extLst>
                    <a:ext uri="{FF2B5EF4-FFF2-40B4-BE49-F238E27FC236}">
                      <a16:creationId xmlns:a16="http://schemas.microsoft.com/office/drawing/2014/main" id="{3C322BEB-B86D-435F-9F11-8C1AAF6461FB}"/>
                    </a:ext>
                  </a:extLst>
                </p:cNvPr>
                <p:cNvSpPr/>
                <p:nvPr/>
              </p:nvSpPr>
              <p:spPr>
                <a:xfrm>
                  <a:off x="5170368" y="1396409"/>
                  <a:ext cx="489986" cy="135618"/>
                </a:xfrm>
                <a:prstGeom prst="rect">
                  <a:avLst/>
                </a:prstGeom>
                <a:solidFill>
                  <a:srgbClr val="F26B2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0" name="Rectangle 89">
                  <a:extLst>
                    <a:ext uri="{FF2B5EF4-FFF2-40B4-BE49-F238E27FC236}">
                      <a16:creationId xmlns:a16="http://schemas.microsoft.com/office/drawing/2014/main" id="{A598B480-2083-45C9-A585-17FDC4D237D4}"/>
                    </a:ext>
                  </a:extLst>
                </p:cNvPr>
                <p:cNvSpPr/>
                <p:nvPr/>
              </p:nvSpPr>
              <p:spPr>
                <a:xfrm>
                  <a:off x="5735057" y="1397808"/>
                  <a:ext cx="489986" cy="135618"/>
                </a:xfrm>
                <a:prstGeom prst="rect">
                  <a:avLst/>
                </a:prstGeom>
                <a:solidFill>
                  <a:srgbClr val="DC176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34237DB6-B52D-41F0-A80A-C5554BFCF0BC}"/>
                    </a:ext>
                  </a:extLst>
                </p:cNvPr>
                <p:cNvSpPr/>
                <p:nvPr/>
              </p:nvSpPr>
              <p:spPr>
                <a:xfrm>
                  <a:off x="6299746" y="1397808"/>
                  <a:ext cx="489986" cy="135618"/>
                </a:xfrm>
                <a:prstGeom prst="rect">
                  <a:avLst/>
                </a:prstGeom>
                <a:solidFill>
                  <a:srgbClr val="F99F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" name="Rectangle 91">
                  <a:extLst>
                    <a:ext uri="{FF2B5EF4-FFF2-40B4-BE49-F238E27FC236}">
                      <a16:creationId xmlns:a16="http://schemas.microsoft.com/office/drawing/2014/main" id="{C61FBFC4-373E-4653-9910-D34457D627B6}"/>
                    </a:ext>
                  </a:extLst>
                </p:cNvPr>
                <p:cNvSpPr/>
                <p:nvPr/>
              </p:nvSpPr>
              <p:spPr>
                <a:xfrm>
                  <a:off x="6859519" y="1398202"/>
                  <a:ext cx="489986" cy="135618"/>
                </a:xfrm>
                <a:prstGeom prst="rect">
                  <a:avLst/>
                </a:prstGeom>
                <a:solidFill>
                  <a:srgbClr val="C698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3" name="Rectangle 92">
                  <a:extLst>
                    <a:ext uri="{FF2B5EF4-FFF2-40B4-BE49-F238E27FC236}">
                      <a16:creationId xmlns:a16="http://schemas.microsoft.com/office/drawing/2014/main" id="{A3FB2277-CC42-43BE-ADC7-767F487C7777}"/>
                    </a:ext>
                  </a:extLst>
                </p:cNvPr>
                <p:cNvSpPr/>
                <p:nvPr/>
              </p:nvSpPr>
              <p:spPr>
                <a:xfrm>
                  <a:off x="7419292" y="1397808"/>
                  <a:ext cx="489986" cy="135618"/>
                </a:xfrm>
                <a:prstGeom prst="rect">
                  <a:avLst/>
                </a:prstGeom>
                <a:solidFill>
                  <a:srgbClr val="408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4" name="Rectangle 93">
                  <a:extLst>
                    <a:ext uri="{FF2B5EF4-FFF2-40B4-BE49-F238E27FC236}">
                      <a16:creationId xmlns:a16="http://schemas.microsoft.com/office/drawing/2014/main" id="{E85C62A9-63DF-483E-B002-EC053611E5BD}"/>
                    </a:ext>
                  </a:extLst>
                </p:cNvPr>
                <p:cNvSpPr/>
                <p:nvPr/>
              </p:nvSpPr>
              <p:spPr>
                <a:xfrm>
                  <a:off x="7971818" y="1395274"/>
                  <a:ext cx="489986" cy="135618"/>
                </a:xfrm>
                <a:prstGeom prst="rect">
                  <a:avLst/>
                </a:prstGeom>
                <a:solidFill>
                  <a:srgbClr val="1F95D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" name="Rectangle 94">
                  <a:extLst>
                    <a:ext uri="{FF2B5EF4-FFF2-40B4-BE49-F238E27FC236}">
                      <a16:creationId xmlns:a16="http://schemas.microsoft.com/office/drawing/2014/main" id="{CF0FAD5C-E816-4F80-90BE-C352F5C17DFC}"/>
                    </a:ext>
                  </a:extLst>
                </p:cNvPr>
                <p:cNvSpPr/>
                <p:nvPr/>
              </p:nvSpPr>
              <p:spPr>
                <a:xfrm>
                  <a:off x="8531591" y="1395274"/>
                  <a:ext cx="489986" cy="135618"/>
                </a:xfrm>
                <a:prstGeom prst="rect">
                  <a:avLst/>
                </a:prstGeom>
                <a:solidFill>
                  <a:srgbClr val="5DBA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6" name="Rectangle 95">
                  <a:extLst>
                    <a:ext uri="{FF2B5EF4-FFF2-40B4-BE49-F238E27FC236}">
                      <a16:creationId xmlns:a16="http://schemas.microsoft.com/office/drawing/2014/main" id="{6471EEB1-0A7D-4531-894E-E9F2946C364D}"/>
                    </a:ext>
                  </a:extLst>
                </p:cNvPr>
                <p:cNvSpPr/>
                <p:nvPr/>
              </p:nvSpPr>
              <p:spPr>
                <a:xfrm>
                  <a:off x="9087074" y="1395274"/>
                  <a:ext cx="514125" cy="135618"/>
                </a:xfrm>
                <a:prstGeom prst="rect">
                  <a:avLst/>
                </a:prstGeom>
                <a:solidFill>
                  <a:srgbClr val="136B9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123B605-1255-4EEF-9656-99B773E9EEDB}"/>
                </a:ext>
              </a:extLst>
            </p:cNvPr>
            <p:cNvGrpSpPr/>
            <p:nvPr/>
          </p:nvGrpSpPr>
          <p:grpSpPr>
            <a:xfrm>
              <a:off x="7438490" y="5500836"/>
              <a:ext cx="4753510" cy="1377719"/>
              <a:chOff x="7438490" y="5500836"/>
              <a:chExt cx="4753510" cy="1377719"/>
            </a:xfrm>
          </p:grpSpPr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3FFB1B80-2514-4C43-9F5B-2F5DE721683E}"/>
                  </a:ext>
                </a:extLst>
              </p:cNvPr>
              <p:cNvSpPr/>
              <p:nvPr/>
            </p:nvSpPr>
            <p:spPr>
              <a:xfrm>
                <a:off x="7438490" y="5500836"/>
                <a:ext cx="4753510" cy="1377719"/>
              </a:xfrm>
              <a:prstGeom prst="rect">
                <a:avLst/>
              </a:prstGeom>
              <a:gradFill flip="none" rotWithShape="1">
                <a:gsLst>
                  <a:gs pos="0">
                    <a:srgbClr val="C0BCBB"/>
                  </a:gs>
                  <a:gs pos="76000">
                    <a:srgbClr val="EFEFEF"/>
                  </a:gs>
                  <a:gs pos="23000">
                    <a:srgbClr val="F6F6F6"/>
                  </a:gs>
                  <a:gs pos="100000">
                    <a:srgbClr val="C0BCBB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99" name="Picture 98">
                <a:extLst>
                  <a:ext uri="{FF2B5EF4-FFF2-40B4-BE49-F238E27FC236}">
                    <a16:creationId xmlns:a16="http://schemas.microsoft.com/office/drawing/2014/main" id="{EC409E76-FB29-4BD4-85F8-60491132D6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33215" y="5771558"/>
                <a:ext cx="2544734" cy="781277"/>
              </a:xfrm>
              <a:prstGeom prst="rect">
                <a:avLst/>
              </a:prstGeom>
            </p:spPr>
          </p:pic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EC95529-C100-4EE0-A856-069E1CF8FE2C}"/>
                </a:ext>
              </a:extLst>
            </p:cNvPr>
            <p:cNvSpPr txBox="1"/>
            <p:nvPr/>
          </p:nvSpPr>
          <p:spPr>
            <a:xfrm>
              <a:off x="7646068" y="4807304"/>
              <a:ext cx="4415590" cy="338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900"/>
                </a:lnSpc>
              </a:pPr>
              <a:r>
                <a:rPr lang="en-US" sz="2200" b="1" spc="100">
                  <a:solidFill>
                    <a:srgbClr val="5191CE"/>
                  </a:solidFill>
                  <a:latin typeface="Arial Narrow" panose="020B0606020202030204" pitchFamily="34" charset="0"/>
                </a:rPr>
                <a:t>TRANSPORT STATISTICS</a:t>
              </a:r>
            </a:p>
          </p:txBody>
        </p:sp>
      </p:grpSp>
      <p:sp>
        <p:nvSpPr>
          <p:cNvPr id="74" name="Title 4">
            <a:extLst>
              <a:ext uri="{FF2B5EF4-FFF2-40B4-BE49-F238E27FC236}">
                <a16:creationId xmlns:a16="http://schemas.microsoft.com/office/drawing/2014/main" id="{205C3A40-7D8A-45AB-A062-A9C6E2E5BE01}"/>
              </a:ext>
            </a:extLst>
          </p:cNvPr>
          <p:cNvSpPr txBox="1">
            <a:spLocks/>
          </p:cNvSpPr>
          <p:nvPr/>
        </p:nvSpPr>
        <p:spPr>
          <a:xfrm>
            <a:off x="4753505" y="1917752"/>
            <a:ext cx="7430457" cy="2273248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en-US" sz="12800" spc="50" dirty="0">
                <a:latin typeface="Arial Black" panose="020B0A04020102020204" pitchFamily="34" charset="0"/>
              </a:rPr>
              <a:t>Transport and Gender: What do the Data Say?</a:t>
            </a:r>
          </a:p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en-US" sz="8000" spc="50" dirty="0">
                <a:solidFill>
                  <a:srgbClr val="3E8E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Alex Blackburn, UNECE</a:t>
            </a:r>
          </a:p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en-US" sz="7200" spc="50" dirty="0">
                <a:solidFill>
                  <a:srgbClr val="3E8E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THEPEP Meeting, 17 October 2022</a:t>
            </a:r>
          </a:p>
          <a:p>
            <a:pPr algn="l">
              <a:lnSpc>
                <a:spcPct val="120000"/>
              </a:lnSpc>
              <a:spcBef>
                <a:spcPts val="600"/>
              </a:spcBef>
            </a:pPr>
            <a:r>
              <a:rPr lang="en-US" sz="9600" spc="50" dirty="0">
                <a:solidFill>
                  <a:srgbClr val="3E8E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15290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47EDB1E-1F14-420A-BF82-AAF29868FDEF}"/>
              </a:ext>
            </a:extLst>
          </p:cNvPr>
          <p:cNvGrpSpPr/>
          <p:nvPr/>
        </p:nvGrpSpPr>
        <p:grpSpPr>
          <a:xfrm>
            <a:off x="669983" y="1412560"/>
            <a:ext cx="10837834" cy="330872"/>
            <a:chOff x="669983" y="1412560"/>
            <a:chExt cx="10837834" cy="33087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788101B-A04C-4A29-A0A4-4932F0B2E36F}"/>
                </a:ext>
              </a:extLst>
            </p:cNvPr>
            <p:cNvGrpSpPr/>
            <p:nvPr/>
          </p:nvGrpSpPr>
          <p:grpSpPr>
            <a:xfrm rot="10800000" flipV="1">
              <a:off x="1843728" y="1468498"/>
              <a:ext cx="9664089" cy="224269"/>
              <a:chOff x="0" y="1472506"/>
              <a:chExt cx="9601200" cy="257953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1A84C10-2FB0-4C11-9CC7-9E33F6667486}"/>
                  </a:ext>
                </a:extLst>
              </p:cNvPr>
              <p:cNvSpPr/>
              <p:nvPr/>
            </p:nvSpPr>
            <p:spPr>
              <a:xfrm>
                <a:off x="0" y="1472506"/>
                <a:ext cx="9601200" cy="2579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8AC54BA9-C414-4D2A-8092-7008EDEF1BC4}"/>
                  </a:ext>
                </a:extLst>
              </p:cNvPr>
              <p:cNvGrpSpPr/>
              <p:nvPr/>
            </p:nvGrpSpPr>
            <p:grpSpPr>
              <a:xfrm>
                <a:off x="0" y="1533803"/>
                <a:ext cx="9601200" cy="142344"/>
                <a:chOff x="-10048" y="1395274"/>
                <a:chExt cx="9611247" cy="142344"/>
              </a:xfrm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69D881F3-C6BE-4579-AE0A-50AD396DE37C}"/>
                    </a:ext>
                  </a:extLst>
                </p:cNvPr>
                <p:cNvSpPr/>
                <p:nvPr/>
              </p:nvSpPr>
              <p:spPr>
                <a:xfrm>
                  <a:off x="-10048" y="1402000"/>
                  <a:ext cx="517013" cy="135618"/>
                </a:xfrm>
                <a:prstGeom prst="rect">
                  <a:avLst/>
                </a:prstGeom>
                <a:solidFill>
                  <a:srgbClr val="1449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74B26969-EFF8-4006-9554-396A7931AB8F}"/>
                    </a:ext>
                  </a:extLst>
                </p:cNvPr>
                <p:cNvSpPr/>
                <p:nvPr/>
              </p:nvSpPr>
              <p:spPr>
                <a:xfrm>
                  <a:off x="599026" y="1399408"/>
                  <a:ext cx="489986" cy="135618"/>
                </a:xfrm>
                <a:prstGeom prst="rect">
                  <a:avLst/>
                </a:prstGeom>
                <a:solidFill>
                  <a:srgbClr val="E822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C4E6ECD-0E90-4870-A04F-E26447E09A34}"/>
                    </a:ext>
                  </a:extLst>
                </p:cNvPr>
                <p:cNvSpPr/>
                <p:nvPr/>
              </p:nvSpPr>
              <p:spPr>
                <a:xfrm>
                  <a:off x="1166753" y="1397808"/>
                  <a:ext cx="489986" cy="135618"/>
                </a:xfrm>
                <a:prstGeom prst="rect">
                  <a:avLst/>
                </a:prstGeom>
                <a:solidFill>
                  <a:srgbClr val="E4B53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33CE667F-57CB-420E-8E12-99C889CF3D62}"/>
                    </a:ext>
                  </a:extLst>
                </p:cNvPr>
                <p:cNvSpPr/>
                <p:nvPr/>
              </p:nvSpPr>
              <p:spPr>
                <a:xfrm>
                  <a:off x="1744316" y="1397808"/>
                  <a:ext cx="489986" cy="135618"/>
                </a:xfrm>
                <a:prstGeom prst="rect">
                  <a:avLst/>
                </a:prstGeom>
                <a:solidFill>
                  <a:srgbClr val="4BA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8A6AE963-9387-409F-ABBC-BAF72FAC43F3}"/>
                    </a:ext>
                  </a:extLst>
                </p:cNvPr>
                <p:cNvSpPr/>
                <p:nvPr/>
              </p:nvSpPr>
              <p:spPr>
                <a:xfrm>
                  <a:off x="2320550" y="1396592"/>
                  <a:ext cx="489986" cy="135618"/>
                </a:xfrm>
                <a:prstGeom prst="rect">
                  <a:avLst/>
                </a:prstGeom>
                <a:solidFill>
                  <a:srgbClr val="C520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5595A764-42F2-4FD1-B574-47A2A3799686}"/>
                    </a:ext>
                  </a:extLst>
                </p:cNvPr>
                <p:cNvSpPr/>
                <p:nvPr/>
              </p:nvSpPr>
              <p:spPr>
                <a:xfrm>
                  <a:off x="2894090" y="1397808"/>
                  <a:ext cx="489986" cy="135618"/>
                </a:xfrm>
                <a:prstGeom prst="rect">
                  <a:avLst/>
                </a:prstGeom>
                <a:solidFill>
                  <a:srgbClr val="EF40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CB9C1D89-4086-438E-BE6E-0FE70EAFF1E2}"/>
                    </a:ext>
                  </a:extLst>
                </p:cNvPr>
                <p:cNvSpPr/>
                <p:nvPr/>
              </p:nvSpPr>
              <p:spPr>
                <a:xfrm>
                  <a:off x="3467187" y="1397808"/>
                  <a:ext cx="489986" cy="135618"/>
                </a:xfrm>
                <a:prstGeom prst="rect">
                  <a:avLst/>
                </a:prstGeom>
                <a:solidFill>
                  <a:srgbClr val="27BEE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513E1F00-E099-4734-B40F-FFE4FBCDEF43}"/>
                    </a:ext>
                  </a:extLst>
                </p:cNvPr>
                <p:cNvSpPr/>
                <p:nvPr/>
              </p:nvSpPr>
              <p:spPr>
                <a:xfrm>
                  <a:off x="4034914" y="1397808"/>
                  <a:ext cx="489986" cy="135618"/>
                </a:xfrm>
                <a:prstGeom prst="rect">
                  <a:avLst/>
                </a:prstGeom>
                <a:solidFill>
                  <a:srgbClr val="FAC2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4D047358-E1B9-4ACC-87AE-8770F85547E7}"/>
                    </a:ext>
                  </a:extLst>
                </p:cNvPr>
                <p:cNvSpPr/>
                <p:nvPr/>
              </p:nvSpPr>
              <p:spPr>
                <a:xfrm>
                  <a:off x="4605679" y="1397808"/>
                  <a:ext cx="489986" cy="135618"/>
                </a:xfrm>
                <a:prstGeom prst="rect">
                  <a:avLst/>
                </a:prstGeom>
                <a:solidFill>
                  <a:srgbClr val="A21C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881980E1-201C-40DD-AF00-E031DCE37788}"/>
                    </a:ext>
                  </a:extLst>
                </p:cNvPr>
                <p:cNvSpPr/>
                <p:nvPr/>
              </p:nvSpPr>
              <p:spPr>
                <a:xfrm>
                  <a:off x="5170368" y="1396409"/>
                  <a:ext cx="489986" cy="135618"/>
                </a:xfrm>
                <a:prstGeom prst="rect">
                  <a:avLst/>
                </a:prstGeom>
                <a:solidFill>
                  <a:srgbClr val="F26B2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7363662-CAB0-4AA4-A496-6995F790182B}"/>
                    </a:ext>
                  </a:extLst>
                </p:cNvPr>
                <p:cNvSpPr/>
                <p:nvPr/>
              </p:nvSpPr>
              <p:spPr>
                <a:xfrm>
                  <a:off x="5735057" y="1397808"/>
                  <a:ext cx="489986" cy="135618"/>
                </a:xfrm>
                <a:prstGeom prst="rect">
                  <a:avLst/>
                </a:prstGeom>
                <a:solidFill>
                  <a:srgbClr val="DC176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ECC7D483-52D3-4DEA-8A48-3BCD1BA20B2F}"/>
                    </a:ext>
                  </a:extLst>
                </p:cNvPr>
                <p:cNvSpPr/>
                <p:nvPr/>
              </p:nvSpPr>
              <p:spPr>
                <a:xfrm>
                  <a:off x="6299746" y="1397808"/>
                  <a:ext cx="489986" cy="135618"/>
                </a:xfrm>
                <a:prstGeom prst="rect">
                  <a:avLst/>
                </a:prstGeom>
                <a:solidFill>
                  <a:srgbClr val="F99F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E9689E7D-CB4B-4664-9F13-7C0282A458A7}"/>
                    </a:ext>
                  </a:extLst>
                </p:cNvPr>
                <p:cNvSpPr/>
                <p:nvPr/>
              </p:nvSpPr>
              <p:spPr>
                <a:xfrm>
                  <a:off x="6859519" y="1398202"/>
                  <a:ext cx="489986" cy="135618"/>
                </a:xfrm>
                <a:prstGeom prst="rect">
                  <a:avLst/>
                </a:prstGeom>
                <a:solidFill>
                  <a:srgbClr val="C698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69958A36-EAFA-4532-BAEA-13C979E125B4}"/>
                    </a:ext>
                  </a:extLst>
                </p:cNvPr>
                <p:cNvSpPr/>
                <p:nvPr/>
              </p:nvSpPr>
              <p:spPr>
                <a:xfrm>
                  <a:off x="7419292" y="1397808"/>
                  <a:ext cx="489986" cy="135618"/>
                </a:xfrm>
                <a:prstGeom prst="rect">
                  <a:avLst/>
                </a:prstGeom>
                <a:solidFill>
                  <a:srgbClr val="408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BD49636F-B622-4788-8099-573B373DAFEB}"/>
                    </a:ext>
                  </a:extLst>
                </p:cNvPr>
                <p:cNvSpPr/>
                <p:nvPr/>
              </p:nvSpPr>
              <p:spPr>
                <a:xfrm>
                  <a:off x="7971818" y="1395274"/>
                  <a:ext cx="489986" cy="135618"/>
                </a:xfrm>
                <a:prstGeom prst="rect">
                  <a:avLst/>
                </a:prstGeom>
                <a:solidFill>
                  <a:srgbClr val="1F95D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6ACFC8CB-F510-415B-B9E9-3B7D30E22EF5}"/>
                    </a:ext>
                  </a:extLst>
                </p:cNvPr>
                <p:cNvSpPr/>
                <p:nvPr/>
              </p:nvSpPr>
              <p:spPr>
                <a:xfrm>
                  <a:off x="8531591" y="1395274"/>
                  <a:ext cx="489986" cy="135618"/>
                </a:xfrm>
                <a:prstGeom prst="rect">
                  <a:avLst/>
                </a:prstGeom>
                <a:solidFill>
                  <a:srgbClr val="5DBA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70FA84CC-C5BF-4868-A2BC-F83A049CD757}"/>
                    </a:ext>
                  </a:extLst>
                </p:cNvPr>
                <p:cNvSpPr/>
                <p:nvPr/>
              </p:nvSpPr>
              <p:spPr>
                <a:xfrm>
                  <a:off x="9087074" y="1395274"/>
                  <a:ext cx="514125" cy="135618"/>
                </a:xfrm>
                <a:prstGeom prst="rect">
                  <a:avLst/>
                </a:prstGeom>
                <a:solidFill>
                  <a:srgbClr val="136B9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FC15804-7500-42C9-827D-5C2BA7A7C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83" y="1412560"/>
              <a:ext cx="1077698" cy="330872"/>
            </a:xfrm>
            <a:prstGeom prst="rect">
              <a:avLst/>
            </a:prstGeom>
          </p:spPr>
        </p:pic>
      </p:grpSp>
      <p:sp>
        <p:nvSpPr>
          <p:cNvPr id="16" name="Title 4"/>
          <p:cNvSpPr txBox="1">
            <a:spLocks/>
          </p:cNvSpPr>
          <p:nvPr/>
        </p:nvSpPr>
        <p:spPr>
          <a:xfrm>
            <a:off x="2270391" y="136525"/>
            <a:ext cx="9355089" cy="99219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b="1" spc="50" dirty="0">
                <a:latin typeface="Arial Black" panose="020B0A04020102020204" pitchFamily="34" charset="0"/>
                <a:cs typeface="Arial" panose="020B0604020202020204" pitchFamily="34" charset="0"/>
              </a:rPr>
              <a:t>Safety: The Drivers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631510" y="6356350"/>
            <a:ext cx="867752" cy="365125"/>
          </a:xfrm>
        </p:spPr>
        <p:txBody>
          <a:bodyPr/>
          <a:lstStyle/>
          <a:p>
            <a:fld id="{FEB09506-28EA-4C19-A061-02E7C9DE017B}" type="slidenum">
              <a:rPr lang="en-US" smtClean="0"/>
              <a:t>10</a:t>
            </a:fld>
            <a:endParaRPr lang="en-US"/>
          </a:p>
        </p:txBody>
      </p:sp>
      <p:pic>
        <p:nvPicPr>
          <p:cNvPr id="1026" name="Picture 2" descr="Image">
            <a:extLst>
              <a:ext uri="{FF2B5EF4-FFF2-40B4-BE49-F238E27FC236}">
                <a16:creationId xmlns:a16="http://schemas.microsoft.com/office/drawing/2014/main" id="{A089A5DF-0D98-48BA-96B9-2EBA587AD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005840"/>
            <a:ext cx="9124122" cy="5715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808EC28E-5CBA-46FD-8FB3-59EF820EF41A}"/>
              </a:ext>
            </a:extLst>
          </p:cNvPr>
          <p:cNvSpPr txBox="1"/>
          <p:nvPr/>
        </p:nvSpPr>
        <p:spPr>
          <a:xfrm>
            <a:off x="2501647" y="6530341"/>
            <a:ext cx="75765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hlinkClick r:id="rId5"/>
              </a:rPr>
              <a:t>https://www.onisr.securite-routiere.gouv.fr/cartographie-des-accidents-metropole-dom-tom</a:t>
            </a:r>
            <a:r>
              <a:rPr lang="en-GB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8506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47EDB1E-1F14-420A-BF82-AAF29868FDEF}"/>
              </a:ext>
            </a:extLst>
          </p:cNvPr>
          <p:cNvGrpSpPr/>
          <p:nvPr/>
        </p:nvGrpSpPr>
        <p:grpSpPr>
          <a:xfrm>
            <a:off x="669983" y="1412560"/>
            <a:ext cx="10837834" cy="330872"/>
            <a:chOff x="669983" y="1412560"/>
            <a:chExt cx="10837834" cy="33087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788101B-A04C-4A29-A0A4-4932F0B2E36F}"/>
                </a:ext>
              </a:extLst>
            </p:cNvPr>
            <p:cNvGrpSpPr/>
            <p:nvPr/>
          </p:nvGrpSpPr>
          <p:grpSpPr>
            <a:xfrm rot="10800000" flipV="1">
              <a:off x="1843728" y="1468498"/>
              <a:ext cx="9664089" cy="224269"/>
              <a:chOff x="0" y="1472506"/>
              <a:chExt cx="9601200" cy="257953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1A84C10-2FB0-4C11-9CC7-9E33F6667486}"/>
                  </a:ext>
                </a:extLst>
              </p:cNvPr>
              <p:cNvSpPr/>
              <p:nvPr/>
            </p:nvSpPr>
            <p:spPr>
              <a:xfrm>
                <a:off x="0" y="1472506"/>
                <a:ext cx="9601200" cy="2579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8AC54BA9-C414-4D2A-8092-7008EDEF1BC4}"/>
                  </a:ext>
                </a:extLst>
              </p:cNvPr>
              <p:cNvGrpSpPr/>
              <p:nvPr/>
            </p:nvGrpSpPr>
            <p:grpSpPr>
              <a:xfrm>
                <a:off x="0" y="1533803"/>
                <a:ext cx="9601200" cy="142344"/>
                <a:chOff x="-10048" y="1395274"/>
                <a:chExt cx="9611247" cy="142344"/>
              </a:xfrm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69D881F3-C6BE-4579-AE0A-50AD396DE37C}"/>
                    </a:ext>
                  </a:extLst>
                </p:cNvPr>
                <p:cNvSpPr/>
                <p:nvPr/>
              </p:nvSpPr>
              <p:spPr>
                <a:xfrm>
                  <a:off x="-10048" y="1402000"/>
                  <a:ext cx="517013" cy="135618"/>
                </a:xfrm>
                <a:prstGeom prst="rect">
                  <a:avLst/>
                </a:prstGeom>
                <a:solidFill>
                  <a:srgbClr val="1449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74B26969-EFF8-4006-9554-396A7931AB8F}"/>
                    </a:ext>
                  </a:extLst>
                </p:cNvPr>
                <p:cNvSpPr/>
                <p:nvPr/>
              </p:nvSpPr>
              <p:spPr>
                <a:xfrm>
                  <a:off x="599026" y="1399408"/>
                  <a:ext cx="489986" cy="135618"/>
                </a:xfrm>
                <a:prstGeom prst="rect">
                  <a:avLst/>
                </a:prstGeom>
                <a:solidFill>
                  <a:srgbClr val="E822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C4E6ECD-0E90-4870-A04F-E26447E09A34}"/>
                    </a:ext>
                  </a:extLst>
                </p:cNvPr>
                <p:cNvSpPr/>
                <p:nvPr/>
              </p:nvSpPr>
              <p:spPr>
                <a:xfrm>
                  <a:off x="1166753" y="1397808"/>
                  <a:ext cx="489986" cy="135618"/>
                </a:xfrm>
                <a:prstGeom prst="rect">
                  <a:avLst/>
                </a:prstGeom>
                <a:solidFill>
                  <a:srgbClr val="E4B53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33CE667F-57CB-420E-8E12-99C889CF3D62}"/>
                    </a:ext>
                  </a:extLst>
                </p:cNvPr>
                <p:cNvSpPr/>
                <p:nvPr/>
              </p:nvSpPr>
              <p:spPr>
                <a:xfrm>
                  <a:off x="1744316" y="1397808"/>
                  <a:ext cx="489986" cy="135618"/>
                </a:xfrm>
                <a:prstGeom prst="rect">
                  <a:avLst/>
                </a:prstGeom>
                <a:solidFill>
                  <a:srgbClr val="4BA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8A6AE963-9387-409F-ABBC-BAF72FAC43F3}"/>
                    </a:ext>
                  </a:extLst>
                </p:cNvPr>
                <p:cNvSpPr/>
                <p:nvPr/>
              </p:nvSpPr>
              <p:spPr>
                <a:xfrm>
                  <a:off x="2320550" y="1396592"/>
                  <a:ext cx="489986" cy="135618"/>
                </a:xfrm>
                <a:prstGeom prst="rect">
                  <a:avLst/>
                </a:prstGeom>
                <a:solidFill>
                  <a:srgbClr val="C520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5595A764-42F2-4FD1-B574-47A2A3799686}"/>
                    </a:ext>
                  </a:extLst>
                </p:cNvPr>
                <p:cNvSpPr/>
                <p:nvPr/>
              </p:nvSpPr>
              <p:spPr>
                <a:xfrm>
                  <a:off x="2894090" y="1397808"/>
                  <a:ext cx="489986" cy="135618"/>
                </a:xfrm>
                <a:prstGeom prst="rect">
                  <a:avLst/>
                </a:prstGeom>
                <a:solidFill>
                  <a:srgbClr val="EF40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CB9C1D89-4086-438E-BE6E-0FE70EAFF1E2}"/>
                    </a:ext>
                  </a:extLst>
                </p:cNvPr>
                <p:cNvSpPr/>
                <p:nvPr/>
              </p:nvSpPr>
              <p:spPr>
                <a:xfrm>
                  <a:off x="3467187" y="1397808"/>
                  <a:ext cx="489986" cy="135618"/>
                </a:xfrm>
                <a:prstGeom prst="rect">
                  <a:avLst/>
                </a:prstGeom>
                <a:solidFill>
                  <a:srgbClr val="27BEE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513E1F00-E099-4734-B40F-FFE4FBCDEF43}"/>
                    </a:ext>
                  </a:extLst>
                </p:cNvPr>
                <p:cNvSpPr/>
                <p:nvPr/>
              </p:nvSpPr>
              <p:spPr>
                <a:xfrm>
                  <a:off x="4034914" y="1397808"/>
                  <a:ext cx="489986" cy="135618"/>
                </a:xfrm>
                <a:prstGeom prst="rect">
                  <a:avLst/>
                </a:prstGeom>
                <a:solidFill>
                  <a:srgbClr val="FAC2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4D047358-E1B9-4ACC-87AE-8770F85547E7}"/>
                    </a:ext>
                  </a:extLst>
                </p:cNvPr>
                <p:cNvSpPr/>
                <p:nvPr/>
              </p:nvSpPr>
              <p:spPr>
                <a:xfrm>
                  <a:off x="4605679" y="1397808"/>
                  <a:ext cx="489986" cy="135618"/>
                </a:xfrm>
                <a:prstGeom prst="rect">
                  <a:avLst/>
                </a:prstGeom>
                <a:solidFill>
                  <a:srgbClr val="A21C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881980E1-201C-40DD-AF00-E031DCE37788}"/>
                    </a:ext>
                  </a:extLst>
                </p:cNvPr>
                <p:cNvSpPr/>
                <p:nvPr/>
              </p:nvSpPr>
              <p:spPr>
                <a:xfrm>
                  <a:off x="5170368" y="1396409"/>
                  <a:ext cx="489986" cy="135618"/>
                </a:xfrm>
                <a:prstGeom prst="rect">
                  <a:avLst/>
                </a:prstGeom>
                <a:solidFill>
                  <a:srgbClr val="F26B2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7363662-CAB0-4AA4-A496-6995F790182B}"/>
                    </a:ext>
                  </a:extLst>
                </p:cNvPr>
                <p:cNvSpPr/>
                <p:nvPr/>
              </p:nvSpPr>
              <p:spPr>
                <a:xfrm>
                  <a:off x="5735057" y="1397808"/>
                  <a:ext cx="489986" cy="135618"/>
                </a:xfrm>
                <a:prstGeom prst="rect">
                  <a:avLst/>
                </a:prstGeom>
                <a:solidFill>
                  <a:srgbClr val="DC176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ECC7D483-52D3-4DEA-8A48-3BCD1BA20B2F}"/>
                    </a:ext>
                  </a:extLst>
                </p:cNvPr>
                <p:cNvSpPr/>
                <p:nvPr/>
              </p:nvSpPr>
              <p:spPr>
                <a:xfrm>
                  <a:off x="6299746" y="1397808"/>
                  <a:ext cx="489986" cy="135618"/>
                </a:xfrm>
                <a:prstGeom prst="rect">
                  <a:avLst/>
                </a:prstGeom>
                <a:solidFill>
                  <a:srgbClr val="F99F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E9689E7D-CB4B-4664-9F13-7C0282A458A7}"/>
                    </a:ext>
                  </a:extLst>
                </p:cNvPr>
                <p:cNvSpPr/>
                <p:nvPr/>
              </p:nvSpPr>
              <p:spPr>
                <a:xfrm>
                  <a:off x="6859519" y="1398202"/>
                  <a:ext cx="489986" cy="135618"/>
                </a:xfrm>
                <a:prstGeom prst="rect">
                  <a:avLst/>
                </a:prstGeom>
                <a:solidFill>
                  <a:srgbClr val="C698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69958A36-EAFA-4532-BAEA-13C979E125B4}"/>
                    </a:ext>
                  </a:extLst>
                </p:cNvPr>
                <p:cNvSpPr/>
                <p:nvPr/>
              </p:nvSpPr>
              <p:spPr>
                <a:xfrm>
                  <a:off x="7419292" y="1397808"/>
                  <a:ext cx="489986" cy="135618"/>
                </a:xfrm>
                <a:prstGeom prst="rect">
                  <a:avLst/>
                </a:prstGeom>
                <a:solidFill>
                  <a:srgbClr val="408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BD49636F-B622-4788-8099-573B373DAFEB}"/>
                    </a:ext>
                  </a:extLst>
                </p:cNvPr>
                <p:cNvSpPr/>
                <p:nvPr/>
              </p:nvSpPr>
              <p:spPr>
                <a:xfrm>
                  <a:off x="7971818" y="1395274"/>
                  <a:ext cx="489986" cy="135618"/>
                </a:xfrm>
                <a:prstGeom prst="rect">
                  <a:avLst/>
                </a:prstGeom>
                <a:solidFill>
                  <a:srgbClr val="1F95D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6ACFC8CB-F510-415B-B9E9-3B7D30E22EF5}"/>
                    </a:ext>
                  </a:extLst>
                </p:cNvPr>
                <p:cNvSpPr/>
                <p:nvPr/>
              </p:nvSpPr>
              <p:spPr>
                <a:xfrm>
                  <a:off x="8531591" y="1395274"/>
                  <a:ext cx="489986" cy="135618"/>
                </a:xfrm>
                <a:prstGeom prst="rect">
                  <a:avLst/>
                </a:prstGeom>
                <a:solidFill>
                  <a:srgbClr val="5DBA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70FA84CC-C5BF-4868-A2BC-F83A049CD757}"/>
                    </a:ext>
                  </a:extLst>
                </p:cNvPr>
                <p:cNvSpPr/>
                <p:nvPr/>
              </p:nvSpPr>
              <p:spPr>
                <a:xfrm>
                  <a:off x="9087074" y="1395274"/>
                  <a:ext cx="514125" cy="135618"/>
                </a:xfrm>
                <a:prstGeom prst="rect">
                  <a:avLst/>
                </a:prstGeom>
                <a:solidFill>
                  <a:srgbClr val="136B9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FC15804-7500-42C9-827D-5C2BA7A7C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83" y="1412560"/>
              <a:ext cx="1077698" cy="330872"/>
            </a:xfrm>
            <a:prstGeom prst="rect">
              <a:avLst/>
            </a:prstGeom>
          </p:spPr>
        </p:pic>
      </p:grpSp>
      <p:sp>
        <p:nvSpPr>
          <p:cNvPr id="16" name="Title 4"/>
          <p:cNvSpPr txBox="1">
            <a:spLocks/>
          </p:cNvSpPr>
          <p:nvPr/>
        </p:nvSpPr>
        <p:spPr>
          <a:xfrm>
            <a:off x="2240280" y="320517"/>
            <a:ext cx="9355089" cy="99219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b="1" spc="50" dirty="0">
                <a:latin typeface="Arial Black" panose="020B0A04020102020204" pitchFamily="34" charset="0"/>
                <a:cs typeface="Arial" panose="020B0604020202020204" pitchFamily="34" charset="0"/>
              </a:rPr>
              <a:t>Additional Issues and Summary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631510" y="6356350"/>
            <a:ext cx="867752" cy="365125"/>
          </a:xfrm>
        </p:spPr>
        <p:txBody>
          <a:bodyPr/>
          <a:lstStyle/>
          <a:p>
            <a:fld id="{FEB09506-28EA-4C19-A061-02E7C9DE017B}" type="slidenum">
              <a:rPr lang="en-US" smtClean="0"/>
              <a:t>11</a:t>
            </a:fld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22E9E09-7228-4918-AAD6-685798BA965E}"/>
              </a:ext>
            </a:extLst>
          </p:cNvPr>
          <p:cNvSpPr txBox="1"/>
          <p:nvPr/>
        </p:nvSpPr>
        <p:spPr>
          <a:xfrm>
            <a:off x="397565" y="1878693"/>
            <a:ext cx="11321295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Units and trip purpose matter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Safety and security matter (with links to employment…)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/>
              <a:t>Data granularity matters!</a:t>
            </a:r>
          </a:p>
          <a:p>
            <a:endParaRPr lang="en-US" sz="2800" b="1" dirty="0"/>
          </a:p>
          <a:p>
            <a:r>
              <a:rPr lang="en-US" sz="2800" b="1" dirty="0"/>
              <a:t>Getting the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800" dirty="0"/>
              <a:t>Travel surveys (not Big Data) crucial tool to understand gender differences. Does your country conduct one regularly?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/>
              <a:t>Does your government collect the sex-breakdown from travel company data where available? Why not?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218B90C-1D0D-4DD5-93A4-364E0C3B5D8F}"/>
              </a:ext>
            </a:extLst>
          </p:cNvPr>
          <p:cNvSpPr txBox="1"/>
          <p:nvPr/>
        </p:nvSpPr>
        <p:spPr>
          <a:xfrm>
            <a:off x="4107802" y="5935711"/>
            <a:ext cx="40818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dirty="0">
                <a:hlinkClick r:id="rId4"/>
              </a:rPr>
              <a:t>BlackburnA@un.org</a:t>
            </a:r>
            <a:r>
              <a:rPr lang="en-GB" sz="3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5912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47EDB1E-1F14-420A-BF82-AAF29868FDEF}"/>
              </a:ext>
            </a:extLst>
          </p:cNvPr>
          <p:cNvGrpSpPr/>
          <p:nvPr/>
        </p:nvGrpSpPr>
        <p:grpSpPr>
          <a:xfrm>
            <a:off x="669983" y="1412560"/>
            <a:ext cx="10837834" cy="330872"/>
            <a:chOff x="669983" y="1412560"/>
            <a:chExt cx="10837834" cy="33087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788101B-A04C-4A29-A0A4-4932F0B2E36F}"/>
                </a:ext>
              </a:extLst>
            </p:cNvPr>
            <p:cNvGrpSpPr/>
            <p:nvPr/>
          </p:nvGrpSpPr>
          <p:grpSpPr>
            <a:xfrm rot="10800000" flipV="1">
              <a:off x="1843728" y="1468498"/>
              <a:ext cx="9664089" cy="224269"/>
              <a:chOff x="0" y="1472506"/>
              <a:chExt cx="9601200" cy="257953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1A84C10-2FB0-4C11-9CC7-9E33F6667486}"/>
                  </a:ext>
                </a:extLst>
              </p:cNvPr>
              <p:cNvSpPr/>
              <p:nvPr/>
            </p:nvSpPr>
            <p:spPr>
              <a:xfrm>
                <a:off x="0" y="1472506"/>
                <a:ext cx="9601200" cy="2579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8AC54BA9-C414-4D2A-8092-7008EDEF1BC4}"/>
                  </a:ext>
                </a:extLst>
              </p:cNvPr>
              <p:cNvGrpSpPr/>
              <p:nvPr/>
            </p:nvGrpSpPr>
            <p:grpSpPr>
              <a:xfrm>
                <a:off x="0" y="1533803"/>
                <a:ext cx="9601200" cy="142344"/>
                <a:chOff x="-10048" y="1395274"/>
                <a:chExt cx="9611247" cy="142344"/>
              </a:xfrm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69D881F3-C6BE-4579-AE0A-50AD396DE37C}"/>
                    </a:ext>
                  </a:extLst>
                </p:cNvPr>
                <p:cNvSpPr/>
                <p:nvPr/>
              </p:nvSpPr>
              <p:spPr>
                <a:xfrm>
                  <a:off x="-10048" y="1402000"/>
                  <a:ext cx="517013" cy="135618"/>
                </a:xfrm>
                <a:prstGeom prst="rect">
                  <a:avLst/>
                </a:prstGeom>
                <a:solidFill>
                  <a:srgbClr val="1449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74B26969-EFF8-4006-9554-396A7931AB8F}"/>
                    </a:ext>
                  </a:extLst>
                </p:cNvPr>
                <p:cNvSpPr/>
                <p:nvPr/>
              </p:nvSpPr>
              <p:spPr>
                <a:xfrm>
                  <a:off x="599026" y="1399408"/>
                  <a:ext cx="489986" cy="135618"/>
                </a:xfrm>
                <a:prstGeom prst="rect">
                  <a:avLst/>
                </a:prstGeom>
                <a:solidFill>
                  <a:srgbClr val="E822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C4E6ECD-0E90-4870-A04F-E26447E09A34}"/>
                    </a:ext>
                  </a:extLst>
                </p:cNvPr>
                <p:cNvSpPr/>
                <p:nvPr/>
              </p:nvSpPr>
              <p:spPr>
                <a:xfrm>
                  <a:off x="1166753" y="1397808"/>
                  <a:ext cx="489986" cy="135618"/>
                </a:xfrm>
                <a:prstGeom prst="rect">
                  <a:avLst/>
                </a:prstGeom>
                <a:solidFill>
                  <a:srgbClr val="E4B53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33CE667F-57CB-420E-8E12-99C889CF3D62}"/>
                    </a:ext>
                  </a:extLst>
                </p:cNvPr>
                <p:cNvSpPr/>
                <p:nvPr/>
              </p:nvSpPr>
              <p:spPr>
                <a:xfrm>
                  <a:off x="1744316" y="1397808"/>
                  <a:ext cx="489986" cy="135618"/>
                </a:xfrm>
                <a:prstGeom prst="rect">
                  <a:avLst/>
                </a:prstGeom>
                <a:solidFill>
                  <a:srgbClr val="4BA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8A6AE963-9387-409F-ABBC-BAF72FAC43F3}"/>
                    </a:ext>
                  </a:extLst>
                </p:cNvPr>
                <p:cNvSpPr/>
                <p:nvPr/>
              </p:nvSpPr>
              <p:spPr>
                <a:xfrm>
                  <a:off x="2320550" y="1396592"/>
                  <a:ext cx="489986" cy="135618"/>
                </a:xfrm>
                <a:prstGeom prst="rect">
                  <a:avLst/>
                </a:prstGeom>
                <a:solidFill>
                  <a:srgbClr val="C520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5595A764-42F2-4FD1-B574-47A2A3799686}"/>
                    </a:ext>
                  </a:extLst>
                </p:cNvPr>
                <p:cNvSpPr/>
                <p:nvPr/>
              </p:nvSpPr>
              <p:spPr>
                <a:xfrm>
                  <a:off x="2894090" y="1397808"/>
                  <a:ext cx="489986" cy="135618"/>
                </a:xfrm>
                <a:prstGeom prst="rect">
                  <a:avLst/>
                </a:prstGeom>
                <a:solidFill>
                  <a:srgbClr val="EF40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CB9C1D89-4086-438E-BE6E-0FE70EAFF1E2}"/>
                    </a:ext>
                  </a:extLst>
                </p:cNvPr>
                <p:cNvSpPr/>
                <p:nvPr/>
              </p:nvSpPr>
              <p:spPr>
                <a:xfrm>
                  <a:off x="3467187" y="1397808"/>
                  <a:ext cx="489986" cy="135618"/>
                </a:xfrm>
                <a:prstGeom prst="rect">
                  <a:avLst/>
                </a:prstGeom>
                <a:solidFill>
                  <a:srgbClr val="27BEE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513E1F00-E099-4734-B40F-FFE4FBCDEF43}"/>
                    </a:ext>
                  </a:extLst>
                </p:cNvPr>
                <p:cNvSpPr/>
                <p:nvPr/>
              </p:nvSpPr>
              <p:spPr>
                <a:xfrm>
                  <a:off x="4034914" y="1397808"/>
                  <a:ext cx="489986" cy="135618"/>
                </a:xfrm>
                <a:prstGeom prst="rect">
                  <a:avLst/>
                </a:prstGeom>
                <a:solidFill>
                  <a:srgbClr val="FAC2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4D047358-E1B9-4ACC-87AE-8770F85547E7}"/>
                    </a:ext>
                  </a:extLst>
                </p:cNvPr>
                <p:cNvSpPr/>
                <p:nvPr/>
              </p:nvSpPr>
              <p:spPr>
                <a:xfrm>
                  <a:off x="4605679" y="1397808"/>
                  <a:ext cx="489986" cy="135618"/>
                </a:xfrm>
                <a:prstGeom prst="rect">
                  <a:avLst/>
                </a:prstGeom>
                <a:solidFill>
                  <a:srgbClr val="A21C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881980E1-201C-40DD-AF00-E031DCE37788}"/>
                    </a:ext>
                  </a:extLst>
                </p:cNvPr>
                <p:cNvSpPr/>
                <p:nvPr/>
              </p:nvSpPr>
              <p:spPr>
                <a:xfrm>
                  <a:off x="5170368" y="1396409"/>
                  <a:ext cx="489986" cy="135618"/>
                </a:xfrm>
                <a:prstGeom prst="rect">
                  <a:avLst/>
                </a:prstGeom>
                <a:solidFill>
                  <a:srgbClr val="F26B2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7363662-CAB0-4AA4-A496-6995F790182B}"/>
                    </a:ext>
                  </a:extLst>
                </p:cNvPr>
                <p:cNvSpPr/>
                <p:nvPr/>
              </p:nvSpPr>
              <p:spPr>
                <a:xfrm>
                  <a:off x="5735057" y="1397808"/>
                  <a:ext cx="489986" cy="135618"/>
                </a:xfrm>
                <a:prstGeom prst="rect">
                  <a:avLst/>
                </a:prstGeom>
                <a:solidFill>
                  <a:srgbClr val="DC176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ECC7D483-52D3-4DEA-8A48-3BCD1BA20B2F}"/>
                    </a:ext>
                  </a:extLst>
                </p:cNvPr>
                <p:cNvSpPr/>
                <p:nvPr/>
              </p:nvSpPr>
              <p:spPr>
                <a:xfrm>
                  <a:off x="6299746" y="1397808"/>
                  <a:ext cx="489986" cy="135618"/>
                </a:xfrm>
                <a:prstGeom prst="rect">
                  <a:avLst/>
                </a:prstGeom>
                <a:solidFill>
                  <a:srgbClr val="F99F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E9689E7D-CB4B-4664-9F13-7C0282A458A7}"/>
                    </a:ext>
                  </a:extLst>
                </p:cNvPr>
                <p:cNvSpPr/>
                <p:nvPr/>
              </p:nvSpPr>
              <p:spPr>
                <a:xfrm>
                  <a:off x="6859519" y="1398202"/>
                  <a:ext cx="489986" cy="135618"/>
                </a:xfrm>
                <a:prstGeom prst="rect">
                  <a:avLst/>
                </a:prstGeom>
                <a:solidFill>
                  <a:srgbClr val="C698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69958A36-EAFA-4532-BAEA-13C979E125B4}"/>
                    </a:ext>
                  </a:extLst>
                </p:cNvPr>
                <p:cNvSpPr/>
                <p:nvPr/>
              </p:nvSpPr>
              <p:spPr>
                <a:xfrm>
                  <a:off x="7419292" y="1397808"/>
                  <a:ext cx="489986" cy="135618"/>
                </a:xfrm>
                <a:prstGeom prst="rect">
                  <a:avLst/>
                </a:prstGeom>
                <a:solidFill>
                  <a:srgbClr val="408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BD49636F-B622-4788-8099-573B373DAFEB}"/>
                    </a:ext>
                  </a:extLst>
                </p:cNvPr>
                <p:cNvSpPr/>
                <p:nvPr/>
              </p:nvSpPr>
              <p:spPr>
                <a:xfrm>
                  <a:off x="7971818" y="1395274"/>
                  <a:ext cx="489986" cy="135618"/>
                </a:xfrm>
                <a:prstGeom prst="rect">
                  <a:avLst/>
                </a:prstGeom>
                <a:solidFill>
                  <a:srgbClr val="1F95D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6ACFC8CB-F510-415B-B9E9-3B7D30E22EF5}"/>
                    </a:ext>
                  </a:extLst>
                </p:cNvPr>
                <p:cNvSpPr/>
                <p:nvPr/>
              </p:nvSpPr>
              <p:spPr>
                <a:xfrm>
                  <a:off x="8531591" y="1395274"/>
                  <a:ext cx="489986" cy="135618"/>
                </a:xfrm>
                <a:prstGeom prst="rect">
                  <a:avLst/>
                </a:prstGeom>
                <a:solidFill>
                  <a:srgbClr val="5DBA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70FA84CC-C5BF-4868-A2BC-F83A049CD757}"/>
                    </a:ext>
                  </a:extLst>
                </p:cNvPr>
                <p:cNvSpPr/>
                <p:nvPr/>
              </p:nvSpPr>
              <p:spPr>
                <a:xfrm>
                  <a:off x="9087074" y="1395274"/>
                  <a:ext cx="514125" cy="135618"/>
                </a:xfrm>
                <a:prstGeom prst="rect">
                  <a:avLst/>
                </a:prstGeom>
                <a:solidFill>
                  <a:srgbClr val="136B9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FC15804-7500-42C9-827D-5C2BA7A7C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83" y="1412560"/>
              <a:ext cx="1077698" cy="330872"/>
            </a:xfrm>
            <a:prstGeom prst="rect">
              <a:avLst/>
            </a:prstGeom>
          </p:spPr>
        </p:pic>
      </p:grp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23825" y="1825625"/>
            <a:ext cx="11791950" cy="4530726"/>
          </a:xfrm>
          <a:solidFill>
            <a:schemeClr val="bg1">
              <a:lumMod val="75000"/>
              <a:alpha val="15000"/>
            </a:schemeClr>
          </a:solidFill>
        </p:spPr>
        <p:txBody>
          <a:bodyPr>
            <a:normAutofit/>
          </a:bodyPr>
          <a:lstStyle/>
          <a:p>
            <a:pPr marL="461963" indent="-346075">
              <a:buClr>
                <a:srgbClr val="3E8EDE"/>
              </a:buClr>
              <a:buFont typeface="Wingdings" panose="05000000000000000000" pitchFamily="2" charset="2"/>
              <a:buChar char="§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What units? Does it matter?</a:t>
            </a:r>
          </a:p>
          <a:p>
            <a:pPr marL="919163" lvl="1" indent="-346075">
              <a:buClr>
                <a:srgbClr val="3E8EDE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Trip purpose: Why focus on commutes?</a:t>
            </a:r>
          </a:p>
          <a:p>
            <a:pPr marL="919163" lvl="1" indent="-346075">
              <a:buClr>
                <a:srgbClr val="3E8EDE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Considering gender in (public) transport planning</a:t>
            </a:r>
          </a:p>
          <a:p>
            <a:pPr marL="461963" indent="-346075">
              <a:buClr>
                <a:srgbClr val="3E8EDE"/>
              </a:buClr>
              <a:buFont typeface="Wingdings" panose="05000000000000000000" pitchFamily="2" charset="2"/>
              <a:buChar char="§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Public transport users and motorbikes</a:t>
            </a:r>
          </a:p>
          <a:p>
            <a:pPr marL="461963" indent="-346075">
              <a:buClr>
                <a:srgbClr val="3E8EDE"/>
              </a:buClr>
              <a:buFont typeface="Wingdings" panose="05000000000000000000" pitchFamily="2" charset="2"/>
              <a:buChar char="§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Road safety, and security </a:t>
            </a:r>
          </a:p>
          <a:p>
            <a:pPr marL="461963" indent="-346075">
              <a:buClr>
                <a:srgbClr val="3E8EDE"/>
              </a:buClr>
              <a:buFont typeface="Wingdings" panose="05000000000000000000" pitchFamily="2" charset="2"/>
              <a:buChar char="§"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</p:txBody>
      </p:sp>
      <p:sp>
        <p:nvSpPr>
          <p:cNvPr id="16" name="Title 4"/>
          <p:cNvSpPr txBox="1">
            <a:spLocks/>
          </p:cNvSpPr>
          <p:nvPr/>
        </p:nvSpPr>
        <p:spPr>
          <a:xfrm>
            <a:off x="2240280" y="320517"/>
            <a:ext cx="9355089" cy="99219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b="1" spc="50" dirty="0">
                <a:latin typeface="Arial Black" panose="020B0A04020102020204" pitchFamily="34" charset="0"/>
                <a:cs typeface="Arial" panose="020B0604020202020204" pitchFamily="34" charset="0"/>
              </a:rPr>
              <a:t>Overview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631510" y="6356350"/>
            <a:ext cx="867752" cy="365125"/>
          </a:xfrm>
        </p:spPr>
        <p:txBody>
          <a:bodyPr/>
          <a:lstStyle/>
          <a:p>
            <a:fld id="{FEB09506-28EA-4C19-A061-02E7C9DE017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3427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2135560" y="3567"/>
            <a:ext cx="2808312" cy="647700"/>
          </a:xfrm>
        </p:spPr>
        <p:txBody>
          <a:bodyPr/>
          <a:lstStyle/>
          <a:p>
            <a:pPr algn="ctr" eaLnBrk="1" hangingPunct="1"/>
            <a:r>
              <a:rPr lang="en-US" altLang="en-US" sz="3000" dirty="0">
                <a:solidFill>
                  <a:schemeClr val="hlink"/>
                </a:solidFill>
                <a:latin typeface="Arial" panose="020B0604020202020204" pitchFamily="34" charset="0"/>
              </a:rPr>
              <a:t>W</a:t>
            </a:r>
            <a:r>
              <a:rPr lang="en-GB" altLang="en-US" sz="3000" dirty="0">
                <a:solidFill>
                  <a:schemeClr val="hlink"/>
                </a:solidFill>
                <a:latin typeface="Arial" panose="020B0604020202020204" pitchFamily="34" charset="0"/>
              </a:rPr>
              <a:t>hat Unit?</a:t>
            </a:r>
            <a:endParaRPr lang="en-US" altLang="en-US" sz="3000" dirty="0">
              <a:solidFill>
                <a:schemeClr val="hlink"/>
              </a:solidFill>
              <a:latin typeface="Arial" panose="020B0604020202020204" pitchFamily="34" charset="0"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200025" y="651267"/>
            <a:ext cx="11410950" cy="5587608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en-US" dirty="0">
                <a:latin typeface="Garamond" panose="02020404030301010803" pitchFamily="18" charset="0"/>
              </a:rPr>
              <a:t>Which is the most important form of public transport in Switzerland? 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A16F3100-73D8-4953-87E6-492CF508A3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5674551"/>
              </p:ext>
            </p:extLst>
          </p:nvPr>
        </p:nvGraphicFramePr>
        <p:xfrm>
          <a:off x="466725" y="1145539"/>
          <a:ext cx="11258550" cy="3636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Graphic 2" descr="Bus">
            <a:extLst>
              <a:ext uri="{FF2B5EF4-FFF2-40B4-BE49-F238E27FC236}">
                <a16:creationId xmlns:a16="http://schemas.microsoft.com/office/drawing/2014/main" id="{758B4286-0999-450D-A946-0699C4C400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43872" y="3279676"/>
            <a:ext cx="914400" cy="914400"/>
          </a:xfrm>
          <a:prstGeom prst="rect">
            <a:avLst/>
          </a:prstGeom>
        </p:spPr>
      </p:pic>
      <p:pic>
        <p:nvPicPr>
          <p:cNvPr id="5" name="Graphic 4" descr="Train">
            <a:extLst>
              <a:ext uri="{FF2B5EF4-FFF2-40B4-BE49-F238E27FC236}">
                <a16:creationId xmlns:a16="http://schemas.microsoft.com/office/drawing/2014/main" id="{5C843B98-5E58-4826-983F-77D4CC64A6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40811" y="1660940"/>
            <a:ext cx="914400" cy="914400"/>
          </a:xfrm>
          <a:prstGeom prst="rect">
            <a:avLst/>
          </a:prstGeom>
        </p:spPr>
      </p:pic>
      <p:pic>
        <p:nvPicPr>
          <p:cNvPr id="9" name="Graphic 8" descr="Train">
            <a:extLst>
              <a:ext uri="{FF2B5EF4-FFF2-40B4-BE49-F238E27FC236}">
                <a16:creationId xmlns:a16="http://schemas.microsoft.com/office/drawing/2014/main" id="{0441B34A-4BCB-456F-81C2-1C20034B08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18042" y="3287832"/>
            <a:ext cx="914400" cy="914400"/>
          </a:xfrm>
          <a:prstGeom prst="rect">
            <a:avLst/>
          </a:prstGeom>
        </p:spPr>
      </p:pic>
      <p:pic>
        <p:nvPicPr>
          <p:cNvPr id="10" name="Graphic 9" descr="Bus">
            <a:extLst>
              <a:ext uri="{FF2B5EF4-FFF2-40B4-BE49-F238E27FC236}">
                <a16:creationId xmlns:a16="http://schemas.microsoft.com/office/drawing/2014/main" id="{6492DC81-C97D-427F-BF11-1CE21CB213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17240" y="1660940"/>
            <a:ext cx="914400" cy="91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1A97452-8F0E-4C27-816A-DA7AA7E7F77F}"/>
              </a:ext>
            </a:extLst>
          </p:cNvPr>
          <p:cNvSpPr txBox="1"/>
          <p:nvPr/>
        </p:nvSpPr>
        <p:spPr>
          <a:xfrm>
            <a:off x="273764" y="4762419"/>
            <a:ext cx="11169015" cy="1496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 eaLnBrk="1" hangingPunct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Garamond" panose="02020404030301010803" pitchFamily="18" charset="0"/>
              </a:rPr>
              <a:t>PKM useful for considering energy/climate impact of transport. BUT…</a:t>
            </a:r>
          </a:p>
          <a:p>
            <a:pPr marL="285750" indent="-285750" algn="just" eaLnBrk="1" hangingPunct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en-US" sz="2800" dirty="0">
                <a:latin typeface="Garamond" panose="02020404030301010803" pitchFamily="18" charset="0"/>
              </a:rPr>
              <a:t>Passenger numbers are a particularly useful tool when considering ways to </a:t>
            </a:r>
            <a:r>
              <a:rPr lang="en-US" altLang="en-US" sz="2800" b="1" dirty="0">
                <a:latin typeface="Garamond" panose="02020404030301010803" pitchFamily="18" charset="0"/>
              </a:rPr>
              <a:t>shift</a:t>
            </a:r>
            <a:r>
              <a:rPr lang="en-US" altLang="en-US" sz="2800" dirty="0">
                <a:latin typeface="Garamond" panose="02020404030301010803" pitchFamily="18" charset="0"/>
              </a:rPr>
              <a:t> journeys.</a:t>
            </a:r>
          </a:p>
        </p:txBody>
      </p:sp>
    </p:spTree>
    <p:extLst>
      <p:ext uri="{BB962C8B-B14F-4D97-AF65-F5344CB8AC3E}">
        <p14:creationId xmlns:p14="http://schemas.microsoft.com/office/powerpoint/2010/main" val="231399795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47EDB1E-1F14-420A-BF82-AAF29868FDEF}"/>
              </a:ext>
            </a:extLst>
          </p:cNvPr>
          <p:cNvGrpSpPr/>
          <p:nvPr/>
        </p:nvGrpSpPr>
        <p:grpSpPr>
          <a:xfrm>
            <a:off x="669983" y="1412560"/>
            <a:ext cx="10837834" cy="330872"/>
            <a:chOff x="669983" y="1412560"/>
            <a:chExt cx="10837834" cy="33087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788101B-A04C-4A29-A0A4-4932F0B2E36F}"/>
                </a:ext>
              </a:extLst>
            </p:cNvPr>
            <p:cNvGrpSpPr/>
            <p:nvPr/>
          </p:nvGrpSpPr>
          <p:grpSpPr>
            <a:xfrm rot="10800000" flipV="1">
              <a:off x="1843728" y="1468498"/>
              <a:ext cx="9664089" cy="224269"/>
              <a:chOff x="0" y="1472506"/>
              <a:chExt cx="9601200" cy="257953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1A84C10-2FB0-4C11-9CC7-9E33F6667486}"/>
                  </a:ext>
                </a:extLst>
              </p:cNvPr>
              <p:cNvSpPr/>
              <p:nvPr/>
            </p:nvSpPr>
            <p:spPr>
              <a:xfrm>
                <a:off x="0" y="1472506"/>
                <a:ext cx="9601200" cy="2579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8AC54BA9-C414-4D2A-8092-7008EDEF1BC4}"/>
                  </a:ext>
                </a:extLst>
              </p:cNvPr>
              <p:cNvGrpSpPr/>
              <p:nvPr/>
            </p:nvGrpSpPr>
            <p:grpSpPr>
              <a:xfrm>
                <a:off x="0" y="1533803"/>
                <a:ext cx="9601200" cy="142344"/>
                <a:chOff x="-10048" y="1395274"/>
                <a:chExt cx="9611247" cy="142344"/>
              </a:xfrm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69D881F3-C6BE-4579-AE0A-50AD396DE37C}"/>
                    </a:ext>
                  </a:extLst>
                </p:cNvPr>
                <p:cNvSpPr/>
                <p:nvPr/>
              </p:nvSpPr>
              <p:spPr>
                <a:xfrm>
                  <a:off x="-10048" y="1402000"/>
                  <a:ext cx="517013" cy="135618"/>
                </a:xfrm>
                <a:prstGeom prst="rect">
                  <a:avLst/>
                </a:prstGeom>
                <a:solidFill>
                  <a:srgbClr val="1449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74B26969-EFF8-4006-9554-396A7931AB8F}"/>
                    </a:ext>
                  </a:extLst>
                </p:cNvPr>
                <p:cNvSpPr/>
                <p:nvPr/>
              </p:nvSpPr>
              <p:spPr>
                <a:xfrm>
                  <a:off x="599026" y="1399408"/>
                  <a:ext cx="489986" cy="135618"/>
                </a:xfrm>
                <a:prstGeom prst="rect">
                  <a:avLst/>
                </a:prstGeom>
                <a:solidFill>
                  <a:srgbClr val="E822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C4E6ECD-0E90-4870-A04F-E26447E09A34}"/>
                    </a:ext>
                  </a:extLst>
                </p:cNvPr>
                <p:cNvSpPr/>
                <p:nvPr/>
              </p:nvSpPr>
              <p:spPr>
                <a:xfrm>
                  <a:off x="1166753" y="1397808"/>
                  <a:ext cx="489986" cy="135618"/>
                </a:xfrm>
                <a:prstGeom prst="rect">
                  <a:avLst/>
                </a:prstGeom>
                <a:solidFill>
                  <a:srgbClr val="E4B53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33CE667F-57CB-420E-8E12-99C889CF3D62}"/>
                    </a:ext>
                  </a:extLst>
                </p:cNvPr>
                <p:cNvSpPr/>
                <p:nvPr/>
              </p:nvSpPr>
              <p:spPr>
                <a:xfrm>
                  <a:off x="1744316" y="1397808"/>
                  <a:ext cx="489986" cy="135618"/>
                </a:xfrm>
                <a:prstGeom prst="rect">
                  <a:avLst/>
                </a:prstGeom>
                <a:solidFill>
                  <a:srgbClr val="4BA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8A6AE963-9387-409F-ABBC-BAF72FAC43F3}"/>
                    </a:ext>
                  </a:extLst>
                </p:cNvPr>
                <p:cNvSpPr/>
                <p:nvPr/>
              </p:nvSpPr>
              <p:spPr>
                <a:xfrm>
                  <a:off x="2320550" y="1396592"/>
                  <a:ext cx="489986" cy="135618"/>
                </a:xfrm>
                <a:prstGeom prst="rect">
                  <a:avLst/>
                </a:prstGeom>
                <a:solidFill>
                  <a:srgbClr val="C520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5595A764-42F2-4FD1-B574-47A2A3799686}"/>
                    </a:ext>
                  </a:extLst>
                </p:cNvPr>
                <p:cNvSpPr/>
                <p:nvPr/>
              </p:nvSpPr>
              <p:spPr>
                <a:xfrm>
                  <a:off x="2894090" y="1397808"/>
                  <a:ext cx="489986" cy="135618"/>
                </a:xfrm>
                <a:prstGeom prst="rect">
                  <a:avLst/>
                </a:prstGeom>
                <a:solidFill>
                  <a:srgbClr val="EF40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CB9C1D89-4086-438E-BE6E-0FE70EAFF1E2}"/>
                    </a:ext>
                  </a:extLst>
                </p:cNvPr>
                <p:cNvSpPr/>
                <p:nvPr/>
              </p:nvSpPr>
              <p:spPr>
                <a:xfrm>
                  <a:off x="3467187" y="1397808"/>
                  <a:ext cx="489986" cy="135618"/>
                </a:xfrm>
                <a:prstGeom prst="rect">
                  <a:avLst/>
                </a:prstGeom>
                <a:solidFill>
                  <a:srgbClr val="27BEE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513E1F00-E099-4734-B40F-FFE4FBCDEF43}"/>
                    </a:ext>
                  </a:extLst>
                </p:cNvPr>
                <p:cNvSpPr/>
                <p:nvPr/>
              </p:nvSpPr>
              <p:spPr>
                <a:xfrm>
                  <a:off x="4034914" y="1397808"/>
                  <a:ext cx="489986" cy="135618"/>
                </a:xfrm>
                <a:prstGeom prst="rect">
                  <a:avLst/>
                </a:prstGeom>
                <a:solidFill>
                  <a:srgbClr val="FAC2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4D047358-E1B9-4ACC-87AE-8770F85547E7}"/>
                    </a:ext>
                  </a:extLst>
                </p:cNvPr>
                <p:cNvSpPr/>
                <p:nvPr/>
              </p:nvSpPr>
              <p:spPr>
                <a:xfrm>
                  <a:off x="4605679" y="1397808"/>
                  <a:ext cx="489986" cy="135618"/>
                </a:xfrm>
                <a:prstGeom prst="rect">
                  <a:avLst/>
                </a:prstGeom>
                <a:solidFill>
                  <a:srgbClr val="A21C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881980E1-201C-40DD-AF00-E031DCE37788}"/>
                    </a:ext>
                  </a:extLst>
                </p:cNvPr>
                <p:cNvSpPr/>
                <p:nvPr/>
              </p:nvSpPr>
              <p:spPr>
                <a:xfrm>
                  <a:off x="5170368" y="1396409"/>
                  <a:ext cx="489986" cy="135618"/>
                </a:xfrm>
                <a:prstGeom prst="rect">
                  <a:avLst/>
                </a:prstGeom>
                <a:solidFill>
                  <a:srgbClr val="F26B2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7363662-CAB0-4AA4-A496-6995F790182B}"/>
                    </a:ext>
                  </a:extLst>
                </p:cNvPr>
                <p:cNvSpPr/>
                <p:nvPr/>
              </p:nvSpPr>
              <p:spPr>
                <a:xfrm>
                  <a:off x="5735057" y="1397808"/>
                  <a:ext cx="489986" cy="135618"/>
                </a:xfrm>
                <a:prstGeom prst="rect">
                  <a:avLst/>
                </a:prstGeom>
                <a:solidFill>
                  <a:srgbClr val="DC176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ECC7D483-52D3-4DEA-8A48-3BCD1BA20B2F}"/>
                    </a:ext>
                  </a:extLst>
                </p:cNvPr>
                <p:cNvSpPr/>
                <p:nvPr/>
              </p:nvSpPr>
              <p:spPr>
                <a:xfrm>
                  <a:off x="6299746" y="1397808"/>
                  <a:ext cx="489986" cy="135618"/>
                </a:xfrm>
                <a:prstGeom prst="rect">
                  <a:avLst/>
                </a:prstGeom>
                <a:solidFill>
                  <a:srgbClr val="F99F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E9689E7D-CB4B-4664-9F13-7C0282A458A7}"/>
                    </a:ext>
                  </a:extLst>
                </p:cNvPr>
                <p:cNvSpPr/>
                <p:nvPr/>
              </p:nvSpPr>
              <p:spPr>
                <a:xfrm>
                  <a:off x="6859519" y="1398202"/>
                  <a:ext cx="489986" cy="135618"/>
                </a:xfrm>
                <a:prstGeom prst="rect">
                  <a:avLst/>
                </a:prstGeom>
                <a:solidFill>
                  <a:srgbClr val="C698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69958A36-EAFA-4532-BAEA-13C979E125B4}"/>
                    </a:ext>
                  </a:extLst>
                </p:cNvPr>
                <p:cNvSpPr/>
                <p:nvPr/>
              </p:nvSpPr>
              <p:spPr>
                <a:xfrm>
                  <a:off x="7419292" y="1397808"/>
                  <a:ext cx="489986" cy="135618"/>
                </a:xfrm>
                <a:prstGeom prst="rect">
                  <a:avLst/>
                </a:prstGeom>
                <a:solidFill>
                  <a:srgbClr val="408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BD49636F-B622-4788-8099-573B373DAFEB}"/>
                    </a:ext>
                  </a:extLst>
                </p:cNvPr>
                <p:cNvSpPr/>
                <p:nvPr/>
              </p:nvSpPr>
              <p:spPr>
                <a:xfrm>
                  <a:off x="7971818" y="1395274"/>
                  <a:ext cx="489986" cy="135618"/>
                </a:xfrm>
                <a:prstGeom prst="rect">
                  <a:avLst/>
                </a:prstGeom>
                <a:solidFill>
                  <a:srgbClr val="1F95D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6ACFC8CB-F510-415B-B9E9-3B7D30E22EF5}"/>
                    </a:ext>
                  </a:extLst>
                </p:cNvPr>
                <p:cNvSpPr/>
                <p:nvPr/>
              </p:nvSpPr>
              <p:spPr>
                <a:xfrm>
                  <a:off x="8531591" y="1395274"/>
                  <a:ext cx="489986" cy="135618"/>
                </a:xfrm>
                <a:prstGeom prst="rect">
                  <a:avLst/>
                </a:prstGeom>
                <a:solidFill>
                  <a:srgbClr val="5DBA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70FA84CC-C5BF-4868-A2BC-F83A049CD757}"/>
                    </a:ext>
                  </a:extLst>
                </p:cNvPr>
                <p:cNvSpPr/>
                <p:nvPr/>
              </p:nvSpPr>
              <p:spPr>
                <a:xfrm>
                  <a:off x="9087074" y="1395274"/>
                  <a:ext cx="514125" cy="135618"/>
                </a:xfrm>
                <a:prstGeom prst="rect">
                  <a:avLst/>
                </a:prstGeom>
                <a:solidFill>
                  <a:srgbClr val="136B9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FC15804-7500-42C9-827D-5C2BA7A7C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83" y="1412560"/>
              <a:ext cx="1077698" cy="330872"/>
            </a:xfrm>
            <a:prstGeom prst="rect">
              <a:avLst/>
            </a:prstGeom>
          </p:spPr>
        </p:pic>
      </p:grpSp>
      <p:sp>
        <p:nvSpPr>
          <p:cNvPr id="16" name="Title 4"/>
          <p:cNvSpPr txBox="1">
            <a:spLocks/>
          </p:cNvSpPr>
          <p:nvPr/>
        </p:nvSpPr>
        <p:spPr>
          <a:xfrm>
            <a:off x="2240280" y="320517"/>
            <a:ext cx="9355089" cy="99219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b="1" spc="50" dirty="0">
                <a:latin typeface="Arial Black" panose="020B0A04020102020204" pitchFamily="34" charset="0"/>
                <a:cs typeface="Arial" panose="020B0604020202020204" pitchFamily="34" charset="0"/>
              </a:rPr>
              <a:t>What Units?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631510" y="6356350"/>
            <a:ext cx="867752" cy="365125"/>
          </a:xfrm>
        </p:spPr>
        <p:txBody>
          <a:bodyPr/>
          <a:lstStyle/>
          <a:p>
            <a:fld id="{FEB09506-28EA-4C19-A061-02E7C9DE017B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40" name="Chart 39">
            <a:extLst>
              <a:ext uri="{FF2B5EF4-FFF2-40B4-BE49-F238E27FC236}">
                <a16:creationId xmlns:a16="http://schemas.microsoft.com/office/drawing/2014/main" id="{E7C0F1EE-B0AA-4CCC-8776-544B5425FA7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0953178"/>
              </p:ext>
            </p:extLst>
          </p:nvPr>
        </p:nvGraphicFramePr>
        <p:xfrm>
          <a:off x="838200" y="1899217"/>
          <a:ext cx="10439400" cy="40770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BE5C18A-200D-4263-9F8B-450280586534}"/>
              </a:ext>
            </a:extLst>
          </p:cNvPr>
          <p:cNvSpPr txBox="1"/>
          <p:nvPr/>
        </p:nvSpPr>
        <p:spPr>
          <a:xfrm>
            <a:off x="632897" y="6249699"/>
            <a:ext cx="10614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England Travel Survey 2021: </a:t>
            </a:r>
            <a:r>
              <a:rPr lang="en-US" sz="1600" dirty="0">
                <a:hlinkClick r:id="rId5"/>
              </a:rPr>
              <a:t>https://www.gov.uk/government/collections/national-travel-survey-statistics</a:t>
            </a:r>
            <a:r>
              <a:rPr lang="en-US" sz="1600" dirty="0"/>
              <a:t> 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031830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0" grpId="0" uiExpand="1">
        <p:bldSub>
          <a:bldChart bld="category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47EDB1E-1F14-420A-BF82-AAF29868FDEF}"/>
              </a:ext>
            </a:extLst>
          </p:cNvPr>
          <p:cNvGrpSpPr/>
          <p:nvPr/>
        </p:nvGrpSpPr>
        <p:grpSpPr>
          <a:xfrm>
            <a:off x="669983" y="1412560"/>
            <a:ext cx="10837834" cy="330872"/>
            <a:chOff x="669983" y="1412560"/>
            <a:chExt cx="10837834" cy="33087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788101B-A04C-4A29-A0A4-4932F0B2E36F}"/>
                </a:ext>
              </a:extLst>
            </p:cNvPr>
            <p:cNvGrpSpPr/>
            <p:nvPr/>
          </p:nvGrpSpPr>
          <p:grpSpPr>
            <a:xfrm rot="10800000" flipV="1">
              <a:off x="1843728" y="1468498"/>
              <a:ext cx="9664089" cy="224269"/>
              <a:chOff x="0" y="1472506"/>
              <a:chExt cx="9601200" cy="257953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1A84C10-2FB0-4C11-9CC7-9E33F6667486}"/>
                  </a:ext>
                </a:extLst>
              </p:cNvPr>
              <p:cNvSpPr/>
              <p:nvPr/>
            </p:nvSpPr>
            <p:spPr>
              <a:xfrm>
                <a:off x="0" y="1472506"/>
                <a:ext cx="9601200" cy="2579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8AC54BA9-C414-4D2A-8092-7008EDEF1BC4}"/>
                  </a:ext>
                </a:extLst>
              </p:cNvPr>
              <p:cNvGrpSpPr/>
              <p:nvPr/>
            </p:nvGrpSpPr>
            <p:grpSpPr>
              <a:xfrm>
                <a:off x="0" y="1533803"/>
                <a:ext cx="9601200" cy="142344"/>
                <a:chOff x="-10048" y="1395274"/>
                <a:chExt cx="9611247" cy="142344"/>
              </a:xfrm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69D881F3-C6BE-4579-AE0A-50AD396DE37C}"/>
                    </a:ext>
                  </a:extLst>
                </p:cNvPr>
                <p:cNvSpPr/>
                <p:nvPr/>
              </p:nvSpPr>
              <p:spPr>
                <a:xfrm>
                  <a:off x="-10048" y="1402000"/>
                  <a:ext cx="517013" cy="135618"/>
                </a:xfrm>
                <a:prstGeom prst="rect">
                  <a:avLst/>
                </a:prstGeom>
                <a:solidFill>
                  <a:srgbClr val="1449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74B26969-EFF8-4006-9554-396A7931AB8F}"/>
                    </a:ext>
                  </a:extLst>
                </p:cNvPr>
                <p:cNvSpPr/>
                <p:nvPr/>
              </p:nvSpPr>
              <p:spPr>
                <a:xfrm>
                  <a:off x="599026" y="1399408"/>
                  <a:ext cx="489986" cy="135618"/>
                </a:xfrm>
                <a:prstGeom prst="rect">
                  <a:avLst/>
                </a:prstGeom>
                <a:solidFill>
                  <a:srgbClr val="E822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C4E6ECD-0E90-4870-A04F-E26447E09A34}"/>
                    </a:ext>
                  </a:extLst>
                </p:cNvPr>
                <p:cNvSpPr/>
                <p:nvPr/>
              </p:nvSpPr>
              <p:spPr>
                <a:xfrm>
                  <a:off x="1166753" y="1397808"/>
                  <a:ext cx="489986" cy="135618"/>
                </a:xfrm>
                <a:prstGeom prst="rect">
                  <a:avLst/>
                </a:prstGeom>
                <a:solidFill>
                  <a:srgbClr val="E4B53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33CE667F-57CB-420E-8E12-99C889CF3D62}"/>
                    </a:ext>
                  </a:extLst>
                </p:cNvPr>
                <p:cNvSpPr/>
                <p:nvPr/>
              </p:nvSpPr>
              <p:spPr>
                <a:xfrm>
                  <a:off x="1744316" y="1397808"/>
                  <a:ext cx="489986" cy="135618"/>
                </a:xfrm>
                <a:prstGeom prst="rect">
                  <a:avLst/>
                </a:prstGeom>
                <a:solidFill>
                  <a:srgbClr val="4BA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8A6AE963-9387-409F-ABBC-BAF72FAC43F3}"/>
                    </a:ext>
                  </a:extLst>
                </p:cNvPr>
                <p:cNvSpPr/>
                <p:nvPr/>
              </p:nvSpPr>
              <p:spPr>
                <a:xfrm>
                  <a:off x="2320550" y="1396592"/>
                  <a:ext cx="489986" cy="135618"/>
                </a:xfrm>
                <a:prstGeom prst="rect">
                  <a:avLst/>
                </a:prstGeom>
                <a:solidFill>
                  <a:srgbClr val="C520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5595A764-42F2-4FD1-B574-47A2A3799686}"/>
                    </a:ext>
                  </a:extLst>
                </p:cNvPr>
                <p:cNvSpPr/>
                <p:nvPr/>
              </p:nvSpPr>
              <p:spPr>
                <a:xfrm>
                  <a:off x="2894090" y="1397808"/>
                  <a:ext cx="489986" cy="135618"/>
                </a:xfrm>
                <a:prstGeom prst="rect">
                  <a:avLst/>
                </a:prstGeom>
                <a:solidFill>
                  <a:srgbClr val="EF40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CB9C1D89-4086-438E-BE6E-0FE70EAFF1E2}"/>
                    </a:ext>
                  </a:extLst>
                </p:cNvPr>
                <p:cNvSpPr/>
                <p:nvPr/>
              </p:nvSpPr>
              <p:spPr>
                <a:xfrm>
                  <a:off x="3467187" y="1397808"/>
                  <a:ext cx="489986" cy="135618"/>
                </a:xfrm>
                <a:prstGeom prst="rect">
                  <a:avLst/>
                </a:prstGeom>
                <a:solidFill>
                  <a:srgbClr val="27BEE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513E1F00-E099-4734-B40F-FFE4FBCDEF43}"/>
                    </a:ext>
                  </a:extLst>
                </p:cNvPr>
                <p:cNvSpPr/>
                <p:nvPr/>
              </p:nvSpPr>
              <p:spPr>
                <a:xfrm>
                  <a:off x="4034914" y="1397808"/>
                  <a:ext cx="489986" cy="135618"/>
                </a:xfrm>
                <a:prstGeom prst="rect">
                  <a:avLst/>
                </a:prstGeom>
                <a:solidFill>
                  <a:srgbClr val="FAC2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4D047358-E1B9-4ACC-87AE-8770F85547E7}"/>
                    </a:ext>
                  </a:extLst>
                </p:cNvPr>
                <p:cNvSpPr/>
                <p:nvPr/>
              </p:nvSpPr>
              <p:spPr>
                <a:xfrm>
                  <a:off x="4605679" y="1397808"/>
                  <a:ext cx="489986" cy="135618"/>
                </a:xfrm>
                <a:prstGeom prst="rect">
                  <a:avLst/>
                </a:prstGeom>
                <a:solidFill>
                  <a:srgbClr val="A21C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881980E1-201C-40DD-AF00-E031DCE37788}"/>
                    </a:ext>
                  </a:extLst>
                </p:cNvPr>
                <p:cNvSpPr/>
                <p:nvPr/>
              </p:nvSpPr>
              <p:spPr>
                <a:xfrm>
                  <a:off x="5170368" y="1396409"/>
                  <a:ext cx="489986" cy="135618"/>
                </a:xfrm>
                <a:prstGeom prst="rect">
                  <a:avLst/>
                </a:prstGeom>
                <a:solidFill>
                  <a:srgbClr val="F26B2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7363662-CAB0-4AA4-A496-6995F790182B}"/>
                    </a:ext>
                  </a:extLst>
                </p:cNvPr>
                <p:cNvSpPr/>
                <p:nvPr/>
              </p:nvSpPr>
              <p:spPr>
                <a:xfrm>
                  <a:off x="5735057" y="1397808"/>
                  <a:ext cx="489986" cy="135618"/>
                </a:xfrm>
                <a:prstGeom prst="rect">
                  <a:avLst/>
                </a:prstGeom>
                <a:solidFill>
                  <a:srgbClr val="DC176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ECC7D483-52D3-4DEA-8A48-3BCD1BA20B2F}"/>
                    </a:ext>
                  </a:extLst>
                </p:cNvPr>
                <p:cNvSpPr/>
                <p:nvPr/>
              </p:nvSpPr>
              <p:spPr>
                <a:xfrm>
                  <a:off x="6299746" y="1397808"/>
                  <a:ext cx="489986" cy="135618"/>
                </a:xfrm>
                <a:prstGeom prst="rect">
                  <a:avLst/>
                </a:prstGeom>
                <a:solidFill>
                  <a:srgbClr val="F99F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E9689E7D-CB4B-4664-9F13-7C0282A458A7}"/>
                    </a:ext>
                  </a:extLst>
                </p:cNvPr>
                <p:cNvSpPr/>
                <p:nvPr/>
              </p:nvSpPr>
              <p:spPr>
                <a:xfrm>
                  <a:off x="6859519" y="1398202"/>
                  <a:ext cx="489986" cy="135618"/>
                </a:xfrm>
                <a:prstGeom prst="rect">
                  <a:avLst/>
                </a:prstGeom>
                <a:solidFill>
                  <a:srgbClr val="C698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69958A36-EAFA-4532-BAEA-13C979E125B4}"/>
                    </a:ext>
                  </a:extLst>
                </p:cNvPr>
                <p:cNvSpPr/>
                <p:nvPr/>
              </p:nvSpPr>
              <p:spPr>
                <a:xfrm>
                  <a:off x="7419292" y="1397808"/>
                  <a:ext cx="489986" cy="135618"/>
                </a:xfrm>
                <a:prstGeom prst="rect">
                  <a:avLst/>
                </a:prstGeom>
                <a:solidFill>
                  <a:srgbClr val="408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BD49636F-B622-4788-8099-573B373DAFEB}"/>
                    </a:ext>
                  </a:extLst>
                </p:cNvPr>
                <p:cNvSpPr/>
                <p:nvPr/>
              </p:nvSpPr>
              <p:spPr>
                <a:xfrm>
                  <a:off x="7971818" y="1395274"/>
                  <a:ext cx="489986" cy="135618"/>
                </a:xfrm>
                <a:prstGeom prst="rect">
                  <a:avLst/>
                </a:prstGeom>
                <a:solidFill>
                  <a:srgbClr val="1F95D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6ACFC8CB-F510-415B-B9E9-3B7D30E22EF5}"/>
                    </a:ext>
                  </a:extLst>
                </p:cNvPr>
                <p:cNvSpPr/>
                <p:nvPr/>
              </p:nvSpPr>
              <p:spPr>
                <a:xfrm>
                  <a:off x="8531591" y="1395274"/>
                  <a:ext cx="489986" cy="135618"/>
                </a:xfrm>
                <a:prstGeom prst="rect">
                  <a:avLst/>
                </a:prstGeom>
                <a:solidFill>
                  <a:srgbClr val="5DBA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70FA84CC-C5BF-4868-A2BC-F83A049CD757}"/>
                    </a:ext>
                  </a:extLst>
                </p:cNvPr>
                <p:cNvSpPr/>
                <p:nvPr/>
              </p:nvSpPr>
              <p:spPr>
                <a:xfrm>
                  <a:off x="9087074" y="1395274"/>
                  <a:ext cx="514125" cy="135618"/>
                </a:xfrm>
                <a:prstGeom prst="rect">
                  <a:avLst/>
                </a:prstGeom>
                <a:solidFill>
                  <a:srgbClr val="136B9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FC15804-7500-42C9-827D-5C2BA7A7C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83" y="1412560"/>
              <a:ext cx="1077698" cy="330872"/>
            </a:xfrm>
            <a:prstGeom prst="rect">
              <a:avLst/>
            </a:prstGeom>
          </p:spPr>
        </p:pic>
      </p:grpSp>
      <p:sp>
        <p:nvSpPr>
          <p:cNvPr id="16" name="Title 4"/>
          <p:cNvSpPr txBox="1">
            <a:spLocks/>
          </p:cNvSpPr>
          <p:nvPr/>
        </p:nvSpPr>
        <p:spPr>
          <a:xfrm>
            <a:off x="2240280" y="320517"/>
            <a:ext cx="9355089" cy="99219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b="1" spc="50" dirty="0">
                <a:latin typeface="Arial Black" panose="020B0A04020102020204" pitchFamily="34" charset="0"/>
                <a:cs typeface="Arial" panose="020B0604020202020204" pitchFamily="34" charset="0"/>
              </a:rPr>
              <a:t>Different trip purposes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631510" y="6356350"/>
            <a:ext cx="867752" cy="365125"/>
          </a:xfrm>
        </p:spPr>
        <p:txBody>
          <a:bodyPr/>
          <a:lstStyle/>
          <a:p>
            <a:fld id="{FEB09506-28EA-4C19-A061-02E7C9DE017B}" type="slidenum">
              <a:rPr lang="en-US" smtClean="0"/>
              <a:t>5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53DE33-A2AB-4996-8B4A-13D7237CB6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675" y="5715778"/>
            <a:ext cx="11147694" cy="1006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/>
              <a:t>Do you consider commuting more important than other trips? Why?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CF2D824-B86B-4E60-8D44-A3B8C248F7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66676"/>
            <a:ext cx="11696700" cy="5493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5145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693616" y="206374"/>
            <a:ext cx="8169479" cy="647700"/>
          </a:xfrm>
        </p:spPr>
        <p:txBody>
          <a:bodyPr anchor="ctr">
            <a:normAutofit/>
          </a:bodyPr>
          <a:lstStyle/>
          <a:p>
            <a:pPr algn="r"/>
            <a:r>
              <a:rPr lang="en-US" altLang="en-US" sz="3200" b="1" spc="50" dirty="0">
                <a:latin typeface="Arial Black" panose="020B0A04020102020204" pitchFamily="34" charset="0"/>
                <a:cs typeface="Arial" panose="020B0604020202020204" pitchFamily="34" charset="0"/>
              </a:rPr>
              <a:t>Policy considerations</a:t>
            </a:r>
          </a:p>
        </p:txBody>
      </p:sp>
      <p:sp>
        <p:nvSpPr>
          <p:cNvPr id="7" name="Content Placeholder 10">
            <a:extLst>
              <a:ext uri="{FF2B5EF4-FFF2-40B4-BE49-F238E27FC236}">
                <a16:creationId xmlns:a16="http://schemas.microsoft.com/office/drawing/2014/main" id="{B33B6B41-58C4-4310-A533-4F1705392094}"/>
              </a:ext>
            </a:extLst>
          </p:cNvPr>
          <p:cNvSpPr txBox="1">
            <a:spLocks/>
          </p:cNvSpPr>
          <p:nvPr/>
        </p:nvSpPr>
        <p:spPr>
          <a:xfrm>
            <a:off x="97202" y="1319786"/>
            <a:ext cx="11791950" cy="3794125"/>
          </a:xfrm>
          <a:prstGeom prst="rect">
            <a:avLst/>
          </a:prstGeom>
          <a:solidFill>
            <a:schemeClr val="bg1">
              <a:lumMod val="75000"/>
              <a:alpha val="15000"/>
            </a:schemeClr>
          </a:solidFill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eaLnBrk="1" hangingPunct="1">
              <a:lnSpc>
                <a:spcPct val="110000"/>
              </a:lnSpc>
            </a:pPr>
            <a:r>
              <a:rPr lang="en-US" altLang="en-US" sz="2400" dirty="0">
                <a:latin typeface="Garamond" panose="02020404030301010803" pitchFamily="18" charset="0"/>
              </a:rPr>
              <a:t>Women are two thirds of public transport users in France. </a:t>
            </a:r>
            <a:r>
              <a:rPr lang="en-US" altLang="en-US" sz="2400" b="1" dirty="0">
                <a:latin typeface="Garamond" panose="02020404030301010803" pitchFamily="18" charset="0"/>
              </a:rPr>
              <a:t>Are two thirds of public transport decision makers women?</a:t>
            </a:r>
          </a:p>
          <a:p>
            <a:pPr algn="just" eaLnBrk="1" hangingPunct="1">
              <a:lnSpc>
                <a:spcPct val="110000"/>
              </a:lnSpc>
            </a:pPr>
            <a:r>
              <a:rPr lang="en-US" altLang="en-US" sz="2400" dirty="0">
                <a:latin typeface="Garamond" panose="02020404030301010803" pitchFamily="18" charset="0"/>
              </a:rPr>
              <a:t>Women make more trips for shopping and escort education, which tend to be short, whereas men make more commuting trips, which tend to be longer. </a:t>
            </a:r>
            <a:r>
              <a:rPr lang="en-US" altLang="en-US" sz="2400" b="1" dirty="0">
                <a:latin typeface="Garamond" panose="02020404030301010803" pitchFamily="18" charset="0"/>
              </a:rPr>
              <a:t>Does longer=more important?</a:t>
            </a:r>
          </a:p>
          <a:p>
            <a:pPr algn="just" eaLnBrk="1" hangingPunct="1">
              <a:lnSpc>
                <a:spcPct val="110000"/>
              </a:lnSpc>
            </a:pPr>
            <a:r>
              <a:rPr lang="en-US" altLang="en-US" sz="2400" dirty="0">
                <a:latin typeface="Garamond" panose="02020404030301010803" pitchFamily="18" charset="0"/>
              </a:rPr>
              <a:t>Policy impact: “trip-chaining” relies on good walking and cycling environments, convenient PT connections (frequency more important than speed), short-term parking prioritized over long-term. </a:t>
            </a:r>
          </a:p>
          <a:p>
            <a:pPr algn="just" eaLnBrk="1" hangingPunct="1">
              <a:lnSpc>
                <a:spcPct val="110000"/>
              </a:lnSpc>
            </a:pPr>
            <a:r>
              <a:rPr lang="en-US" altLang="en-US" sz="2400" dirty="0">
                <a:latin typeface="Garamond" panose="02020404030301010803" pitchFamily="18" charset="0"/>
              </a:rPr>
              <a:t>Public transport systems should incorporate circular journeys, not just pendular journeys.</a:t>
            </a:r>
          </a:p>
          <a:p>
            <a:pPr algn="just" eaLnBrk="1" hangingPunct="1">
              <a:lnSpc>
                <a:spcPct val="110000"/>
              </a:lnSpc>
            </a:pPr>
            <a:r>
              <a:rPr lang="en-US" altLang="en-US" sz="2400" dirty="0">
                <a:latin typeface="Garamond" panose="02020404030301010803" pitchFamily="18" charset="0"/>
              </a:rPr>
              <a:t>Statistics impact: measuring trip numbers, passenger-km and purpose are important for a holistic understanding of transport patterns.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D22754B-7157-4CAD-912B-CD50A664C964}"/>
              </a:ext>
            </a:extLst>
          </p:cNvPr>
          <p:cNvGrpSpPr/>
          <p:nvPr/>
        </p:nvGrpSpPr>
        <p:grpSpPr>
          <a:xfrm>
            <a:off x="572308" y="1022035"/>
            <a:ext cx="10837834" cy="330872"/>
            <a:chOff x="669983" y="1412560"/>
            <a:chExt cx="10837834" cy="33087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DC908A5-0830-4CD6-86C5-B5A5A8580594}"/>
                </a:ext>
              </a:extLst>
            </p:cNvPr>
            <p:cNvGrpSpPr/>
            <p:nvPr/>
          </p:nvGrpSpPr>
          <p:grpSpPr>
            <a:xfrm rot="10800000" flipV="1">
              <a:off x="1843728" y="1468498"/>
              <a:ext cx="9664089" cy="224269"/>
              <a:chOff x="0" y="1472506"/>
              <a:chExt cx="9601200" cy="257953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83BF96A8-91D2-4A3D-9EE4-D0E02B60D44C}"/>
                  </a:ext>
                </a:extLst>
              </p:cNvPr>
              <p:cNvSpPr/>
              <p:nvPr/>
            </p:nvSpPr>
            <p:spPr>
              <a:xfrm>
                <a:off x="0" y="1472506"/>
                <a:ext cx="9601200" cy="2579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358FCDF9-6798-4520-8D50-FD77A57EF1CB}"/>
                  </a:ext>
                </a:extLst>
              </p:cNvPr>
              <p:cNvGrpSpPr/>
              <p:nvPr/>
            </p:nvGrpSpPr>
            <p:grpSpPr>
              <a:xfrm>
                <a:off x="0" y="1533803"/>
                <a:ext cx="9601200" cy="142344"/>
                <a:chOff x="-10048" y="1395274"/>
                <a:chExt cx="9611247" cy="142344"/>
              </a:xfrm>
            </p:grpSpPr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038EBB36-47E2-412E-BB05-A5BAF0D5B84D}"/>
                    </a:ext>
                  </a:extLst>
                </p:cNvPr>
                <p:cNvSpPr/>
                <p:nvPr/>
              </p:nvSpPr>
              <p:spPr>
                <a:xfrm>
                  <a:off x="-10048" y="1402000"/>
                  <a:ext cx="517013" cy="135618"/>
                </a:xfrm>
                <a:prstGeom prst="rect">
                  <a:avLst/>
                </a:prstGeom>
                <a:solidFill>
                  <a:srgbClr val="1449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4" name="Rectangle 13">
                  <a:extLst>
                    <a:ext uri="{FF2B5EF4-FFF2-40B4-BE49-F238E27FC236}">
                      <a16:creationId xmlns:a16="http://schemas.microsoft.com/office/drawing/2014/main" id="{71BD8798-ED4F-4F79-B865-28CADC8B3CA2}"/>
                    </a:ext>
                  </a:extLst>
                </p:cNvPr>
                <p:cNvSpPr/>
                <p:nvPr/>
              </p:nvSpPr>
              <p:spPr>
                <a:xfrm>
                  <a:off x="599026" y="1399408"/>
                  <a:ext cx="489986" cy="135618"/>
                </a:xfrm>
                <a:prstGeom prst="rect">
                  <a:avLst/>
                </a:prstGeom>
                <a:solidFill>
                  <a:srgbClr val="E822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F91E6CF6-DDC3-4258-870F-9B31DBAAF2AD}"/>
                    </a:ext>
                  </a:extLst>
                </p:cNvPr>
                <p:cNvSpPr/>
                <p:nvPr/>
              </p:nvSpPr>
              <p:spPr>
                <a:xfrm>
                  <a:off x="1166753" y="1397808"/>
                  <a:ext cx="489986" cy="135618"/>
                </a:xfrm>
                <a:prstGeom prst="rect">
                  <a:avLst/>
                </a:prstGeom>
                <a:solidFill>
                  <a:srgbClr val="E4B53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6" name="Rectangle 15">
                  <a:extLst>
                    <a:ext uri="{FF2B5EF4-FFF2-40B4-BE49-F238E27FC236}">
                      <a16:creationId xmlns:a16="http://schemas.microsoft.com/office/drawing/2014/main" id="{D36898CB-E765-48B1-92E6-78C45E9740CA}"/>
                    </a:ext>
                  </a:extLst>
                </p:cNvPr>
                <p:cNvSpPr/>
                <p:nvPr/>
              </p:nvSpPr>
              <p:spPr>
                <a:xfrm>
                  <a:off x="1744316" y="1397808"/>
                  <a:ext cx="489986" cy="135618"/>
                </a:xfrm>
                <a:prstGeom prst="rect">
                  <a:avLst/>
                </a:prstGeom>
                <a:solidFill>
                  <a:srgbClr val="4BA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38401B87-4875-4B62-8B9A-138845A8B674}"/>
                    </a:ext>
                  </a:extLst>
                </p:cNvPr>
                <p:cNvSpPr/>
                <p:nvPr/>
              </p:nvSpPr>
              <p:spPr>
                <a:xfrm>
                  <a:off x="2320550" y="1396592"/>
                  <a:ext cx="489986" cy="135618"/>
                </a:xfrm>
                <a:prstGeom prst="rect">
                  <a:avLst/>
                </a:prstGeom>
                <a:solidFill>
                  <a:srgbClr val="C520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A68346BF-62C4-4C67-816D-A4B050A4959B}"/>
                    </a:ext>
                  </a:extLst>
                </p:cNvPr>
                <p:cNvSpPr/>
                <p:nvPr/>
              </p:nvSpPr>
              <p:spPr>
                <a:xfrm>
                  <a:off x="2894090" y="1397808"/>
                  <a:ext cx="489986" cy="135618"/>
                </a:xfrm>
                <a:prstGeom prst="rect">
                  <a:avLst/>
                </a:prstGeom>
                <a:solidFill>
                  <a:srgbClr val="EF40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EB7AF662-EA4B-422C-9966-37E561520487}"/>
                    </a:ext>
                  </a:extLst>
                </p:cNvPr>
                <p:cNvSpPr/>
                <p:nvPr/>
              </p:nvSpPr>
              <p:spPr>
                <a:xfrm>
                  <a:off x="3467187" y="1397808"/>
                  <a:ext cx="489986" cy="135618"/>
                </a:xfrm>
                <a:prstGeom prst="rect">
                  <a:avLst/>
                </a:prstGeom>
                <a:solidFill>
                  <a:srgbClr val="27BEE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A6B32EF5-0B80-448B-875C-D1F9AF007346}"/>
                    </a:ext>
                  </a:extLst>
                </p:cNvPr>
                <p:cNvSpPr/>
                <p:nvPr/>
              </p:nvSpPr>
              <p:spPr>
                <a:xfrm>
                  <a:off x="4034914" y="1397808"/>
                  <a:ext cx="489986" cy="135618"/>
                </a:xfrm>
                <a:prstGeom prst="rect">
                  <a:avLst/>
                </a:prstGeom>
                <a:solidFill>
                  <a:srgbClr val="FAC2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CDBD8EFE-069B-457A-ABAB-4F38CE01BD6A}"/>
                    </a:ext>
                  </a:extLst>
                </p:cNvPr>
                <p:cNvSpPr/>
                <p:nvPr/>
              </p:nvSpPr>
              <p:spPr>
                <a:xfrm>
                  <a:off x="4605679" y="1397808"/>
                  <a:ext cx="489986" cy="135618"/>
                </a:xfrm>
                <a:prstGeom prst="rect">
                  <a:avLst/>
                </a:prstGeom>
                <a:solidFill>
                  <a:srgbClr val="A21C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E909C051-EDB9-43C5-8545-3A943A82AE8F}"/>
                    </a:ext>
                  </a:extLst>
                </p:cNvPr>
                <p:cNvSpPr/>
                <p:nvPr/>
              </p:nvSpPr>
              <p:spPr>
                <a:xfrm>
                  <a:off x="5170368" y="1396409"/>
                  <a:ext cx="489986" cy="135618"/>
                </a:xfrm>
                <a:prstGeom prst="rect">
                  <a:avLst/>
                </a:prstGeom>
                <a:solidFill>
                  <a:srgbClr val="F26B2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6E5B6BE8-1F36-4893-B609-972C2D27ACAB}"/>
                    </a:ext>
                  </a:extLst>
                </p:cNvPr>
                <p:cNvSpPr/>
                <p:nvPr/>
              </p:nvSpPr>
              <p:spPr>
                <a:xfrm>
                  <a:off x="5735057" y="1397808"/>
                  <a:ext cx="489986" cy="135618"/>
                </a:xfrm>
                <a:prstGeom prst="rect">
                  <a:avLst/>
                </a:prstGeom>
                <a:solidFill>
                  <a:srgbClr val="DC176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6309FB4D-7954-4D71-A707-026FFD7D1A9C}"/>
                    </a:ext>
                  </a:extLst>
                </p:cNvPr>
                <p:cNvSpPr/>
                <p:nvPr/>
              </p:nvSpPr>
              <p:spPr>
                <a:xfrm>
                  <a:off x="6299746" y="1397808"/>
                  <a:ext cx="489986" cy="135618"/>
                </a:xfrm>
                <a:prstGeom prst="rect">
                  <a:avLst/>
                </a:prstGeom>
                <a:solidFill>
                  <a:srgbClr val="F99F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14DB1D0B-4B33-457D-8AF8-2510CE53AE68}"/>
                    </a:ext>
                  </a:extLst>
                </p:cNvPr>
                <p:cNvSpPr/>
                <p:nvPr/>
              </p:nvSpPr>
              <p:spPr>
                <a:xfrm>
                  <a:off x="6859519" y="1398202"/>
                  <a:ext cx="489986" cy="135618"/>
                </a:xfrm>
                <a:prstGeom prst="rect">
                  <a:avLst/>
                </a:prstGeom>
                <a:solidFill>
                  <a:srgbClr val="C698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BAD6F2B9-7FFB-4C75-9BC9-2B2C573BE8ED}"/>
                    </a:ext>
                  </a:extLst>
                </p:cNvPr>
                <p:cNvSpPr/>
                <p:nvPr/>
              </p:nvSpPr>
              <p:spPr>
                <a:xfrm>
                  <a:off x="7419292" y="1397808"/>
                  <a:ext cx="489986" cy="135618"/>
                </a:xfrm>
                <a:prstGeom prst="rect">
                  <a:avLst/>
                </a:prstGeom>
                <a:solidFill>
                  <a:srgbClr val="408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82EADC32-A192-4E80-AD51-87F3DD933339}"/>
                    </a:ext>
                  </a:extLst>
                </p:cNvPr>
                <p:cNvSpPr/>
                <p:nvPr/>
              </p:nvSpPr>
              <p:spPr>
                <a:xfrm>
                  <a:off x="7971818" y="1395274"/>
                  <a:ext cx="489986" cy="135618"/>
                </a:xfrm>
                <a:prstGeom prst="rect">
                  <a:avLst/>
                </a:prstGeom>
                <a:solidFill>
                  <a:srgbClr val="1F95D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38AB835C-BC66-45ED-AF09-82E455613043}"/>
                    </a:ext>
                  </a:extLst>
                </p:cNvPr>
                <p:cNvSpPr/>
                <p:nvPr/>
              </p:nvSpPr>
              <p:spPr>
                <a:xfrm>
                  <a:off x="8531591" y="1395274"/>
                  <a:ext cx="489986" cy="135618"/>
                </a:xfrm>
                <a:prstGeom prst="rect">
                  <a:avLst/>
                </a:prstGeom>
                <a:solidFill>
                  <a:srgbClr val="5DBA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35B31C29-4418-42A0-9291-29B2C9E26D73}"/>
                    </a:ext>
                  </a:extLst>
                </p:cNvPr>
                <p:cNvSpPr/>
                <p:nvPr/>
              </p:nvSpPr>
              <p:spPr>
                <a:xfrm>
                  <a:off x="9087074" y="1395274"/>
                  <a:ext cx="514125" cy="135618"/>
                </a:xfrm>
                <a:prstGeom prst="rect">
                  <a:avLst/>
                </a:prstGeom>
                <a:solidFill>
                  <a:srgbClr val="136B9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EB3750CE-F67E-4D72-8050-7EF94333D5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83" y="1412560"/>
              <a:ext cx="1077698" cy="330872"/>
            </a:xfrm>
            <a:prstGeom prst="rect">
              <a:avLst/>
            </a:prstGeom>
          </p:spPr>
        </p:pic>
      </p:grpSp>
      <p:pic>
        <p:nvPicPr>
          <p:cNvPr id="6" name="Picture 2" descr="Image">
            <a:extLst>
              <a:ext uri="{FF2B5EF4-FFF2-40B4-BE49-F238E27FC236}">
                <a16:creationId xmlns:a16="http://schemas.microsoft.com/office/drawing/2014/main" id="{F8851F78-AB9E-4F81-A598-959F134890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697" y="4735474"/>
            <a:ext cx="3768452" cy="212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205571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47EDB1E-1F14-420A-BF82-AAF29868FDEF}"/>
              </a:ext>
            </a:extLst>
          </p:cNvPr>
          <p:cNvGrpSpPr/>
          <p:nvPr/>
        </p:nvGrpSpPr>
        <p:grpSpPr>
          <a:xfrm>
            <a:off x="669983" y="1412560"/>
            <a:ext cx="10837834" cy="330872"/>
            <a:chOff x="669983" y="1412560"/>
            <a:chExt cx="10837834" cy="33087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788101B-A04C-4A29-A0A4-4932F0B2E36F}"/>
                </a:ext>
              </a:extLst>
            </p:cNvPr>
            <p:cNvGrpSpPr/>
            <p:nvPr/>
          </p:nvGrpSpPr>
          <p:grpSpPr>
            <a:xfrm rot="10800000" flipV="1">
              <a:off x="1843728" y="1468498"/>
              <a:ext cx="9664089" cy="224269"/>
              <a:chOff x="0" y="1472506"/>
              <a:chExt cx="9601200" cy="257953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1A84C10-2FB0-4C11-9CC7-9E33F6667486}"/>
                  </a:ext>
                </a:extLst>
              </p:cNvPr>
              <p:cNvSpPr/>
              <p:nvPr/>
            </p:nvSpPr>
            <p:spPr>
              <a:xfrm>
                <a:off x="0" y="1472506"/>
                <a:ext cx="9601200" cy="2579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8AC54BA9-C414-4D2A-8092-7008EDEF1BC4}"/>
                  </a:ext>
                </a:extLst>
              </p:cNvPr>
              <p:cNvGrpSpPr/>
              <p:nvPr/>
            </p:nvGrpSpPr>
            <p:grpSpPr>
              <a:xfrm>
                <a:off x="0" y="1533803"/>
                <a:ext cx="9601200" cy="142344"/>
                <a:chOff x="-10048" y="1395274"/>
                <a:chExt cx="9611247" cy="142344"/>
              </a:xfrm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69D881F3-C6BE-4579-AE0A-50AD396DE37C}"/>
                    </a:ext>
                  </a:extLst>
                </p:cNvPr>
                <p:cNvSpPr/>
                <p:nvPr/>
              </p:nvSpPr>
              <p:spPr>
                <a:xfrm>
                  <a:off x="-10048" y="1402000"/>
                  <a:ext cx="517013" cy="135618"/>
                </a:xfrm>
                <a:prstGeom prst="rect">
                  <a:avLst/>
                </a:prstGeom>
                <a:solidFill>
                  <a:srgbClr val="1449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74B26969-EFF8-4006-9554-396A7931AB8F}"/>
                    </a:ext>
                  </a:extLst>
                </p:cNvPr>
                <p:cNvSpPr/>
                <p:nvPr/>
              </p:nvSpPr>
              <p:spPr>
                <a:xfrm>
                  <a:off x="599026" y="1399408"/>
                  <a:ext cx="489986" cy="135618"/>
                </a:xfrm>
                <a:prstGeom prst="rect">
                  <a:avLst/>
                </a:prstGeom>
                <a:solidFill>
                  <a:srgbClr val="E822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C4E6ECD-0E90-4870-A04F-E26447E09A34}"/>
                    </a:ext>
                  </a:extLst>
                </p:cNvPr>
                <p:cNvSpPr/>
                <p:nvPr/>
              </p:nvSpPr>
              <p:spPr>
                <a:xfrm>
                  <a:off x="1166753" y="1397808"/>
                  <a:ext cx="489986" cy="135618"/>
                </a:xfrm>
                <a:prstGeom prst="rect">
                  <a:avLst/>
                </a:prstGeom>
                <a:solidFill>
                  <a:srgbClr val="E4B53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33CE667F-57CB-420E-8E12-99C889CF3D62}"/>
                    </a:ext>
                  </a:extLst>
                </p:cNvPr>
                <p:cNvSpPr/>
                <p:nvPr/>
              </p:nvSpPr>
              <p:spPr>
                <a:xfrm>
                  <a:off x="1744316" y="1397808"/>
                  <a:ext cx="489986" cy="135618"/>
                </a:xfrm>
                <a:prstGeom prst="rect">
                  <a:avLst/>
                </a:prstGeom>
                <a:solidFill>
                  <a:srgbClr val="4BA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8A6AE963-9387-409F-ABBC-BAF72FAC43F3}"/>
                    </a:ext>
                  </a:extLst>
                </p:cNvPr>
                <p:cNvSpPr/>
                <p:nvPr/>
              </p:nvSpPr>
              <p:spPr>
                <a:xfrm>
                  <a:off x="2320550" y="1396592"/>
                  <a:ext cx="489986" cy="135618"/>
                </a:xfrm>
                <a:prstGeom prst="rect">
                  <a:avLst/>
                </a:prstGeom>
                <a:solidFill>
                  <a:srgbClr val="C520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5595A764-42F2-4FD1-B574-47A2A3799686}"/>
                    </a:ext>
                  </a:extLst>
                </p:cNvPr>
                <p:cNvSpPr/>
                <p:nvPr/>
              </p:nvSpPr>
              <p:spPr>
                <a:xfrm>
                  <a:off x="2894090" y="1397808"/>
                  <a:ext cx="489986" cy="135618"/>
                </a:xfrm>
                <a:prstGeom prst="rect">
                  <a:avLst/>
                </a:prstGeom>
                <a:solidFill>
                  <a:srgbClr val="EF40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CB9C1D89-4086-438E-BE6E-0FE70EAFF1E2}"/>
                    </a:ext>
                  </a:extLst>
                </p:cNvPr>
                <p:cNvSpPr/>
                <p:nvPr/>
              </p:nvSpPr>
              <p:spPr>
                <a:xfrm>
                  <a:off x="3467187" y="1397808"/>
                  <a:ext cx="489986" cy="135618"/>
                </a:xfrm>
                <a:prstGeom prst="rect">
                  <a:avLst/>
                </a:prstGeom>
                <a:solidFill>
                  <a:srgbClr val="27BEE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513E1F00-E099-4734-B40F-FFE4FBCDEF43}"/>
                    </a:ext>
                  </a:extLst>
                </p:cNvPr>
                <p:cNvSpPr/>
                <p:nvPr/>
              </p:nvSpPr>
              <p:spPr>
                <a:xfrm>
                  <a:off x="4034914" y="1397808"/>
                  <a:ext cx="489986" cy="135618"/>
                </a:xfrm>
                <a:prstGeom prst="rect">
                  <a:avLst/>
                </a:prstGeom>
                <a:solidFill>
                  <a:srgbClr val="FAC2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4D047358-E1B9-4ACC-87AE-8770F85547E7}"/>
                    </a:ext>
                  </a:extLst>
                </p:cNvPr>
                <p:cNvSpPr/>
                <p:nvPr/>
              </p:nvSpPr>
              <p:spPr>
                <a:xfrm>
                  <a:off x="4605679" y="1397808"/>
                  <a:ext cx="489986" cy="135618"/>
                </a:xfrm>
                <a:prstGeom prst="rect">
                  <a:avLst/>
                </a:prstGeom>
                <a:solidFill>
                  <a:srgbClr val="A21C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881980E1-201C-40DD-AF00-E031DCE37788}"/>
                    </a:ext>
                  </a:extLst>
                </p:cNvPr>
                <p:cNvSpPr/>
                <p:nvPr/>
              </p:nvSpPr>
              <p:spPr>
                <a:xfrm>
                  <a:off x="5170368" y="1396409"/>
                  <a:ext cx="489986" cy="135618"/>
                </a:xfrm>
                <a:prstGeom prst="rect">
                  <a:avLst/>
                </a:prstGeom>
                <a:solidFill>
                  <a:srgbClr val="F26B2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7363662-CAB0-4AA4-A496-6995F790182B}"/>
                    </a:ext>
                  </a:extLst>
                </p:cNvPr>
                <p:cNvSpPr/>
                <p:nvPr/>
              </p:nvSpPr>
              <p:spPr>
                <a:xfrm>
                  <a:off x="5735057" y="1397808"/>
                  <a:ext cx="489986" cy="135618"/>
                </a:xfrm>
                <a:prstGeom prst="rect">
                  <a:avLst/>
                </a:prstGeom>
                <a:solidFill>
                  <a:srgbClr val="DC176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ECC7D483-52D3-4DEA-8A48-3BCD1BA20B2F}"/>
                    </a:ext>
                  </a:extLst>
                </p:cNvPr>
                <p:cNvSpPr/>
                <p:nvPr/>
              </p:nvSpPr>
              <p:spPr>
                <a:xfrm>
                  <a:off x="6299746" y="1397808"/>
                  <a:ext cx="489986" cy="135618"/>
                </a:xfrm>
                <a:prstGeom prst="rect">
                  <a:avLst/>
                </a:prstGeom>
                <a:solidFill>
                  <a:srgbClr val="F99F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E9689E7D-CB4B-4664-9F13-7C0282A458A7}"/>
                    </a:ext>
                  </a:extLst>
                </p:cNvPr>
                <p:cNvSpPr/>
                <p:nvPr/>
              </p:nvSpPr>
              <p:spPr>
                <a:xfrm>
                  <a:off x="6859519" y="1398202"/>
                  <a:ext cx="489986" cy="135618"/>
                </a:xfrm>
                <a:prstGeom prst="rect">
                  <a:avLst/>
                </a:prstGeom>
                <a:solidFill>
                  <a:srgbClr val="C698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69958A36-EAFA-4532-BAEA-13C979E125B4}"/>
                    </a:ext>
                  </a:extLst>
                </p:cNvPr>
                <p:cNvSpPr/>
                <p:nvPr/>
              </p:nvSpPr>
              <p:spPr>
                <a:xfrm>
                  <a:off x="7419292" y="1397808"/>
                  <a:ext cx="489986" cy="135618"/>
                </a:xfrm>
                <a:prstGeom prst="rect">
                  <a:avLst/>
                </a:prstGeom>
                <a:solidFill>
                  <a:srgbClr val="408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BD49636F-B622-4788-8099-573B373DAFEB}"/>
                    </a:ext>
                  </a:extLst>
                </p:cNvPr>
                <p:cNvSpPr/>
                <p:nvPr/>
              </p:nvSpPr>
              <p:spPr>
                <a:xfrm>
                  <a:off x="7971818" y="1395274"/>
                  <a:ext cx="489986" cy="135618"/>
                </a:xfrm>
                <a:prstGeom prst="rect">
                  <a:avLst/>
                </a:prstGeom>
                <a:solidFill>
                  <a:srgbClr val="1F95D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6ACFC8CB-F510-415B-B9E9-3B7D30E22EF5}"/>
                    </a:ext>
                  </a:extLst>
                </p:cNvPr>
                <p:cNvSpPr/>
                <p:nvPr/>
              </p:nvSpPr>
              <p:spPr>
                <a:xfrm>
                  <a:off x="8531591" y="1395274"/>
                  <a:ext cx="489986" cy="135618"/>
                </a:xfrm>
                <a:prstGeom prst="rect">
                  <a:avLst/>
                </a:prstGeom>
                <a:solidFill>
                  <a:srgbClr val="5DBA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70FA84CC-C5BF-4868-A2BC-F83A049CD757}"/>
                    </a:ext>
                  </a:extLst>
                </p:cNvPr>
                <p:cNvSpPr/>
                <p:nvPr/>
              </p:nvSpPr>
              <p:spPr>
                <a:xfrm>
                  <a:off x="9087074" y="1395274"/>
                  <a:ext cx="514125" cy="135618"/>
                </a:xfrm>
                <a:prstGeom prst="rect">
                  <a:avLst/>
                </a:prstGeom>
                <a:solidFill>
                  <a:srgbClr val="136B9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FC15804-7500-42C9-827D-5C2BA7A7C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83" y="1412560"/>
              <a:ext cx="1077698" cy="330872"/>
            </a:xfrm>
            <a:prstGeom prst="rect">
              <a:avLst/>
            </a:prstGeom>
          </p:spPr>
        </p:pic>
      </p:grpSp>
      <p:sp>
        <p:nvSpPr>
          <p:cNvPr id="16" name="Title 4"/>
          <p:cNvSpPr txBox="1">
            <a:spLocks/>
          </p:cNvSpPr>
          <p:nvPr/>
        </p:nvSpPr>
        <p:spPr>
          <a:xfrm>
            <a:off x="2240280" y="320517"/>
            <a:ext cx="9355089" cy="99219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b="1" spc="50" dirty="0">
                <a:latin typeface="Arial Black" panose="020B0A04020102020204" pitchFamily="34" charset="0"/>
                <a:cs typeface="Arial" panose="020B0604020202020204" pitchFamily="34" charset="0"/>
              </a:rPr>
              <a:t>Environmental and social impacts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631510" y="6356350"/>
            <a:ext cx="867752" cy="365125"/>
          </a:xfrm>
        </p:spPr>
        <p:txBody>
          <a:bodyPr/>
          <a:lstStyle/>
          <a:p>
            <a:fld id="{FEB09506-28EA-4C19-A061-02E7C9DE017B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38" name="Chart 37">
            <a:extLst>
              <a:ext uri="{FF2B5EF4-FFF2-40B4-BE49-F238E27FC236}">
                <a16:creationId xmlns:a16="http://schemas.microsoft.com/office/drawing/2014/main" id="{77E1A950-4D6A-4438-9A84-090A3526CA5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5164627"/>
              </p:ext>
            </p:extLst>
          </p:nvPr>
        </p:nvGraphicFramePr>
        <p:xfrm>
          <a:off x="692739" y="1743432"/>
          <a:ext cx="5499340" cy="47940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9" name="Picture 38">
            <a:extLst>
              <a:ext uri="{FF2B5EF4-FFF2-40B4-BE49-F238E27FC236}">
                <a16:creationId xmlns:a16="http://schemas.microsoft.com/office/drawing/2014/main" id="{EB133127-35EC-45B1-8311-74C02DBAD5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4225" y="1838951"/>
            <a:ext cx="4113664" cy="3517304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E531CEA1-AD03-4D1A-8E6E-9682DF1988DB}"/>
              </a:ext>
            </a:extLst>
          </p:cNvPr>
          <p:cNvSpPr txBox="1"/>
          <p:nvPr/>
        </p:nvSpPr>
        <p:spPr>
          <a:xfrm>
            <a:off x="608426" y="6393511"/>
            <a:ext cx="69987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England Travel Survey 2021: </a:t>
            </a:r>
            <a:r>
              <a:rPr lang="en-US" sz="1200" dirty="0">
                <a:hlinkClick r:id="rId6"/>
              </a:rPr>
              <a:t>https://www.gov.uk/government/collections/national-travel-survey-statistics</a:t>
            </a:r>
            <a:r>
              <a:rPr lang="en-US" sz="1200" dirty="0"/>
              <a:t> </a:t>
            </a:r>
            <a:endParaRPr lang="en-GB" sz="12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5E9ED8F-E74F-4577-BB97-90632754199D}"/>
              </a:ext>
            </a:extLst>
          </p:cNvPr>
          <p:cNvSpPr txBox="1"/>
          <p:nvPr/>
        </p:nvSpPr>
        <p:spPr>
          <a:xfrm>
            <a:off x="5870066" y="5428254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hlinkClick r:id="rId7"/>
              </a:rPr>
              <a:t>https://assets.publishing.service.gov.uk/government/uploads/system/uploads/attachment_data/file/917808/dynamic-surveying-business-passengers-document.pdf</a:t>
            </a:r>
            <a:r>
              <a:rPr lang="en-GB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77815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47EDB1E-1F14-420A-BF82-AAF29868FDEF}"/>
              </a:ext>
            </a:extLst>
          </p:cNvPr>
          <p:cNvGrpSpPr/>
          <p:nvPr/>
        </p:nvGrpSpPr>
        <p:grpSpPr>
          <a:xfrm>
            <a:off x="677083" y="1029293"/>
            <a:ext cx="10837834" cy="330872"/>
            <a:chOff x="669983" y="1412560"/>
            <a:chExt cx="10837834" cy="33087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B788101B-A04C-4A29-A0A4-4932F0B2E36F}"/>
                </a:ext>
              </a:extLst>
            </p:cNvPr>
            <p:cNvGrpSpPr/>
            <p:nvPr/>
          </p:nvGrpSpPr>
          <p:grpSpPr>
            <a:xfrm rot="10800000" flipV="1">
              <a:off x="1843728" y="1468498"/>
              <a:ext cx="9664089" cy="224269"/>
              <a:chOff x="0" y="1472506"/>
              <a:chExt cx="9601200" cy="257953"/>
            </a:xfrm>
          </p:grpSpPr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1A84C10-2FB0-4C11-9CC7-9E33F6667486}"/>
                  </a:ext>
                </a:extLst>
              </p:cNvPr>
              <p:cNvSpPr/>
              <p:nvPr/>
            </p:nvSpPr>
            <p:spPr>
              <a:xfrm>
                <a:off x="0" y="1472506"/>
                <a:ext cx="9601200" cy="2579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8AC54BA9-C414-4D2A-8092-7008EDEF1BC4}"/>
                  </a:ext>
                </a:extLst>
              </p:cNvPr>
              <p:cNvGrpSpPr/>
              <p:nvPr/>
            </p:nvGrpSpPr>
            <p:grpSpPr>
              <a:xfrm>
                <a:off x="0" y="1533803"/>
                <a:ext cx="9601200" cy="142344"/>
                <a:chOff x="-10048" y="1395274"/>
                <a:chExt cx="9611247" cy="142344"/>
              </a:xfrm>
            </p:grpSpPr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69D881F3-C6BE-4579-AE0A-50AD396DE37C}"/>
                    </a:ext>
                  </a:extLst>
                </p:cNvPr>
                <p:cNvSpPr/>
                <p:nvPr/>
              </p:nvSpPr>
              <p:spPr>
                <a:xfrm>
                  <a:off x="-10048" y="1402000"/>
                  <a:ext cx="517013" cy="135618"/>
                </a:xfrm>
                <a:prstGeom prst="rect">
                  <a:avLst/>
                </a:prstGeom>
                <a:solidFill>
                  <a:srgbClr val="14496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74B26969-EFF8-4006-9554-396A7931AB8F}"/>
                    </a:ext>
                  </a:extLst>
                </p:cNvPr>
                <p:cNvSpPr/>
                <p:nvPr/>
              </p:nvSpPr>
              <p:spPr>
                <a:xfrm>
                  <a:off x="599026" y="1399408"/>
                  <a:ext cx="489986" cy="135618"/>
                </a:xfrm>
                <a:prstGeom prst="rect">
                  <a:avLst/>
                </a:prstGeom>
                <a:solidFill>
                  <a:srgbClr val="E8223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1C4E6ECD-0E90-4870-A04F-E26447E09A34}"/>
                    </a:ext>
                  </a:extLst>
                </p:cNvPr>
                <p:cNvSpPr/>
                <p:nvPr/>
              </p:nvSpPr>
              <p:spPr>
                <a:xfrm>
                  <a:off x="1166753" y="1397808"/>
                  <a:ext cx="489986" cy="135618"/>
                </a:xfrm>
                <a:prstGeom prst="rect">
                  <a:avLst/>
                </a:prstGeom>
                <a:solidFill>
                  <a:srgbClr val="E4B53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Rectangle 23">
                  <a:extLst>
                    <a:ext uri="{FF2B5EF4-FFF2-40B4-BE49-F238E27FC236}">
                      <a16:creationId xmlns:a16="http://schemas.microsoft.com/office/drawing/2014/main" id="{33CE667F-57CB-420E-8E12-99C889CF3D62}"/>
                    </a:ext>
                  </a:extLst>
                </p:cNvPr>
                <p:cNvSpPr/>
                <p:nvPr/>
              </p:nvSpPr>
              <p:spPr>
                <a:xfrm>
                  <a:off x="1744316" y="1397808"/>
                  <a:ext cx="489986" cy="135618"/>
                </a:xfrm>
                <a:prstGeom prst="rect">
                  <a:avLst/>
                </a:prstGeom>
                <a:solidFill>
                  <a:srgbClr val="4BA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Rectangle 24">
                  <a:extLst>
                    <a:ext uri="{FF2B5EF4-FFF2-40B4-BE49-F238E27FC236}">
                      <a16:creationId xmlns:a16="http://schemas.microsoft.com/office/drawing/2014/main" id="{8A6AE963-9387-409F-ABBC-BAF72FAC43F3}"/>
                    </a:ext>
                  </a:extLst>
                </p:cNvPr>
                <p:cNvSpPr/>
                <p:nvPr/>
              </p:nvSpPr>
              <p:spPr>
                <a:xfrm>
                  <a:off x="2320550" y="1396592"/>
                  <a:ext cx="489986" cy="135618"/>
                </a:xfrm>
                <a:prstGeom prst="rect">
                  <a:avLst/>
                </a:prstGeom>
                <a:solidFill>
                  <a:srgbClr val="C520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5595A764-42F2-4FD1-B574-47A2A3799686}"/>
                    </a:ext>
                  </a:extLst>
                </p:cNvPr>
                <p:cNvSpPr/>
                <p:nvPr/>
              </p:nvSpPr>
              <p:spPr>
                <a:xfrm>
                  <a:off x="2894090" y="1397808"/>
                  <a:ext cx="489986" cy="135618"/>
                </a:xfrm>
                <a:prstGeom prst="rect">
                  <a:avLst/>
                </a:prstGeom>
                <a:solidFill>
                  <a:srgbClr val="EF402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CB9C1D89-4086-438E-BE6E-0FE70EAFF1E2}"/>
                    </a:ext>
                  </a:extLst>
                </p:cNvPr>
                <p:cNvSpPr/>
                <p:nvPr/>
              </p:nvSpPr>
              <p:spPr>
                <a:xfrm>
                  <a:off x="3467187" y="1397808"/>
                  <a:ext cx="489986" cy="135618"/>
                </a:xfrm>
                <a:prstGeom prst="rect">
                  <a:avLst/>
                </a:prstGeom>
                <a:solidFill>
                  <a:srgbClr val="27BEE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Rectangle 27">
                  <a:extLst>
                    <a:ext uri="{FF2B5EF4-FFF2-40B4-BE49-F238E27FC236}">
                      <a16:creationId xmlns:a16="http://schemas.microsoft.com/office/drawing/2014/main" id="{513E1F00-E099-4734-B40F-FFE4FBCDEF43}"/>
                    </a:ext>
                  </a:extLst>
                </p:cNvPr>
                <p:cNvSpPr/>
                <p:nvPr/>
              </p:nvSpPr>
              <p:spPr>
                <a:xfrm>
                  <a:off x="4034914" y="1397808"/>
                  <a:ext cx="489986" cy="135618"/>
                </a:xfrm>
                <a:prstGeom prst="rect">
                  <a:avLst/>
                </a:prstGeom>
                <a:solidFill>
                  <a:srgbClr val="FAC2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Rectangle 28">
                  <a:extLst>
                    <a:ext uri="{FF2B5EF4-FFF2-40B4-BE49-F238E27FC236}">
                      <a16:creationId xmlns:a16="http://schemas.microsoft.com/office/drawing/2014/main" id="{4D047358-E1B9-4ACC-87AE-8770F85547E7}"/>
                    </a:ext>
                  </a:extLst>
                </p:cNvPr>
                <p:cNvSpPr/>
                <p:nvPr/>
              </p:nvSpPr>
              <p:spPr>
                <a:xfrm>
                  <a:off x="4605679" y="1397808"/>
                  <a:ext cx="489986" cy="135618"/>
                </a:xfrm>
                <a:prstGeom prst="rect">
                  <a:avLst/>
                </a:prstGeom>
                <a:solidFill>
                  <a:srgbClr val="A21C4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881980E1-201C-40DD-AF00-E031DCE37788}"/>
                    </a:ext>
                  </a:extLst>
                </p:cNvPr>
                <p:cNvSpPr/>
                <p:nvPr/>
              </p:nvSpPr>
              <p:spPr>
                <a:xfrm>
                  <a:off x="5170368" y="1396409"/>
                  <a:ext cx="489986" cy="135618"/>
                </a:xfrm>
                <a:prstGeom prst="rect">
                  <a:avLst/>
                </a:prstGeom>
                <a:solidFill>
                  <a:srgbClr val="F26B2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Rectangle 30">
                  <a:extLst>
                    <a:ext uri="{FF2B5EF4-FFF2-40B4-BE49-F238E27FC236}">
                      <a16:creationId xmlns:a16="http://schemas.microsoft.com/office/drawing/2014/main" id="{47363662-CAB0-4AA4-A496-6995F790182B}"/>
                    </a:ext>
                  </a:extLst>
                </p:cNvPr>
                <p:cNvSpPr/>
                <p:nvPr/>
              </p:nvSpPr>
              <p:spPr>
                <a:xfrm>
                  <a:off x="5735057" y="1397808"/>
                  <a:ext cx="489986" cy="135618"/>
                </a:xfrm>
                <a:prstGeom prst="rect">
                  <a:avLst/>
                </a:prstGeom>
                <a:solidFill>
                  <a:srgbClr val="DC176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ECC7D483-52D3-4DEA-8A48-3BCD1BA20B2F}"/>
                    </a:ext>
                  </a:extLst>
                </p:cNvPr>
                <p:cNvSpPr/>
                <p:nvPr/>
              </p:nvSpPr>
              <p:spPr>
                <a:xfrm>
                  <a:off x="6299746" y="1397808"/>
                  <a:ext cx="489986" cy="135618"/>
                </a:xfrm>
                <a:prstGeom prst="rect">
                  <a:avLst/>
                </a:prstGeom>
                <a:solidFill>
                  <a:srgbClr val="F99F2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E9689E7D-CB4B-4664-9F13-7C0282A458A7}"/>
                    </a:ext>
                  </a:extLst>
                </p:cNvPr>
                <p:cNvSpPr/>
                <p:nvPr/>
              </p:nvSpPr>
              <p:spPr>
                <a:xfrm>
                  <a:off x="6859519" y="1398202"/>
                  <a:ext cx="489986" cy="135618"/>
                </a:xfrm>
                <a:prstGeom prst="rect">
                  <a:avLst/>
                </a:prstGeom>
                <a:solidFill>
                  <a:srgbClr val="C6982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69958A36-EAFA-4532-BAEA-13C979E125B4}"/>
                    </a:ext>
                  </a:extLst>
                </p:cNvPr>
                <p:cNvSpPr/>
                <p:nvPr/>
              </p:nvSpPr>
              <p:spPr>
                <a:xfrm>
                  <a:off x="7419292" y="1397808"/>
                  <a:ext cx="489986" cy="135618"/>
                </a:xfrm>
                <a:prstGeom prst="rect">
                  <a:avLst/>
                </a:prstGeom>
                <a:solidFill>
                  <a:srgbClr val="40804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BD49636F-B622-4788-8099-573B373DAFEB}"/>
                    </a:ext>
                  </a:extLst>
                </p:cNvPr>
                <p:cNvSpPr/>
                <p:nvPr/>
              </p:nvSpPr>
              <p:spPr>
                <a:xfrm>
                  <a:off x="7971818" y="1395274"/>
                  <a:ext cx="489986" cy="135618"/>
                </a:xfrm>
                <a:prstGeom prst="rect">
                  <a:avLst/>
                </a:prstGeom>
                <a:solidFill>
                  <a:srgbClr val="1F95D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6ACFC8CB-F510-415B-B9E9-3B7D30E22EF5}"/>
                    </a:ext>
                  </a:extLst>
                </p:cNvPr>
                <p:cNvSpPr/>
                <p:nvPr/>
              </p:nvSpPr>
              <p:spPr>
                <a:xfrm>
                  <a:off x="8531591" y="1395274"/>
                  <a:ext cx="489986" cy="135618"/>
                </a:xfrm>
                <a:prstGeom prst="rect">
                  <a:avLst/>
                </a:prstGeom>
                <a:solidFill>
                  <a:srgbClr val="5DBA4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70FA84CC-C5BF-4868-A2BC-F83A049CD757}"/>
                    </a:ext>
                  </a:extLst>
                </p:cNvPr>
                <p:cNvSpPr/>
                <p:nvPr/>
              </p:nvSpPr>
              <p:spPr>
                <a:xfrm>
                  <a:off x="9087074" y="1395274"/>
                  <a:ext cx="514125" cy="135618"/>
                </a:xfrm>
                <a:prstGeom prst="rect">
                  <a:avLst/>
                </a:prstGeom>
                <a:solidFill>
                  <a:srgbClr val="136B9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FFC15804-7500-42C9-827D-5C2BA7A7CA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9983" y="1412560"/>
              <a:ext cx="1077698" cy="330872"/>
            </a:xfrm>
            <a:prstGeom prst="rect">
              <a:avLst/>
            </a:prstGeom>
          </p:spPr>
        </p:pic>
      </p:grpSp>
      <p:sp>
        <p:nvSpPr>
          <p:cNvPr id="16" name="Title 4"/>
          <p:cNvSpPr txBox="1">
            <a:spLocks/>
          </p:cNvSpPr>
          <p:nvPr/>
        </p:nvSpPr>
        <p:spPr>
          <a:xfrm>
            <a:off x="2270391" y="134292"/>
            <a:ext cx="9355089" cy="99219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3200" b="1" spc="50" dirty="0">
                <a:latin typeface="Arial Black" panose="020B0A04020102020204" pitchFamily="34" charset="0"/>
                <a:cs typeface="Arial" panose="020B0604020202020204" pitchFamily="34" charset="0"/>
              </a:rPr>
              <a:t>Safety: The Victims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631510" y="6356350"/>
            <a:ext cx="867752" cy="365125"/>
          </a:xfrm>
        </p:spPr>
        <p:txBody>
          <a:bodyPr/>
          <a:lstStyle/>
          <a:p>
            <a:fld id="{FEB09506-28EA-4C19-A061-02E7C9DE017B}" type="slidenum">
              <a:rPr lang="en-US" smtClean="0"/>
              <a:t>8</a:t>
            </a:fld>
            <a:endParaRPr lang="en-US"/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C57E4297-513C-463D-A8AD-D9A9C80E17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983" y="1413460"/>
            <a:ext cx="10925385" cy="1236398"/>
          </a:xfrm>
        </p:spPr>
        <p:txBody>
          <a:bodyPr>
            <a:normAutofit/>
          </a:bodyPr>
          <a:lstStyle/>
          <a:p>
            <a:r>
              <a:rPr lang="en-US" sz="2000" b="1" dirty="0"/>
              <a:t>70%+ of road traffic victims are men. </a:t>
            </a:r>
            <a:r>
              <a:rPr lang="en-US" sz="2000" b="1" dirty="0" err="1"/>
              <a:t>Recognising</a:t>
            </a:r>
            <a:r>
              <a:rPr lang="en-US" sz="2000" b="1" dirty="0"/>
              <a:t> differences between sexes allows better targeted policies and better outcomes.</a:t>
            </a:r>
          </a:p>
          <a:p>
            <a:r>
              <a:rPr lang="en-GB" sz="2000" b="1" dirty="0"/>
              <a:t>Explore UNECE data on this </a:t>
            </a:r>
            <a:r>
              <a:rPr lang="en-GB" sz="2000" b="1" dirty="0">
                <a:hlinkClick r:id="rId4"/>
              </a:rPr>
              <a:t>w3.unece.org/PXWeb2015/pxweb/en/STAT/</a:t>
            </a:r>
            <a:endParaRPr lang="en-GB" sz="2000" b="1" dirty="0"/>
          </a:p>
        </p:txBody>
      </p:sp>
      <p:graphicFrame>
        <p:nvGraphicFramePr>
          <p:cNvPr id="39" name="Chart 38">
            <a:extLst>
              <a:ext uri="{FF2B5EF4-FFF2-40B4-BE49-F238E27FC236}">
                <a16:creationId xmlns:a16="http://schemas.microsoft.com/office/drawing/2014/main" id="{8DC2E032-EA0F-448B-B762-8F9AF49424E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286609"/>
              </p:ext>
            </p:extLst>
          </p:nvPr>
        </p:nvGraphicFramePr>
        <p:xfrm>
          <a:off x="333374" y="2753590"/>
          <a:ext cx="11709689" cy="4104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5231947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EEE7D68-A76B-4F25-B7BD-C2E89D2EAA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2110" r="12110"/>
          <a:stretch/>
        </p:blipFill>
        <p:spPr>
          <a:xfrm>
            <a:off x="-731520" y="1576388"/>
            <a:ext cx="6827520" cy="53244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7920FC5-585D-4AFF-AB06-F47B6CAA7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76387"/>
            <a:ext cx="6096000" cy="5281612"/>
          </a:xfrm>
          <a:prstGeom prst="rect">
            <a:avLst/>
          </a:prstGeom>
        </p:spPr>
      </p:pic>
      <p:sp>
        <p:nvSpPr>
          <p:cNvPr id="4" name="Content Placeholder 10">
            <a:extLst>
              <a:ext uri="{FF2B5EF4-FFF2-40B4-BE49-F238E27FC236}">
                <a16:creationId xmlns:a16="http://schemas.microsoft.com/office/drawing/2014/main" id="{FFE78984-FF5C-4364-9A47-A9B8A45F13E9}"/>
              </a:ext>
            </a:extLst>
          </p:cNvPr>
          <p:cNvSpPr txBox="1">
            <a:spLocks/>
          </p:cNvSpPr>
          <p:nvPr/>
        </p:nvSpPr>
        <p:spPr>
          <a:xfrm>
            <a:off x="131199" y="262511"/>
            <a:ext cx="11791950" cy="1356739"/>
          </a:xfrm>
          <a:prstGeom prst="rect">
            <a:avLst/>
          </a:prstGeom>
          <a:solidFill>
            <a:schemeClr val="bg1">
              <a:lumMod val="75000"/>
              <a:alpha val="1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lnSpc>
                <a:spcPct val="110000"/>
              </a:lnSpc>
              <a:buNone/>
            </a:pPr>
            <a:r>
              <a:rPr lang="en-US" altLang="en-US" sz="2400" dirty="0">
                <a:latin typeface="Garamond" panose="02020404030301010803" pitchFamily="18" charset="0"/>
              </a:rPr>
              <a:t>Pedestrians killed or seriously injured after a collision with a motorized passenger vehicle, by sex of the driver.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1BD19A-DF0D-4241-A2B5-9E6FEFABDA6E}"/>
              </a:ext>
            </a:extLst>
          </p:cNvPr>
          <p:cNvSpPr txBox="1"/>
          <p:nvPr/>
        </p:nvSpPr>
        <p:spPr>
          <a:xfrm>
            <a:off x="2499733" y="6333879"/>
            <a:ext cx="7192533" cy="461665"/>
          </a:xfrm>
          <a:prstGeom prst="rect">
            <a:avLst/>
          </a:prstGeom>
          <a:solidFill>
            <a:srgbClr val="FFC000">
              <a:alpha val="62000"/>
            </a:srgbClr>
          </a:solidFill>
        </p:spPr>
        <p:txBody>
          <a:bodyPr wrap="square">
            <a:spAutoFit/>
          </a:bodyPr>
          <a:lstStyle/>
          <a:p>
            <a:r>
              <a:rPr lang="en-GB" sz="1200" b="1" dirty="0">
                <a:hlinkClick r:id="rId4"/>
              </a:rPr>
              <a:t>https://www.onisr.securite-routiere.gouv.fr/cartographie-des-accidents-metropole-dom-tom</a:t>
            </a:r>
            <a:r>
              <a:rPr lang="en-GB" sz="1200" b="1" dirty="0"/>
              <a:t> </a:t>
            </a:r>
          </a:p>
          <a:p>
            <a:r>
              <a:rPr lang="en-GB" sz="1200" dirty="0"/>
              <a:t>Data filtered and extracted from web, and plotted in R with Leaflet</a:t>
            </a:r>
          </a:p>
        </p:txBody>
      </p:sp>
      <p:sp>
        <p:nvSpPr>
          <p:cNvPr id="8" name="Content Placeholder 10">
            <a:extLst>
              <a:ext uri="{FF2B5EF4-FFF2-40B4-BE49-F238E27FC236}">
                <a16:creationId xmlns:a16="http://schemas.microsoft.com/office/drawing/2014/main" id="{D5639195-D5A6-44BC-BC21-6418074D503C}"/>
              </a:ext>
            </a:extLst>
          </p:cNvPr>
          <p:cNvSpPr txBox="1">
            <a:spLocks/>
          </p:cNvSpPr>
          <p:nvPr/>
        </p:nvSpPr>
        <p:spPr>
          <a:xfrm>
            <a:off x="2234250" y="1052256"/>
            <a:ext cx="1558674" cy="461388"/>
          </a:xfrm>
          <a:prstGeom prst="rect">
            <a:avLst/>
          </a:prstGeom>
          <a:solidFill>
            <a:schemeClr val="bg1">
              <a:lumMod val="75000"/>
              <a:alpha val="15000"/>
            </a:schemeClr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lnSpc>
                <a:spcPct val="110000"/>
              </a:lnSpc>
              <a:buNone/>
            </a:pPr>
            <a:r>
              <a:rPr lang="en-US" altLang="en-US" sz="2400" dirty="0">
                <a:latin typeface="Garamond" panose="02020404030301010803" pitchFamily="18" charset="0"/>
              </a:rPr>
              <a:t>Male driver</a:t>
            </a:r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220B2FD0-D1E6-4A99-95C4-0F8D7A72469B}"/>
              </a:ext>
            </a:extLst>
          </p:cNvPr>
          <p:cNvSpPr txBox="1">
            <a:spLocks/>
          </p:cNvSpPr>
          <p:nvPr/>
        </p:nvSpPr>
        <p:spPr>
          <a:xfrm>
            <a:off x="8569131" y="1052255"/>
            <a:ext cx="1558674" cy="461388"/>
          </a:xfrm>
          <a:prstGeom prst="rect">
            <a:avLst/>
          </a:prstGeom>
          <a:solidFill>
            <a:schemeClr val="bg1">
              <a:lumMod val="75000"/>
              <a:alpha val="15000"/>
            </a:schemeClr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hangingPunct="1">
              <a:lnSpc>
                <a:spcPct val="110000"/>
              </a:lnSpc>
              <a:buNone/>
            </a:pPr>
            <a:r>
              <a:rPr lang="en-US" altLang="en-US" sz="2400" dirty="0">
                <a:latin typeface="Garamond" panose="02020404030301010803" pitchFamily="18" charset="0"/>
              </a:rPr>
              <a:t>Female driver</a:t>
            </a:r>
          </a:p>
        </p:txBody>
      </p:sp>
    </p:spTree>
    <p:extLst>
      <p:ext uri="{BB962C8B-B14F-4D97-AF65-F5344CB8AC3E}">
        <p14:creationId xmlns:p14="http://schemas.microsoft.com/office/powerpoint/2010/main" val="3414928443"/>
      </p:ext>
    </p:extLst>
  </p:cSld>
  <p:clrMapOvr>
    <a:masterClrMapping/>
  </p:clrMapOvr>
</p:sld>
</file>

<file path=ppt/theme/theme1.xml><?xml version="1.0" encoding="utf-8"?>
<a:theme xmlns:a="http://schemas.openxmlformats.org/drawingml/2006/main" name="SDG_UNE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DG_UNECE" id="{7CDE747E-4FA5-4EBD-A3C2-3AA08C293BC5}" vid="{A331D628-ADD0-4378-93BF-D05773FD7C0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85ec44e-1bab-4c0b-9df0-6ba128686fc9" xsi:nil="true"/>
    <lcf76f155ced4ddcb4097134ff3c332f xmlns="1a67a136-d121-481b-9b44-0b6b694fb3b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62E4F753193B47AEFE115FF67B9047" ma:contentTypeVersion="16" ma:contentTypeDescription="Create a new document." ma:contentTypeScope="" ma:versionID="9334c05abd4b44d0fc318e842c68e800">
  <xsd:schema xmlns:xsd="http://www.w3.org/2001/XMLSchema" xmlns:xs="http://www.w3.org/2001/XMLSchema" xmlns:p="http://schemas.microsoft.com/office/2006/metadata/properties" xmlns:ns2="1a67a136-d121-481b-9b44-0b6b694fb3b3" xmlns:ns3="71b87823-4539-48b0-a3d7-24ba6de174ee" xmlns:ns4="985ec44e-1bab-4c0b-9df0-6ba128686fc9" targetNamespace="http://schemas.microsoft.com/office/2006/metadata/properties" ma:root="true" ma:fieldsID="66770f11b880a37abc778f3cbb7c3a23" ns2:_="" ns3:_="" ns4:_="">
    <xsd:import namespace="1a67a136-d121-481b-9b44-0b6b694fb3b3"/>
    <xsd:import namespace="71b87823-4539-48b0-a3d7-24ba6de174ee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67a136-d121-481b-9b44-0b6b694fb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87823-4539-48b0-a3d7-24ba6de174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4d1e8679-95ef-45ec-8894-1a07fde31b90}" ma:internalName="TaxCatchAll" ma:showField="CatchAllData" ma:web="71b87823-4539-48b0-a3d7-24ba6de174e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3EDB65C-D734-4169-BCB7-AD14A5C9DF1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089FEC1-FE94-4281-84B1-48F40A6D406E}">
  <ds:schemaRefs>
    <ds:schemaRef ds:uri="http://purl.org/dc/terms/"/>
    <ds:schemaRef ds:uri="http://purl.org/dc/dcmitype/"/>
    <ds:schemaRef ds:uri="1a67a136-d121-481b-9b44-0b6b694fb3b3"/>
    <ds:schemaRef ds:uri="http://schemas.microsoft.com/office/2006/documentManagement/types"/>
    <ds:schemaRef ds:uri="71b87823-4539-48b0-a3d7-24ba6de174e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985ec44e-1bab-4c0b-9df0-6ba128686fc9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3E0A704-347D-44F9-ACE8-ACF997D7F1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67a136-d121-481b-9b44-0b6b694fb3b3"/>
    <ds:schemaRef ds:uri="71b87823-4539-48b0-a3d7-24ba6de174ee"/>
    <ds:schemaRef ds:uri="985ec44e-1bab-4c0b-9df0-6ba128686f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SDG_UNECE</Template>
  <TotalTime>2910</TotalTime>
  <Words>507</Words>
  <Application>Microsoft Office PowerPoint</Application>
  <PresentationFormat>Widescreen</PresentationFormat>
  <Paragraphs>65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Arial</vt:lpstr>
      <vt:lpstr>Arial Black</vt:lpstr>
      <vt:lpstr>Arial Narrow</vt:lpstr>
      <vt:lpstr>Calibri</vt:lpstr>
      <vt:lpstr>Calibri Light</vt:lpstr>
      <vt:lpstr>Garamond</vt:lpstr>
      <vt:lpstr>Times New Roman</vt:lpstr>
      <vt:lpstr>Wingdings</vt:lpstr>
      <vt:lpstr>SDG_UNECE</vt:lpstr>
      <vt:lpstr>PowerPoint Presentation</vt:lpstr>
      <vt:lpstr>PowerPoint Presentation</vt:lpstr>
      <vt:lpstr>What Unit?</vt:lpstr>
      <vt:lpstr>PowerPoint Presentation</vt:lpstr>
      <vt:lpstr>PowerPoint Presentation</vt:lpstr>
      <vt:lpstr>Policy considerations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R to Map Transport Volumes</dc:title>
  <dc:creator>Alexander Blackburn</dc:creator>
  <cp:lastModifiedBy>Virginia Fuse</cp:lastModifiedBy>
  <cp:revision>21</cp:revision>
  <dcterms:created xsi:type="dcterms:W3CDTF">2021-05-27T08:29:34Z</dcterms:created>
  <dcterms:modified xsi:type="dcterms:W3CDTF">2022-10-14T08:07:31Z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0x0101001862E4F753193B47AEFE115FF67B9047</vt:lpwstr>
  </property>
  <property fmtid="{D5CDD505-2E9C-101B-9397-08002B2CF9AE}" pid="3" name="MediaServiceImageTags">
    <vt:lpwstr/>
  </property>
  <property fmtid="{D5CDD505-2E9C-101B-9397-08002B2CF9AE}" pid="4" name="Office_x0020_of_x0020_Origin">
    <vt:lpwstr/>
  </property>
  <property fmtid="{D5CDD505-2E9C-101B-9397-08002B2CF9AE}" pid="5" name="gba66df640194346a5267c50f24d4797">
    <vt:lpwstr/>
  </property>
  <property fmtid="{D5CDD505-2E9C-101B-9397-08002B2CF9AE}" pid="6" name="Office of Origin">
    <vt:lpwstr/>
  </property>
</Properties>
</file>