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5" r:id="rId5"/>
  </p:sldMasterIdLst>
  <p:notesMasterIdLst>
    <p:notesMasterId r:id="rId17"/>
  </p:notesMasterIdLst>
  <p:sldIdLst>
    <p:sldId id="256" r:id="rId6"/>
    <p:sldId id="332" r:id="rId7"/>
    <p:sldId id="350" r:id="rId8"/>
    <p:sldId id="343" r:id="rId9"/>
    <p:sldId id="329" r:id="rId10"/>
    <p:sldId id="349" r:id="rId11"/>
    <p:sldId id="313" r:id="rId12"/>
    <p:sldId id="314" r:id="rId13"/>
    <p:sldId id="315" r:id="rId14"/>
    <p:sldId id="316" r:id="rId15"/>
    <p:sldId id="340"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4F60A4-B993-47D5-9988-AFA86FAD247E}" type="datetimeFigureOut">
              <a:rPr lang="de-DE" smtClean="0"/>
              <a:t>17.10.2022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BDFF53-C666-4274-A192-D9E7E3B806EC}" type="slidenum">
              <a:rPr lang="de-DE" smtClean="0"/>
              <a:t>‹#›</a:t>
            </a:fld>
            <a:endParaRPr lang="de-DE"/>
          </a:p>
        </p:txBody>
      </p:sp>
    </p:spTree>
    <p:extLst>
      <p:ext uri="{BB962C8B-B14F-4D97-AF65-F5344CB8AC3E}">
        <p14:creationId xmlns:p14="http://schemas.microsoft.com/office/powerpoint/2010/main" val="966414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7BBDFF53-C666-4274-A192-D9E7E3B806EC}" type="slidenum">
              <a:rPr lang="de-DE" smtClean="0"/>
              <a:t>1</a:t>
            </a:fld>
            <a:endParaRPr lang="de-DE"/>
          </a:p>
        </p:txBody>
      </p:sp>
    </p:spTree>
    <p:extLst>
      <p:ext uri="{BB962C8B-B14F-4D97-AF65-F5344CB8AC3E}">
        <p14:creationId xmlns:p14="http://schemas.microsoft.com/office/powerpoint/2010/main" val="3774621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txBox="1">
            <a:spLocks noGrp="1"/>
          </p:cNvSpPr>
          <p:nvPr>
            <p:ph type="body" sz="quarter" idx="1"/>
          </p:nvPr>
        </p:nvSpPr>
        <p:spPr/>
        <p:txBody>
          <a:bodyPr/>
          <a:lstStyle/>
          <a:p>
            <a:pPr lvl="0"/>
            <a:r>
              <a:rPr lang="en-GB" b="1">
                <a:solidFill>
                  <a:srgbClr val="FFFFFF"/>
                </a:solidFill>
              </a:rPr>
              <a:t>Notes for presenter:</a:t>
            </a:r>
          </a:p>
          <a:p>
            <a:pPr lvl="0"/>
            <a:endParaRPr lang="en-GB">
              <a:solidFill>
                <a:srgbClr val="FFFFFF"/>
              </a:solidFill>
            </a:endParaRPr>
          </a:p>
          <a:p>
            <a:pPr lvl="0"/>
            <a:r>
              <a:rPr lang="en-GB">
                <a:solidFill>
                  <a:srgbClr val="FFFFFF"/>
                </a:solidFill>
              </a:rPr>
              <a:t>The gendered division of labour and the ‘gender pay gap’ must be taken into account alongside other factors related to gender inequality when anticipating the impacts of worsening climate change and when developing responses. </a:t>
            </a:r>
          </a:p>
          <a:p>
            <a:pPr lvl="0"/>
            <a:endParaRPr lang="de-DE"/>
          </a:p>
        </p:txBody>
      </p:sp>
      <p:sp>
        <p:nvSpPr>
          <p:cNvPr id="4" name="Foliennummernplatzhalter 3"/>
          <p:cNvSpPr txBox="1"/>
          <p:nvPr/>
        </p:nvSpPr>
        <p:spPr>
          <a:xfrm>
            <a:off x="3884609" y="8685208"/>
            <a:ext cx="2971800" cy="457200"/>
          </a:xfrm>
          <a:prstGeom prst="rect">
            <a:avLst/>
          </a:prstGeom>
          <a:noFill/>
          <a:ln>
            <a:noFill/>
          </a:ln>
        </p:spPr>
        <p:txBody>
          <a:bodyPr vert="horz" wrap="square" lIns="91431" tIns="45716" rIns="91431" bIns="45716" anchor="b" anchorCtr="0" compatLnSpc="1"/>
          <a:lstStyle/>
          <a:p>
            <a:pPr algn="r" defTabSz="914310">
              <a:defRPr sz="1800" b="0" i="0" u="none" strike="noStrike" kern="0" cap="none" spc="0" baseline="0">
                <a:solidFill>
                  <a:srgbClr val="000000"/>
                </a:solidFill>
                <a:uFillTx/>
              </a:defRPr>
            </a:pPr>
            <a:fld id="{2C470938-4270-47C9-AC1C-EEAE7B86FA2E}" type="slidenum">
              <a:pPr algn="r" defTabSz="914310">
                <a:defRPr sz="1800" b="0" i="0" u="none" strike="noStrike" kern="0" cap="none" spc="0" baseline="0">
                  <a:solidFill>
                    <a:srgbClr val="000000"/>
                  </a:solidFill>
                  <a:uFillTx/>
                </a:defRPr>
              </a:pPr>
              <a:t>5</a:t>
            </a:fld>
            <a:endParaRPr lang="de-DE" sz="1200">
              <a:solidFill>
                <a:srgbClr val="000000"/>
              </a:solidFill>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txBox="1">
            <a:spLocks noGrp="1"/>
          </p:cNvSpPr>
          <p:nvPr>
            <p:ph type="body" sz="quarter" idx="1"/>
          </p:nvPr>
        </p:nvSpPr>
        <p:spPr/>
        <p:txBody>
          <a:bodyPr/>
          <a:lstStyle/>
          <a:p>
            <a:pPr lvl="0"/>
            <a:r>
              <a:rPr lang="en-GB" b="1">
                <a:solidFill>
                  <a:srgbClr val="FFFFFF"/>
                </a:solidFill>
              </a:rPr>
              <a:t>Notes for presenter:</a:t>
            </a:r>
          </a:p>
          <a:p>
            <a:pPr lvl="0"/>
            <a:endParaRPr lang="en-GB">
              <a:solidFill>
                <a:srgbClr val="FFFFFF"/>
              </a:solidFill>
            </a:endParaRPr>
          </a:p>
          <a:p>
            <a:pPr lvl="0"/>
            <a:r>
              <a:rPr lang="en-GB">
                <a:solidFill>
                  <a:srgbClr val="FFFFFF"/>
                </a:solidFill>
              </a:rPr>
              <a:t>The gendered division of labour and the ‘gender pay gap’ must be taken into account alongside other factors related to gender inequality when anticipating the impacts of worsening climate change and when developing responses. </a:t>
            </a:r>
          </a:p>
          <a:p>
            <a:pPr lvl="0"/>
            <a:endParaRPr lang="de-DE"/>
          </a:p>
        </p:txBody>
      </p:sp>
      <p:sp>
        <p:nvSpPr>
          <p:cNvPr id="4" name="Foliennummernplatzhalter 3"/>
          <p:cNvSpPr txBox="1"/>
          <p:nvPr/>
        </p:nvSpPr>
        <p:spPr>
          <a:xfrm>
            <a:off x="3884609" y="8685208"/>
            <a:ext cx="2971800" cy="457200"/>
          </a:xfrm>
          <a:prstGeom prst="rect">
            <a:avLst/>
          </a:prstGeom>
          <a:noFill/>
          <a:ln>
            <a:noFill/>
          </a:ln>
        </p:spPr>
        <p:txBody>
          <a:bodyPr vert="horz" wrap="square" lIns="91431" tIns="45716" rIns="91431" bIns="45716" anchor="b" anchorCtr="0" compatLnSpc="1"/>
          <a:lstStyle/>
          <a:p>
            <a:pPr algn="r" defTabSz="914310">
              <a:defRPr sz="1800" b="0" i="0" u="none" strike="noStrike" kern="0" cap="none" spc="0" baseline="0">
                <a:solidFill>
                  <a:srgbClr val="000000"/>
                </a:solidFill>
                <a:uFillTx/>
              </a:defRPr>
            </a:pPr>
            <a:fld id="{2C470938-4270-47C9-AC1C-EEAE7B86FA2E}" type="slidenum">
              <a:pPr algn="r" defTabSz="914310">
                <a:defRPr sz="1800" b="0" i="0" u="none" strike="noStrike" kern="0" cap="none" spc="0" baseline="0">
                  <a:solidFill>
                    <a:srgbClr val="000000"/>
                  </a:solidFill>
                  <a:uFillTx/>
                </a:defRPr>
              </a:pPr>
              <a:t>6</a:t>
            </a:fld>
            <a:endParaRPr lang="de-DE" sz="1200">
              <a:solidFill>
                <a:srgbClr val="000000"/>
              </a:solidFill>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txBox="1">
            <a:spLocks noGrp="1"/>
          </p:cNvSpPr>
          <p:nvPr>
            <p:ph type="body" sz="quarter" idx="1"/>
          </p:nvPr>
        </p:nvSpPr>
        <p:spPr/>
        <p:txBody>
          <a:bodyPr/>
          <a:lstStyle/>
          <a:p>
            <a:pPr lvl="0"/>
            <a:r>
              <a:rPr lang="en-GB" b="1">
                <a:solidFill>
                  <a:srgbClr val="FFFFFF"/>
                </a:solidFill>
              </a:rPr>
              <a:t>Notes for presenter:</a:t>
            </a:r>
          </a:p>
          <a:p>
            <a:pPr lvl="0"/>
            <a:endParaRPr lang="en-GB">
              <a:solidFill>
                <a:srgbClr val="FFFFFF"/>
              </a:solidFill>
            </a:endParaRPr>
          </a:p>
          <a:p>
            <a:pPr lvl="0"/>
            <a:r>
              <a:rPr lang="en-GB">
                <a:solidFill>
                  <a:srgbClr val="FFFFFF"/>
                </a:solidFill>
              </a:rPr>
              <a:t>The gendered division of labour and the ‘gender pay gap’ must be taken into account alongside other factors related to gender inequality when anticipating the impacts of worsening climate change and when developing responses. </a:t>
            </a:r>
          </a:p>
          <a:p>
            <a:pPr lvl="0"/>
            <a:endParaRPr lang="de-DE"/>
          </a:p>
        </p:txBody>
      </p:sp>
      <p:sp>
        <p:nvSpPr>
          <p:cNvPr id="4" name="Foliennummernplatzhalter 3"/>
          <p:cNvSpPr txBox="1"/>
          <p:nvPr/>
        </p:nvSpPr>
        <p:spPr>
          <a:xfrm>
            <a:off x="3884609" y="8685208"/>
            <a:ext cx="2971800" cy="457200"/>
          </a:xfrm>
          <a:prstGeom prst="rect">
            <a:avLst/>
          </a:prstGeom>
          <a:noFill/>
          <a:ln>
            <a:noFill/>
          </a:ln>
        </p:spPr>
        <p:txBody>
          <a:bodyPr vert="horz" wrap="square" lIns="91431" tIns="45716" rIns="91431" bIns="45716" anchor="b" anchorCtr="0" compatLnSpc="1"/>
          <a:lstStyle/>
          <a:p>
            <a:pPr algn="r" defTabSz="914310">
              <a:defRPr sz="1800" b="0" i="0" u="none" strike="noStrike" kern="0" cap="none" spc="0" baseline="0">
                <a:solidFill>
                  <a:srgbClr val="000000"/>
                </a:solidFill>
                <a:uFillTx/>
              </a:defRPr>
            </a:pPr>
            <a:fld id="{2C470938-4270-47C9-AC1C-EEAE7B86FA2E}" type="slidenum">
              <a:pPr algn="r" defTabSz="914310">
                <a:defRPr sz="1800" b="0" i="0" u="none" strike="noStrike" kern="0" cap="none" spc="0" baseline="0">
                  <a:solidFill>
                    <a:srgbClr val="000000"/>
                  </a:solidFill>
                  <a:uFillTx/>
                </a:defRPr>
              </a:pPr>
              <a:t>7</a:t>
            </a:fld>
            <a:endParaRPr lang="de-DE" sz="1200">
              <a:solidFill>
                <a:srgbClr val="000000"/>
              </a:solidFill>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txBox="1">
            <a:spLocks noGrp="1"/>
          </p:cNvSpPr>
          <p:nvPr>
            <p:ph type="body" sz="quarter" idx="1"/>
          </p:nvPr>
        </p:nvSpPr>
        <p:spPr/>
        <p:txBody>
          <a:bodyPr/>
          <a:lstStyle/>
          <a:p>
            <a:pPr lvl="0"/>
            <a:r>
              <a:rPr lang="en-GB" b="1">
                <a:solidFill>
                  <a:srgbClr val="FFFFFF"/>
                </a:solidFill>
              </a:rPr>
              <a:t>Notes for presenter:</a:t>
            </a:r>
          </a:p>
          <a:p>
            <a:pPr lvl="0"/>
            <a:endParaRPr lang="en-GB">
              <a:solidFill>
                <a:srgbClr val="FFFFFF"/>
              </a:solidFill>
            </a:endParaRPr>
          </a:p>
          <a:p>
            <a:pPr lvl="0"/>
            <a:r>
              <a:rPr lang="en-GB">
                <a:solidFill>
                  <a:srgbClr val="FFFFFF"/>
                </a:solidFill>
              </a:rPr>
              <a:t>The gendered division of labour and the ‘gender pay gap’ must be taken into account alongside other factors related to gender inequality when anticipating the impacts of worsening climate change and when developing responses. </a:t>
            </a:r>
          </a:p>
          <a:p>
            <a:pPr lvl="0"/>
            <a:endParaRPr lang="de-DE"/>
          </a:p>
        </p:txBody>
      </p:sp>
      <p:sp>
        <p:nvSpPr>
          <p:cNvPr id="4" name="Foliennummernplatzhalter 3"/>
          <p:cNvSpPr txBox="1"/>
          <p:nvPr/>
        </p:nvSpPr>
        <p:spPr>
          <a:xfrm>
            <a:off x="3884609" y="8685208"/>
            <a:ext cx="2971800" cy="457200"/>
          </a:xfrm>
          <a:prstGeom prst="rect">
            <a:avLst/>
          </a:prstGeom>
          <a:noFill/>
          <a:ln>
            <a:noFill/>
          </a:ln>
        </p:spPr>
        <p:txBody>
          <a:bodyPr vert="horz" wrap="square" lIns="91431" tIns="45716" rIns="91431" bIns="45716" anchor="b" anchorCtr="0" compatLnSpc="1"/>
          <a:lstStyle/>
          <a:p>
            <a:pPr algn="r" defTabSz="914310">
              <a:defRPr sz="1800" b="0" i="0" u="none" strike="noStrike" kern="0" cap="none" spc="0" baseline="0">
                <a:solidFill>
                  <a:srgbClr val="000000"/>
                </a:solidFill>
                <a:uFillTx/>
              </a:defRPr>
            </a:pPr>
            <a:fld id="{2C470938-4270-47C9-AC1C-EEAE7B86FA2E}" type="slidenum">
              <a:pPr algn="r" defTabSz="914310">
                <a:defRPr sz="1800" b="0" i="0" u="none" strike="noStrike" kern="0" cap="none" spc="0" baseline="0">
                  <a:solidFill>
                    <a:srgbClr val="000000"/>
                  </a:solidFill>
                  <a:uFillTx/>
                </a:defRPr>
              </a:pPr>
              <a:t>8</a:t>
            </a:fld>
            <a:endParaRPr lang="de-DE" sz="1200">
              <a:solidFill>
                <a:srgbClr val="000000"/>
              </a:solidFill>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txBox="1">
            <a:spLocks noGrp="1"/>
          </p:cNvSpPr>
          <p:nvPr>
            <p:ph type="body" sz="quarter" idx="1"/>
          </p:nvPr>
        </p:nvSpPr>
        <p:spPr/>
        <p:txBody>
          <a:bodyPr/>
          <a:lstStyle/>
          <a:p>
            <a:pPr lvl="0"/>
            <a:r>
              <a:rPr lang="en-GB" b="1">
                <a:solidFill>
                  <a:srgbClr val="FFFFFF"/>
                </a:solidFill>
              </a:rPr>
              <a:t>Notes for presenter:</a:t>
            </a:r>
          </a:p>
          <a:p>
            <a:pPr lvl="0"/>
            <a:endParaRPr lang="en-GB">
              <a:solidFill>
                <a:srgbClr val="FFFFFF"/>
              </a:solidFill>
            </a:endParaRPr>
          </a:p>
          <a:p>
            <a:pPr lvl="0"/>
            <a:r>
              <a:rPr lang="en-GB">
                <a:solidFill>
                  <a:srgbClr val="FFFFFF"/>
                </a:solidFill>
              </a:rPr>
              <a:t>The gendered division of labour and the ‘gender pay gap’ must be taken into account alongside other factors related to gender inequality when anticipating the impacts of worsening climate change and when developing responses. </a:t>
            </a:r>
          </a:p>
          <a:p>
            <a:pPr lvl="0"/>
            <a:endParaRPr lang="de-DE"/>
          </a:p>
        </p:txBody>
      </p:sp>
      <p:sp>
        <p:nvSpPr>
          <p:cNvPr id="4" name="Foliennummernplatzhalter 3"/>
          <p:cNvSpPr txBox="1"/>
          <p:nvPr/>
        </p:nvSpPr>
        <p:spPr>
          <a:xfrm>
            <a:off x="3884609" y="8685208"/>
            <a:ext cx="2971800" cy="457200"/>
          </a:xfrm>
          <a:prstGeom prst="rect">
            <a:avLst/>
          </a:prstGeom>
          <a:noFill/>
          <a:ln>
            <a:noFill/>
          </a:ln>
        </p:spPr>
        <p:txBody>
          <a:bodyPr vert="horz" wrap="square" lIns="91431" tIns="45716" rIns="91431" bIns="45716" anchor="b" anchorCtr="0" compatLnSpc="1"/>
          <a:lstStyle/>
          <a:p>
            <a:pPr algn="r" defTabSz="914310">
              <a:defRPr sz="1800" b="0" i="0" u="none" strike="noStrike" kern="0" cap="none" spc="0" baseline="0">
                <a:solidFill>
                  <a:srgbClr val="000000"/>
                </a:solidFill>
                <a:uFillTx/>
              </a:defRPr>
            </a:pPr>
            <a:fld id="{2C470938-4270-47C9-AC1C-EEAE7B86FA2E}" type="slidenum">
              <a:pPr algn="r" defTabSz="914310">
                <a:defRPr sz="1800" b="0" i="0" u="none" strike="noStrike" kern="0" cap="none" spc="0" baseline="0">
                  <a:solidFill>
                    <a:srgbClr val="000000"/>
                  </a:solidFill>
                  <a:uFillTx/>
                </a:defRPr>
              </a:pPr>
              <a:t>9</a:t>
            </a:fld>
            <a:endParaRPr lang="de-DE" sz="1200">
              <a:solidFill>
                <a:srgbClr val="000000"/>
              </a:solidFill>
              <a:latin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txBox="1">
            <a:spLocks noGrp="1"/>
          </p:cNvSpPr>
          <p:nvPr>
            <p:ph type="body" sz="quarter" idx="1"/>
          </p:nvPr>
        </p:nvSpPr>
        <p:spPr/>
        <p:txBody>
          <a:bodyPr/>
          <a:lstStyle/>
          <a:p>
            <a:pPr lvl="0"/>
            <a:r>
              <a:rPr lang="en-GB" b="1" dirty="0">
                <a:solidFill>
                  <a:srgbClr val="FFFFFF"/>
                </a:solidFill>
              </a:rPr>
              <a:t>Notes for presenter:</a:t>
            </a:r>
          </a:p>
          <a:p>
            <a:pPr lvl="0"/>
            <a:endParaRPr lang="en-GB" dirty="0">
              <a:solidFill>
                <a:srgbClr val="FFFFFF"/>
              </a:solidFill>
            </a:endParaRPr>
          </a:p>
          <a:p>
            <a:pPr lvl="0"/>
            <a:r>
              <a:rPr lang="en-GB" dirty="0">
                <a:solidFill>
                  <a:srgbClr val="FFFFFF"/>
                </a:solidFill>
              </a:rPr>
              <a:t>The gendered division of labour and the ‘gender pay gap’ must be taken into account alongside other factors related to gender inequality when anticipating the impacts of worsening climate change and when developing responses. </a:t>
            </a:r>
          </a:p>
          <a:p>
            <a:pPr lvl="0"/>
            <a:endParaRPr lang="de-DE" dirty="0"/>
          </a:p>
        </p:txBody>
      </p:sp>
      <p:sp>
        <p:nvSpPr>
          <p:cNvPr id="4" name="Foliennummernplatzhalter 3"/>
          <p:cNvSpPr txBox="1"/>
          <p:nvPr/>
        </p:nvSpPr>
        <p:spPr>
          <a:xfrm>
            <a:off x="3884609" y="8685208"/>
            <a:ext cx="2971800" cy="457200"/>
          </a:xfrm>
          <a:prstGeom prst="rect">
            <a:avLst/>
          </a:prstGeom>
          <a:noFill/>
          <a:ln>
            <a:noFill/>
          </a:ln>
        </p:spPr>
        <p:txBody>
          <a:bodyPr vert="horz" wrap="square" lIns="91431" tIns="45716" rIns="91431" bIns="45716" anchor="b" anchorCtr="0" compatLnSpc="1"/>
          <a:lstStyle/>
          <a:p>
            <a:pPr algn="r" defTabSz="914310">
              <a:defRPr sz="1800" b="0" i="0" u="none" strike="noStrike" kern="0" cap="none" spc="0" baseline="0">
                <a:solidFill>
                  <a:srgbClr val="000000"/>
                </a:solidFill>
                <a:uFillTx/>
              </a:defRPr>
            </a:pPr>
            <a:fld id="{2C470938-4270-47C9-AC1C-EEAE7B86FA2E}" type="slidenum">
              <a:pPr algn="r" defTabSz="914310">
                <a:defRPr sz="1800" b="0" i="0" u="none" strike="noStrike" kern="0" cap="none" spc="0" baseline="0">
                  <a:solidFill>
                    <a:srgbClr val="000000"/>
                  </a:solidFill>
                  <a:uFillTx/>
                </a:defRPr>
              </a:pPr>
              <a:t>10</a:t>
            </a:fld>
            <a:endParaRPr lang="de-DE" sz="1200">
              <a:solidFill>
                <a:srgbClr val="000000"/>
              </a:solidFill>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a:solidFill>
                  <a:schemeClr val="accent5">
                    <a:lumMod val="60000"/>
                    <a:lumOff val="40000"/>
                  </a:schemeClr>
                </a:solidFill>
              </a:defRPr>
            </a:lvl1pPr>
          </a:lstStyle>
          <a:p>
            <a:r>
              <a:rPr lang="de-DE" dirty="0"/>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40F05CE9-CD38-4145-99D8-27217A20B78C}" type="datetime1">
              <a:rPr lang="de-DE" smtClean="0"/>
              <a:t>17.10.2022</a:t>
            </a:fld>
            <a:endParaRPr lang="de-DE"/>
          </a:p>
        </p:txBody>
      </p:sp>
      <p:sp>
        <p:nvSpPr>
          <p:cNvPr id="6" name="Foliennummernplatzhalter 5"/>
          <p:cNvSpPr>
            <a:spLocks noGrp="1"/>
          </p:cNvSpPr>
          <p:nvPr>
            <p:ph type="sldNum" sz="quarter" idx="12"/>
          </p:nvPr>
        </p:nvSpPr>
        <p:spPr/>
        <p:txBody>
          <a:bodyPr/>
          <a:lstStyle/>
          <a:p>
            <a:fld id="{8C8F4C20-9068-46C0-9F8D-A493F69C340F}" type="slidenum">
              <a:rPr lang="de-DE" smtClean="0"/>
              <a:t>‹#›</a:t>
            </a:fld>
            <a:endParaRPr lang="de-DE"/>
          </a:p>
        </p:txBody>
      </p:sp>
    </p:spTree>
    <p:extLst>
      <p:ext uri="{BB962C8B-B14F-4D97-AF65-F5344CB8AC3E}">
        <p14:creationId xmlns:p14="http://schemas.microsoft.com/office/powerpoint/2010/main" val="422314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Go 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lvl1pPr algn="l">
              <a:defRPr sz="2400" b="1">
                <a:solidFill>
                  <a:schemeClr val="accent5"/>
                </a:solidFill>
                <a:latin typeface="Tahoma" panose="020B0604030504040204" pitchFamily="34" charset="0"/>
                <a:ea typeface="Tahoma" panose="020B0604030504040204" pitchFamily="34" charset="0"/>
                <a:cs typeface="Tahoma" panose="020B0604030504040204" pitchFamily="34" charset="0"/>
              </a:defRPr>
            </a:lvl1pPr>
          </a:lstStyle>
          <a:p>
            <a:r>
              <a:rPr lang="de-DE" dirty="0"/>
              <a:t>Titelmasterformat durch Klicken bearbeiten</a:t>
            </a:r>
          </a:p>
        </p:txBody>
      </p:sp>
      <p:sp>
        <p:nvSpPr>
          <p:cNvPr id="3" name="Inhaltsplatzhalter 2"/>
          <p:cNvSpPr>
            <a:spLocks noGrp="1"/>
          </p:cNvSpPr>
          <p:nvPr>
            <p:ph idx="1"/>
          </p:nvPr>
        </p:nvSpPr>
        <p:spPr>
          <a:xfrm>
            <a:off x="467544" y="1628800"/>
            <a:ext cx="8229600" cy="4525963"/>
          </a:xfrm>
        </p:spPr>
        <p:txBody>
          <a:bodyPr/>
          <a:lstStyle>
            <a:lvl1pPr marL="342900" indent="-342900">
              <a:spcBef>
                <a:spcPts val="600"/>
              </a:spcBef>
              <a:buClr>
                <a:schemeClr val="accent5"/>
              </a:buClr>
              <a:buFont typeface="Wingdings 3" panose="05040102010807070707" pitchFamily="18" charset="2"/>
              <a:buChar char=""/>
              <a:defRPr sz="1800" b="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a:defRPr sz="1800" b="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F4B33-0484-4FAC-BC5E-3A037C0257AA}" type="datetime1">
              <a:rPr lang="de-DE" smtClean="0"/>
              <a:t>17.10.2022</a:t>
            </a:fld>
            <a:endParaRPr lang="de-DE"/>
          </a:p>
        </p:txBody>
      </p:sp>
      <p:sp>
        <p:nvSpPr>
          <p:cNvPr id="10" name="Foliennummernplatzhalter 3"/>
          <p:cNvSpPr>
            <a:spLocks noGrp="1"/>
          </p:cNvSpPr>
          <p:nvPr>
            <p:ph type="sldNum" sz="quarter" idx="12"/>
          </p:nvPr>
        </p:nvSpPr>
        <p:spPr>
          <a:xfrm>
            <a:off x="6553200" y="6356350"/>
            <a:ext cx="2133600" cy="365125"/>
          </a:xfrm>
        </p:spPr>
        <p:txBody>
          <a:bodyPr/>
          <a:lstStyle/>
          <a:p>
            <a:fld id="{8C8F4C20-9068-46C0-9F8D-A493F69C340F}" type="slidenum">
              <a:rPr lang="de-DE" smtClean="0"/>
              <a:t>‹#›</a:t>
            </a:fld>
            <a:endParaRPr lang="de-DE"/>
          </a:p>
        </p:txBody>
      </p:sp>
    </p:spTree>
    <p:extLst>
      <p:ext uri="{BB962C8B-B14F-4D97-AF65-F5344CB8AC3E}">
        <p14:creationId xmlns:p14="http://schemas.microsoft.com/office/powerpoint/2010/main" val="318959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fld id="{D7114A36-4B35-4006-BBBD-BC9B37BF7403}" type="datetime1">
              <a:rPr lang="de-DE" smtClean="0"/>
              <a:t>17.10.2022</a:t>
            </a:fld>
            <a:endParaRPr lang="de-DE"/>
          </a:p>
        </p:txBody>
      </p:sp>
      <p:sp>
        <p:nvSpPr>
          <p:cNvPr id="4" name="Foliennummernplatzhalter 3"/>
          <p:cNvSpPr>
            <a:spLocks noGrp="1"/>
          </p:cNvSpPr>
          <p:nvPr>
            <p:ph type="sldNum" sz="quarter" idx="12"/>
          </p:nvPr>
        </p:nvSpPr>
        <p:spPr/>
        <p:txBody>
          <a:bodyPr/>
          <a:lstStyle/>
          <a:p>
            <a:fld id="{8C8F4C20-9068-46C0-9F8D-A493F69C340F}" type="slidenum">
              <a:rPr lang="de-DE" smtClean="0"/>
              <a:t>‹#›</a:t>
            </a:fld>
            <a:endParaRPr lang="de-DE"/>
          </a:p>
        </p:txBody>
      </p:sp>
    </p:spTree>
    <p:extLst>
      <p:ext uri="{BB962C8B-B14F-4D97-AF65-F5344CB8AC3E}">
        <p14:creationId xmlns:p14="http://schemas.microsoft.com/office/powerpoint/2010/main" val="4102356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2AB71-3300-8742-9D00-DA7B91528E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7FAE9D-2DEC-3745-BBA3-33EB41F44322}"/>
              </a:ext>
            </a:extLst>
          </p:cNvPr>
          <p:cNvSpPr>
            <a:spLocks noGrp="1"/>
          </p:cNvSpPr>
          <p:nvPr>
            <p:ph sz="half" idx="1"/>
          </p:nvPr>
        </p:nvSpPr>
        <p:spPr>
          <a:xfrm>
            <a:off x="628650" y="1825626"/>
            <a:ext cx="3886200" cy="4016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FAF850-69B4-9B45-A1E1-53920DDFDCBB}"/>
              </a:ext>
            </a:extLst>
          </p:cNvPr>
          <p:cNvSpPr>
            <a:spLocks noGrp="1"/>
          </p:cNvSpPr>
          <p:nvPr>
            <p:ph sz="half" idx="2"/>
          </p:nvPr>
        </p:nvSpPr>
        <p:spPr>
          <a:xfrm>
            <a:off x="4629150" y="1825626"/>
            <a:ext cx="3886200" cy="4016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93819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0F05CE9-CD38-4145-99D8-27217A20B78C}" type="datetime1">
              <a:rPr lang="de-DE" smtClean="0"/>
              <a:t>17.10.2022</a:t>
            </a:fld>
            <a:endParaRPr lang="de-DE"/>
          </a:p>
        </p:txBody>
      </p:sp>
      <p:sp>
        <p:nvSpPr>
          <p:cNvPr id="6" name="Foliennummernplatzhalter 5"/>
          <p:cNvSpPr>
            <a:spLocks noGrp="1"/>
          </p:cNvSpPr>
          <p:nvPr>
            <p:ph type="sldNum" sz="quarter" idx="12"/>
          </p:nvPr>
        </p:nvSpPr>
        <p:spPr/>
        <p:txBody>
          <a:bodyPr/>
          <a:lstStyle/>
          <a:p>
            <a:fld id="{8C8F4C20-9068-46C0-9F8D-A493F69C340F}" type="slidenum">
              <a:rPr lang="de-DE" smtClean="0"/>
              <a:t>‹#›</a:t>
            </a:fld>
            <a:endParaRPr lang="de-DE"/>
          </a:p>
        </p:txBody>
      </p:sp>
      <p:sp>
        <p:nvSpPr>
          <p:cNvPr id="7"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Gender Training </a:t>
            </a:r>
            <a:r>
              <a:rPr lang="de-DE" dirty="0" err="1"/>
              <a:t>Serbia</a:t>
            </a:r>
            <a:endParaRPr lang="de-DE" dirty="0"/>
          </a:p>
        </p:txBody>
      </p:sp>
    </p:spTree>
    <p:extLst>
      <p:ext uri="{BB962C8B-B14F-4D97-AF65-F5344CB8AC3E}">
        <p14:creationId xmlns:p14="http://schemas.microsoft.com/office/powerpoint/2010/main" val="336180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8C8F4C20-9068-46C0-9F8D-A493F69C340F}" type="slidenum">
              <a:rPr lang="de-DE" smtClean="0"/>
              <a:pPr/>
              <a:t>‹#›</a:t>
            </a:fld>
            <a:endParaRPr lang="de-DE" dirty="0"/>
          </a:p>
        </p:txBody>
      </p:sp>
      <p:cxnSp>
        <p:nvCxnSpPr>
          <p:cNvPr id="7" name="Gerade Verbindung 6"/>
          <p:cNvCxnSpPr/>
          <p:nvPr userDrawn="1"/>
        </p:nvCxnSpPr>
        <p:spPr>
          <a:xfrm>
            <a:off x="467544" y="1075596"/>
            <a:ext cx="8208912"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6253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Lst>
  <p:hf hdr="0" dt="0"/>
  <p:txStyles>
    <p:titleStyle>
      <a:lvl1pPr algn="l" defTabSz="914400" rtl="0" eaLnBrk="1" latinLnBrk="0" hangingPunct="1">
        <a:spcBef>
          <a:spcPct val="0"/>
        </a:spcBef>
        <a:buNone/>
        <a:defRPr lang="de-DE" sz="2400" b="1" kern="1200" dirty="0">
          <a:solidFill>
            <a:schemeClr val="accent5">
              <a:lumMod val="60000"/>
              <a:lumOff val="40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Clr>
          <a:schemeClr val="tx2">
            <a:lumMod val="60000"/>
            <a:lumOff val="40000"/>
          </a:schemeClr>
        </a:buClr>
        <a:buFont typeface="Webdings" panose="05030102010509060703" pitchFamily="18" charset="2"/>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F4B33-0484-4FAC-BC5E-3A037C0257AA}" type="datetime1">
              <a:rPr lang="de-DE" smtClean="0"/>
              <a:t>17.10.2022</a:t>
            </a:fld>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F4C20-9068-46C0-9F8D-A493F69C340F}" type="slidenum">
              <a:rPr lang="de-DE" smtClean="0"/>
              <a:t>‹#›</a:t>
            </a:fld>
            <a:endParaRPr lang="de-DE"/>
          </a:p>
        </p:txBody>
      </p:sp>
      <p:cxnSp>
        <p:nvCxnSpPr>
          <p:cNvPr id="7" name="Gerade Verbindung 6"/>
          <p:cNvCxnSpPr/>
          <p:nvPr userDrawn="1"/>
        </p:nvCxnSpPr>
        <p:spPr>
          <a:xfrm>
            <a:off x="467544" y="1075596"/>
            <a:ext cx="8208912"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331858"/>
      </p:ext>
    </p:extLst>
  </p:cSld>
  <p:clrMap bg1="dk1" tx1="lt1" bg2="dk2" tx2="lt2" accent1="accent1" accent2="accent2" accent3="accent3" accent4="accent4" accent5="accent5" accent6="accent6" hlink="hlink" folHlink="folHlink"/>
  <p:sldLayoutIdLst>
    <p:sldLayoutId id="2147483686" r:id="rId1"/>
  </p:sldLayoutIdLst>
  <p:hf hdr="0" dt="0"/>
  <p:txStyles>
    <p:titleStyle>
      <a:lvl1pPr algn="l" defTabSz="914400" rtl="0" eaLnBrk="1" latinLnBrk="0" hangingPunct="1">
        <a:spcBef>
          <a:spcPct val="0"/>
        </a:spcBef>
        <a:buNone/>
        <a:defRPr lang="de-DE" sz="2400" b="1" kern="1200" dirty="0">
          <a:solidFill>
            <a:schemeClr val="accent5">
              <a:lumMod val="60000"/>
              <a:lumOff val="40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Clr>
          <a:schemeClr val="tx2">
            <a:lumMod val="60000"/>
            <a:lumOff val="40000"/>
          </a:schemeClr>
        </a:buClr>
        <a:buFont typeface="Webdings" panose="05030102010509060703" pitchFamily="18" charset="2"/>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899592" y="1556792"/>
            <a:ext cx="7898310" cy="2880320"/>
          </a:xfrm>
        </p:spPr>
        <p:txBody>
          <a:bodyPr>
            <a:noAutofit/>
          </a:bodyPr>
          <a:lstStyle/>
          <a:p>
            <a:pPr algn="l"/>
            <a:r>
              <a:rPr lang="en-US" sz="4800" dirty="0"/>
              <a:t>Gender Mainstreaming in the Transport Sector</a:t>
            </a:r>
            <a:endParaRPr lang="de-DE" sz="4800" dirty="0"/>
          </a:p>
        </p:txBody>
      </p:sp>
      <p:sp>
        <p:nvSpPr>
          <p:cNvPr id="3" name="Untertitel 2"/>
          <p:cNvSpPr>
            <a:spLocks noGrp="1"/>
          </p:cNvSpPr>
          <p:nvPr>
            <p:ph type="subTitle" idx="1"/>
          </p:nvPr>
        </p:nvSpPr>
        <p:spPr>
          <a:xfrm>
            <a:off x="971600" y="5373216"/>
            <a:ext cx="7200800" cy="864096"/>
          </a:xfrm>
        </p:spPr>
        <p:txBody>
          <a:bodyPr>
            <a:normAutofit fontScale="92500" lnSpcReduction="10000"/>
          </a:bodyPr>
          <a:lstStyle/>
          <a:p>
            <a:pPr lvl="0" algn="l" eaLnBrk="0" fontAlgn="base" hangingPunct="0">
              <a:spcBef>
                <a:spcPct val="0"/>
              </a:spcBef>
              <a:spcAft>
                <a:spcPct val="0"/>
              </a:spcAft>
            </a:pPr>
            <a:r>
              <a:rPr lang="de-DE" b="1" spc="-1" dirty="0">
                <a:solidFill>
                  <a:schemeClr val="tx1">
                    <a:lumMod val="85000"/>
                  </a:schemeClr>
                </a:solidFill>
                <a:uFill>
                  <a:solidFill>
                    <a:srgbClr val="FFFFFF"/>
                  </a:solidFill>
                </a:uFill>
              </a:rPr>
              <a:t>Gotelind Alber</a:t>
            </a:r>
          </a:p>
          <a:p>
            <a:pPr lvl="0" algn="l" eaLnBrk="0" fontAlgn="base" hangingPunct="0">
              <a:spcBef>
                <a:spcPct val="0"/>
              </a:spcBef>
              <a:spcAft>
                <a:spcPct val="0"/>
              </a:spcAft>
            </a:pPr>
            <a:r>
              <a:rPr lang="de-DE" b="1" spc="-1" dirty="0" err="1">
                <a:solidFill>
                  <a:schemeClr val="tx1">
                    <a:lumMod val="85000"/>
                  </a:schemeClr>
                </a:solidFill>
                <a:uFill>
                  <a:solidFill>
                    <a:srgbClr val="FFFFFF"/>
                  </a:solidFill>
                </a:uFill>
              </a:rPr>
              <a:t>Sustainable</a:t>
            </a:r>
            <a:r>
              <a:rPr lang="de-DE" b="1" spc="-1" dirty="0">
                <a:solidFill>
                  <a:schemeClr val="tx1">
                    <a:lumMod val="85000"/>
                  </a:schemeClr>
                </a:solidFill>
                <a:uFill>
                  <a:solidFill>
                    <a:srgbClr val="FFFFFF"/>
                  </a:solidFill>
                </a:uFill>
              </a:rPr>
              <a:t> </a:t>
            </a:r>
            <a:r>
              <a:rPr lang="de-DE" b="1" spc="-1" dirty="0" err="1">
                <a:solidFill>
                  <a:schemeClr val="tx1">
                    <a:lumMod val="85000"/>
                  </a:schemeClr>
                </a:solidFill>
                <a:uFill>
                  <a:solidFill>
                    <a:srgbClr val="FFFFFF"/>
                  </a:solidFill>
                </a:uFill>
              </a:rPr>
              <a:t>Energy</a:t>
            </a:r>
            <a:r>
              <a:rPr lang="de-DE" b="1" spc="-1" dirty="0">
                <a:solidFill>
                  <a:schemeClr val="tx1">
                    <a:lumMod val="85000"/>
                  </a:schemeClr>
                </a:solidFill>
                <a:uFill>
                  <a:solidFill>
                    <a:srgbClr val="FFFFFF"/>
                  </a:solidFill>
                </a:uFill>
              </a:rPr>
              <a:t> </a:t>
            </a:r>
            <a:r>
              <a:rPr lang="de-DE" b="1" spc="-1" dirty="0" err="1">
                <a:solidFill>
                  <a:schemeClr val="tx1">
                    <a:lumMod val="85000"/>
                  </a:schemeClr>
                </a:solidFill>
                <a:uFill>
                  <a:solidFill>
                    <a:srgbClr val="FFFFFF"/>
                  </a:solidFill>
                </a:uFill>
              </a:rPr>
              <a:t>and</a:t>
            </a:r>
            <a:r>
              <a:rPr lang="de-DE" b="1" spc="-1" dirty="0">
                <a:solidFill>
                  <a:schemeClr val="tx1">
                    <a:lumMod val="85000"/>
                  </a:schemeClr>
                </a:solidFill>
                <a:uFill>
                  <a:solidFill>
                    <a:srgbClr val="FFFFFF"/>
                  </a:solidFill>
                </a:uFill>
              </a:rPr>
              <a:t> </a:t>
            </a:r>
            <a:r>
              <a:rPr lang="de-DE" b="1" spc="-1" dirty="0" err="1">
                <a:solidFill>
                  <a:schemeClr val="tx1">
                    <a:lumMod val="85000"/>
                  </a:schemeClr>
                </a:solidFill>
                <a:uFill>
                  <a:solidFill>
                    <a:srgbClr val="FFFFFF"/>
                  </a:solidFill>
                </a:uFill>
              </a:rPr>
              <a:t>Climate</a:t>
            </a:r>
            <a:r>
              <a:rPr lang="de-DE" b="1" spc="-1" dirty="0">
                <a:solidFill>
                  <a:schemeClr val="tx1">
                    <a:lumMod val="85000"/>
                  </a:schemeClr>
                </a:solidFill>
                <a:uFill>
                  <a:solidFill>
                    <a:srgbClr val="FFFFFF"/>
                  </a:solidFill>
                </a:uFill>
              </a:rPr>
              <a:t> </a:t>
            </a:r>
            <a:r>
              <a:rPr lang="de-DE" b="1" spc="-1" dirty="0" err="1">
                <a:solidFill>
                  <a:schemeClr val="tx1">
                    <a:lumMod val="85000"/>
                  </a:schemeClr>
                </a:solidFill>
                <a:uFill>
                  <a:solidFill>
                    <a:srgbClr val="FFFFFF"/>
                  </a:solidFill>
                </a:uFill>
              </a:rPr>
              <a:t>Policy</a:t>
            </a:r>
            <a:endParaRPr lang="de-DE" b="1" spc="-1" dirty="0">
              <a:solidFill>
                <a:schemeClr val="tx1">
                  <a:lumMod val="85000"/>
                </a:schemeClr>
              </a:solidFill>
              <a:uFill>
                <a:solidFill>
                  <a:srgbClr val="FFFFFF"/>
                </a:solidFill>
              </a:uFill>
            </a:endParaRPr>
          </a:p>
          <a:p>
            <a:pPr lvl="0" algn="l" eaLnBrk="0" fontAlgn="base" hangingPunct="0">
              <a:spcBef>
                <a:spcPct val="0"/>
              </a:spcBef>
              <a:spcAft>
                <a:spcPct val="0"/>
              </a:spcAft>
            </a:pPr>
            <a:r>
              <a:rPr lang="de-DE" b="1" spc="-1" dirty="0">
                <a:solidFill>
                  <a:schemeClr val="tx1">
                    <a:lumMod val="85000"/>
                  </a:schemeClr>
                </a:solidFill>
                <a:uFill>
                  <a:solidFill>
                    <a:srgbClr val="FFFFFF"/>
                  </a:solidFill>
                </a:uFill>
              </a:rPr>
              <a:t>GenderCC-Women </a:t>
            </a:r>
            <a:r>
              <a:rPr lang="de-DE" b="1" spc="-1" dirty="0" err="1">
                <a:solidFill>
                  <a:schemeClr val="tx1">
                    <a:lumMod val="85000"/>
                  </a:schemeClr>
                </a:solidFill>
                <a:uFill>
                  <a:solidFill>
                    <a:srgbClr val="FFFFFF"/>
                  </a:solidFill>
                </a:uFill>
              </a:rPr>
              <a:t>for</a:t>
            </a:r>
            <a:r>
              <a:rPr lang="de-DE" b="1" spc="-1" dirty="0">
                <a:solidFill>
                  <a:schemeClr val="tx1">
                    <a:lumMod val="85000"/>
                  </a:schemeClr>
                </a:solidFill>
                <a:uFill>
                  <a:solidFill>
                    <a:srgbClr val="FFFFFF"/>
                  </a:solidFill>
                </a:uFill>
              </a:rPr>
              <a:t> </a:t>
            </a:r>
            <a:r>
              <a:rPr lang="de-DE" b="1" spc="-1" dirty="0" err="1">
                <a:solidFill>
                  <a:schemeClr val="tx1">
                    <a:lumMod val="85000"/>
                  </a:schemeClr>
                </a:solidFill>
                <a:uFill>
                  <a:solidFill>
                    <a:srgbClr val="FFFFFF"/>
                  </a:solidFill>
                </a:uFill>
              </a:rPr>
              <a:t>Climate</a:t>
            </a:r>
            <a:r>
              <a:rPr lang="de-DE" b="1" spc="-1" dirty="0">
                <a:solidFill>
                  <a:schemeClr val="tx1">
                    <a:lumMod val="85000"/>
                  </a:schemeClr>
                </a:solidFill>
                <a:uFill>
                  <a:solidFill>
                    <a:srgbClr val="FFFFFF"/>
                  </a:solidFill>
                </a:uFill>
              </a:rPr>
              <a:t> Justice</a:t>
            </a:r>
          </a:p>
        </p:txBody>
      </p:sp>
      <p:cxnSp>
        <p:nvCxnSpPr>
          <p:cNvPr id="10" name="Gerade Verbindung 9"/>
          <p:cNvCxnSpPr/>
          <p:nvPr/>
        </p:nvCxnSpPr>
        <p:spPr>
          <a:xfrm>
            <a:off x="467544" y="1075596"/>
            <a:ext cx="8208912"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476093" y="406405"/>
            <a:ext cx="8208912" cy="646331"/>
          </a:xfrm>
          <a:prstGeom prst="rect">
            <a:avLst/>
          </a:prstGeom>
          <a:noFill/>
        </p:spPr>
        <p:txBody>
          <a:bodyPr wrap="square" rtlCol="0">
            <a:spAutoFit/>
          </a:bodyPr>
          <a:lstStyle/>
          <a:p>
            <a:pPr>
              <a:tabLst>
                <a:tab pos="7894638" algn="ctr"/>
              </a:tabLst>
            </a:pPr>
            <a:r>
              <a:rPr lang="en-GB" dirty="0"/>
              <a:t>Steering Committee of the Transport, Health and Environment Pan-European Programme (THE PEP)  -  </a:t>
            </a:r>
            <a:r>
              <a:rPr lang="de-DE" dirty="0"/>
              <a:t>Workshop ‚</a:t>
            </a:r>
            <a:r>
              <a:rPr lang="de-DE" dirty="0" err="1"/>
              <a:t>Including</a:t>
            </a:r>
            <a:r>
              <a:rPr lang="de-DE" dirty="0"/>
              <a:t> a Gender </a:t>
            </a:r>
            <a:r>
              <a:rPr lang="de-DE" dirty="0" err="1"/>
              <a:t>Perspective</a:t>
            </a:r>
            <a:r>
              <a:rPr lang="de-DE" dirty="0"/>
              <a:t>‘	2022/10/17</a:t>
            </a:r>
          </a:p>
        </p:txBody>
      </p:sp>
    </p:spTree>
    <p:extLst>
      <p:ext uri="{BB962C8B-B14F-4D97-AF65-F5344CB8AC3E}">
        <p14:creationId xmlns:p14="http://schemas.microsoft.com/office/powerpoint/2010/main" val="2966622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a:xfrm>
            <a:off x="467544" y="375320"/>
            <a:ext cx="7696200" cy="533400"/>
          </a:xfrm>
        </p:spPr>
        <p:txBody>
          <a:bodyPr>
            <a:normAutofit fontScale="90000"/>
          </a:bodyPr>
          <a:lstStyle/>
          <a:p>
            <a:pPr lvl="0"/>
            <a:r>
              <a:rPr lang="en-GB" sz="1800" dirty="0"/>
              <a:t>Gender dimension</a:t>
            </a:r>
            <a:br>
              <a:rPr lang="en-GB" dirty="0"/>
            </a:br>
            <a:r>
              <a:rPr lang="en-GB" sz="2200" dirty="0"/>
              <a:t>Bodies, health, intimacy, freedom from violence</a:t>
            </a:r>
          </a:p>
        </p:txBody>
      </p:sp>
      <p:sp>
        <p:nvSpPr>
          <p:cNvPr id="3" name="Inhaltsplatzhalter 2"/>
          <p:cNvSpPr txBox="1">
            <a:spLocks noGrp="1"/>
          </p:cNvSpPr>
          <p:nvPr>
            <p:ph idx="1"/>
          </p:nvPr>
        </p:nvSpPr>
        <p:spPr>
          <a:xfrm>
            <a:off x="539552" y="1412776"/>
            <a:ext cx="4680525" cy="5040006"/>
          </a:xfrm>
        </p:spPr>
        <p:txBody>
          <a:bodyPr>
            <a:normAutofit/>
          </a:bodyPr>
          <a:lstStyle/>
          <a:p>
            <a:pPr marL="0" lvl="0" indent="0">
              <a:lnSpc>
                <a:spcPct val="100000"/>
              </a:lnSpc>
              <a:buNone/>
            </a:pPr>
            <a:r>
              <a:rPr lang="en-GB" dirty="0">
                <a:solidFill>
                  <a:schemeClr val="tx1">
                    <a:lumMod val="65000"/>
                    <a:lumOff val="35000"/>
                  </a:schemeClr>
                </a:solidFill>
              </a:rPr>
              <a:t>Social organisation of sexuality, health, freedom from violence, privacy, sexual self-determination</a:t>
            </a:r>
          </a:p>
          <a:p>
            <a:pPr>
              <a:spcBef>
                <a:spcPts val="600"/>
              </a:spcBef>
              <a:buClr>
                <a:schemeClr val="accent5"/>
              </a:buClr>
              <a:buFont typeface="Wingdings 3" panose="05040102010807070707" pitchFamily="18" charset="2"/>
              <a:buChar char=""/>
            </a:pPr>
            <a:r>
              <a:rPr lang="en-US" altLang="de-DE" dirty="0">
                <a:solidFill>
                  <a:schemeClr val="tx1">
                    <a:lumMod val="65000"/>
                    <a:lumOff val="35000"/>
                  </a:schemeClr>
                </a:solidFill>
              </a:rPr>
              <a:t>Safety requirements because of gender based harassment and violence often not met</a:t>
            </a:r>
          </a:p>
          <a:p>
            <a:pPr marL="285750" indent="-285750"/>
            <a:endParaRPr lang="en-US" altLang="de-DE" dirty="0">
              <a:solidFill>
                <a:schemeClr val="tx1">
                  <a:lumMod val="65000"/>
                  <a:lumOff val="35000"/>
                </a:schemeClr>
              </a:solidFill>
            </a:endParaRPr>
          </a:p>
          <a:p>
            <a:pPr marL="0" indent="0">
              <a:buNone/>
            </a:pPr>
            <a:r>
              <a:rPr lang="en-US" altLang="de-DE" dirty="0">
                <a:solidFill>
                  <a:schemeClr val="tx1">
                    <a:lumMod val="65000"/>
                    <a:lumOff val="35000"/>
                  </a:schemeClr>
                </a:solidFill>
              </a:rPr>
              <a:t>Examples</a:t>
            </a:r>
          </a:p>
          <a:p>
            <a:pPr>
              <a:spcBef>
                <a:spcPts val="600"/>
              </a:spcBef>
              <a:buClr>
                <a:schemeClr val="accent5"/>
              </a:buClr>
              <a:buFont typeface="Wingdings 3" panose="05040102010807070707" pitchFamily="18" charset="2"/>
              <a:buChar char=""/>
            </a:pPr>
            <a:r>
              <a:rPr lang="en-US" altLang="de-DE" dirty="0">
                <a:solidFill>
                  <a:schemeClr val="tx1">
                    <a:lumMod val="65000"/>
                    <a:lumOff val="35000"/>
                  </a:schemeClr>
                </a:solidFill>
              </a:rPr>
              <a:t>Promoting pedestrian zones</a:t>
            </a:r>
          </a:p>
          <a:p>
            <a:pPr>
              <a:spcBef>
                <a:spcPts val="600"/>
              </a:spcBef>
              <a:buClr>
                <a:schemeClr val="accent5"/>
              </a:buClr>
              <a:buFont typeface="Wingdings 3" panose="05040102010807070707" pitchFamily="18" charset="2"/>
              <a:buChar char=""/>
            </a:pPr>
            <a:r>
              <a:rPr lang="en-US" altLang="de-DE" dirty="0">
                <a:solidFill>
                  <a:schemeClr val="tx1">
                    <a:lumMod val="65000"/>
                    <a:lumOff val="35000"/>
                  </a:schemeClr>
                </a:solidFill>
              </a:rPr>
              <a:t>Avoiding to create intimidating spaces</a:t>
            </a:r>
          </a:p>
          <a:p>
            <a:pPr>
              <a:spcBef>
                <a:spcPts val="600"/>
              </a:spcBef>
              <a:buClr>
                <a:schemeClr val="accent5"/>
              </a:buClr>
              <a:buFont typeface="Wingdings 3" panose="05040102010807070707" pitchFamily="18" charset="2"/>
              <a:buChar char=""/>
            </a:pPr>
            <a:r>
              <a:rPr lang="en-US" altLang="de-DE" dirty="0">
                <a:solidFill>
                  <a:schemeClr val="tx1">
                    <a:lumMod val="65000"/>
                    <a:lumOff val="35000"/>
                  </a:schemeClr>
                </a:solidFill>
              </a:rPr>
              <a:t>Women-only public transport cars</a:t>
            </a:r>
          </a:p>
          <a:p>
            <a:pPr marL="0" indent="0">
              <a:buNone/>
            </a:pPr>
            <a:endParaRPr lang="en-US" altLang="de-DE" dirty="0">
              <a:solidFill>
                <a:schemeClr val="tx1">
                  <a:lumMod val="65000"/>
                  <a:lumOff val="35000"/>
                </a:schemeClr>
              </a:solidFill>
            </a:endParaRPr>
          </a:p>
          <a:p>
            <a:pPr marL="285750" lvl="0" indent="-285750">
              <a:lnSpc>
                <a:spcPct val="100000"/>
              </a:lnSpc>
            </a:pPr>
            <a:endParaRPr lang="en-GB" dirty="0">
              <a:solidFill>
                <a:schemeClr val="tx1">
                  <a:lumMod val="65000"/>
                  <a:lumOff val="35000"/>
                </a:schemeClr>
              </a:solidFill>
            </a:endParaRPr>
          </a:p>
          <a:p>
            <a:pPr lvl="0">
              <a:lnSpc>
                <a:spcPct val="100000"/>
              </a:lnSpc>
            </a:pPr>
            <a:endParaRPr lang="en-GB" sz="1800" dirty="0">
              <a:solidFill>
                <a:schemeClr val="tx1">
                  <a:lumMod val="65000"/>
                  <a:lumOff val="35000"/>
                </a:schemeClr>
              </a:solidFill>
            </a:endParaRPr>
          </a:p>
        </p:txBody>
      </p:sp>
      <p:sp>
        <p:nvSpPr>
          <p:cNvPr id="6" name="Foliennummernplatzhalter 4"/>
          <p:cNvSpPr txBox="1">
            <a:spLocks/>
          </p:cNvSpPr>
          <p:nvPr/>
        </p:nvSpPr>
        <p:spPr>
          <a:xfrm>
            <a:off x="8306072" y="6448251"/>
            <a:ext cx="730424" cy="365125"/>
          </a:xfrm>
          <a:prstGeom prst="rect">
            <a:avLst/>
          </a:prstGeom>
        </p:spPr>
        <p:txBody>
          <a:bodyPr vert="horz" lIns="91440" tIns="45720" rIns="91440" bIns="45720" rtlCol="0" anchor="ctr"/>
          <a:lstStyle>
            <a:defPPr>
              <a:defRPr lang="de-DE"/>
            </a:defPPr>
            <a:lvl1pPr algn="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8C8F4C20-9068-46C0-9F8D-A493F69C340F}" type="slidenum">
              <a:rPr lang="de-DE"/>
              <a:pPr/>
              <a:t>10</a:t>
            </a:fld>
            <a:endParaRPr lang="de-DE" dirty="0"/>
          </a:p>
        </p:txBody>
      </p:sp>
      <p:sp>
        <p:nvSpPr>
          <p:cNvPr id="4" name="Rechteck 3"/>
          <p:cNvSpPr/>
          <p:nvPr/>
        </p:nvSpPr>
        <p:spPr>
          <a:xfrm>
            <a:off x="5724128" y="1484784"/>
            <a:ext cx="2847058" cy="175432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285750" lvl="0" indent="-285750">
              <a:buFont typeface="Arial" panose="020B0604020202020204" pitchFamily="34" charset="0"/>
              <a:buChar char="•"/>
            </a:pPr>
            <a:r>
              <a:rPr lang="en-GB" dirty="0"/>
              <a:t>Does the policy ensure women‘s safety in public spaces?</a:t>
            </a:r>
          </a:p>
          <a:p>
            <a:pPr marL="285750" lvl="0" indent="-285750">
              <a:buFont typeface="Arial" panose="020B0604020202020204" pitchFamily="34" charset="0"/>
              <a:buChar char="•"/>
            </a:pPr>
            <a:r>
              <a:rPr lang="en-GB" dirty="0"/>
              <a:t>Does it contribute to reducing harassment and gender-based violence?</a:t>
            </a:r>
          </a:p>
        </p:txBody>
      </p:sp>
    </p:spTree>
    <p:extLst>
      <p:ext uri="{BB962C8B-B14F-4D97-AF65-F5344CB8AC3E}">
        <p14:creationId xmlns:p14="http://schemas.microsoft.com/office/powerpoint/2010/main" val="3329807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solidFill>
                  <a:schemeClr val="accent5">
                    <a:lumMod val="60000"/>
                    <a:lumOff val="40000"/>
                  </a:schemeClr>
                </a:solidFill>
              </a:rPr>
              <a:t>Thank</a:t>
            </a:r>
            <a:r>
              <a:rPr lang="de-DE" dirty="0">
                <a:solidFill>
                  <a:schemeClr val="accent5">
                    <a:lumMod val="60000"/>
                    <a:lumOff val="40000"/>
                  </a:schemeClr>
                </a:solidFill>
              </a:rPr>
              <a:t> </a:t>
            </a:r>
            <a:r>
              <a:rPr lang="de-DE" dirty="0" err="1">
                <a:solidFill>
                  <a:schemeClr val="accent5">
                    <a:lumMod val="60000"/>
                    <a:lumOff val="40000"/>
                  </a:schemeClr>
                </a:solidFill>
              </a:rPr>
              <a:t>you</a:t>
            </a:r>
            <a:r>
              <a:rPr lang="de-DE" dirty="0">
                <a:solidFill>
                  <a:schemeClr val="accent5">
                    <a:lumMod val="60000"/>
                    <a:lumOff val="40000"/>
                  </a:schemeClr>
                </a:solidFill>
              </a:rPr>
              <a:t> </a:t>
            </a:r>
            <a:r>
              <a:rPr lang="de-DE" dirty="0" err="1">
                <a:solidFill>
                  <a:schemeClr val="accent5">
                    <a:lumMod val="60000"/>
                    <a:lumOff val="40000"/>
                  </a:schemeClr>
                </a:solidFill>
              </a:rPr>
              <a:t>for</a:t>
            </a:r>
            <a:r>
              <a:rPr lang="de-DE" dirty="0">
                <a:solidFill>
                  <a:schemeClr val="accent5">
                    <a:lumMod val="60000"/>
                    <a:lumOff val="40000"/>
                  </a:schemeClr>
                </a:solidFill>
              </a:rPr>
              <a:t> </a:t>
            </a:r>
            <a:r>
              <a:rPr lang="de-DE" dirty="0" err="1">
                <a:solidFill>
                  <a:schemeClr val="accent5">
                    <a:lumMod val="60000"/>
                    <a:lumOff val="40000"/>
                  </a:schemeClr>
                </a:solidFill>
              </a:rPr>
              <a:t>your</a:t>
            </a:r>
            <a:r>
              <a:rPr lang="de-DE" dirty="0">
                <a:solidFill>
                  <a:schemeClr val="accent5">
                    <a:lumMod val="60000"/>
                    <a:lumOff val="40000"/>
                  </a:schemeClr>
                </a:solidFill>
              </a:rPr>
              <a:t> </a:t>
            </a:r>
            <a:r>
              <a:rPr lang="de-DE" dirty="0" err="1">
                <a:solidFill>
                  <a:schemeClr val="accent5">
                    <a:lumMod val="60000"/>
                    <a:lumOff val="40000"/>
                  </a:schemeClr>
                </a:solidFill>
              </a:rPr>
              <a:t>attention</a:t>
            </a:r>
            <a:r>
              <a:rPr lang="de-DE" dirty="0">
                <a:solidFill>
                  <a:schemeClr val="accent5">
                    <a:lumMod val="60000"/>
                    <a:lumOff val="40000"/>
                  </a:schemeClr>
                </a:solidFill>
              </a:rPr>
              <a:t>!</a:t>
            </a:r>
          </a:p>
        </p:txBody>
      </p:sp>
      <p:sp>
        <p:nvSpPr>
          <p:cNvPr id="4" name="Foliennummernplatzhalter 3"/>
          <p:cNvSpPr>
            <a:spLocks noGrp="1"/>
          </p:cNvSpPr>
          <p:nvPr>
            <p:ph type="sldNum" sz="quarter" idx="12"/>
          </p:nvPr>
        </p:nvSpPr>
        <p:spPr>
          <a:xfrm>
            <a:off x="6876256" y="6448251"/>
            <a:ext cx="2133600" cy="365125"/>
          </a:xfrm>
        </p:spPr>
        <p:txBody>
          <a:bodyPr/>
          <a:lstStyle/>
          <a:p>
            <a:fld id="{8C8F4C20-9068-46C0-9F8D-A493F69C340F}" type="slidenum">
              <a:rPr lang="de-DE" smtClean="0"/>
              <a:t>11</a:t>
            </a:fld>
            <a:endParaRPr lang="de-DE" dirty="0"/>
          </a:p>
        </p:txBody>
      </p:sp>
      <p:sp>
        <p:nvSpPr>
          <p:cNvPr id="5" name="Titel 1"/>
          <p:cNvSpPr txBox="1">
            <a:spLocks/>
          </p:cNvSpPr>
          <p:nvPr/>
        </p:nvSpPr>
        <p:spPr>
          <a:xfrm>
            <a:off x="458333" y="5373216"/>
            <a:ext cx="8229600" cy="706090"/>
          </a:xfrm>
          <a:prstGeom prst="rect">
            <a:avLst/>
          </a:prstGeom>
        </p:spPr>
        <p:txBody>
          <a:bodyPr vert="horz" lIns="91440" tIns="45720" rIns="91440" bIns="45720" rtlCol="0" anchor="ctr">
            <a:normAutofit/>
          </a:bodyPr>
          <a:lstStyle>
            <a:lvl1pPr algn="l" defTabSz="914400" rtl="0" eaLnBrk="1" latinLnBrk="0" hangingPunct="1">
              <a:spcBef>
                <a:spcPct val="0"/>
              </a:spcBef>
              <a:buNone/>
              <a:defRPr lang="de-DE" sz="2400" b="1" kern="1200">
                <a:solidFill>
                  <a:schemeClr val="accent5"/>
                </a:solidFill>
                <a:latin typeface="Tahoma" panose="020B0604030504040204" pitchFamily="34" charset="0"/>
                <a:ea typeface="Tahoma" panose="020B0604030504040204" pitchFamily="34" charset="0"/>
                <a:cs typeface="Tahoma" panose="020B0604030504040204" pitchFamily="34" charset="0"/>
              </a:defRPr>
            </a:lvl1pPr>
          </a:lstStyle>
          <a:p>
            <a:r>
              <a:rPr lang="en-GB" dirty="0">
                <a:solidFill>
                  <a:schemeClr val="accent5">
                    <a:lumMod val="60000"/>
                    <a:lumOff val="40000"/>
                  </a:schemeClr>
                </a:solidFill>
              </a:rPr>
              <a:t>More information at www.gendercc.net</a:t>
            </a:r>
          </a:p>
        </p:txBody>
      </p:sp>
    </p:spTree>
    <p:extLst>
      <p:ext uri="{BB962C8B-B14F-4D97-AF65-F5344CB8AC3E}">
        <p14:creationId xmlns:p14="http://schemas.microsoft.com/office/powerpoint/2010/main" val="1953575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solidFill>
                  <a:schemeClr val="accent5">
                    <a:lumMod val="60000"/>
                    <a:lumOff val="40000"/>
                  </a:schemeClr>
                </a:solidFill>
              </a:rPr>
              <a:t>Overview</a:t>
            </a:r>
            <a:endParaRPr lang="de-DE" dirty="0">
              <a:solidFill>
                <a:schemeClr val="accent5">
                  <a:lumMod val="60000"/>
                  <a:lumOff val="40000"/>
                </a:schemeClr>
              </a:solidFill>
            </a:endParaRPr>
          </a:p>
        </p:txBody>
      </p:sp>
      <p:sp>
        <p:nvSpPr>
          <p:cNvPr id="3" name="Inhaltsplatzhalter 2"/>
          <p:cNvSpPr>
            <a:spLocks noGrp="1"/>
          </p:cNvSpPr>
          <p:nvPr>
            <p:ph idx="1"/>
          </p:nvPr>
        </p:nvSpPr>
        <p:spPr/>
        <p:txBody>
          <a:bodyPr>
            <a:normAutofit/>
          </a:bodyPr>
          <a:lstStyle/>
          <a:p>
            <a:pPr>
              <a:buFont typeface="+mj-lt"/>
              <a:buAutoNum type="arabicPeriod"/>
            </a:pPr>
            <a:r>
              <a:rPr lang="en-GB" dirty="0">
                <a:solidFill>
                  <a:schemeClr val="tx1"/>
                </a:solidFill>
              </a:rPr>
              <a:t>Gender Mainstreaming     </a:t>
            </a:r>
          </a:p>
          <a:p>
            <a:pPr>
              <a:buFont typeface="+mj-lt"/>
              <a:buAutoNum type="arabicPeriod"/>
            </a:pPr>
            <a:r>
              <a:rPr lang="en-GB" dirty="0">
                <a:solidFill>
                  <a:schemeClr val="tx1"/>
                </a:solidFill>
              </a:rPr>
              <a:t>Gender Impact Assessment         </a:t>
            </a:r>
          </a:p>
          <a:p>
            <a:pPr>
              <a:buFont typeface="+mj-lt"/>
              <a:buAutoNum type="arabicPeriod"/>
            </a:pPr>
            <a:r>
              <a:rPr lang="en-GB" dirty="0">
                <a:solidFill>
                  <a:schemeClr val="tx1"/>
                </a:solidFill>
              </a:rPr>
              <a:t>Gender Dimensions and Examples      </a:t>
            </a:r>
          </a:p>
        </p:txBody>
      </p:sp>
      <p:sp>
        <p:nvSpPr>
          <p:cNvPr id="4" name="Foliennummernplatzhalter 3"/>
          <p:cNvSpPr>
            <a:spLocks noGrp="1"/>
          </p:cNvSpPr>
          <p:nvPr>
            <p:ph type="sldNum" sz="quarter" idx="12"/>
          </p:nvPr>
        </p:nvSpPr>
        <p:spPr>
          <a:xfrm>
            <a:off x="8306072" y="6448251"/>
            <a:ext cx="730424" cy="365125"/>
          </a:xfrm>
        </p:spPr>
        <p:txBody>
          <a:bodyPr/>
          <a:lstStyle/>
          <a:p>
            <a:fld id="{8C8F4C20-9068-46C0-9F8D-A493F69C340F}" type="slidenum">
              <a:rPr lang="de-DE" smtClean="0"/>
              <a:pPr/>
              <a:t>2</a:t>
            </a:fld>
            <a:endParaRPr lang="de-DE" dirty="0"/>
          </a:p>
        </p:txBody>
      </p:sp>
    </p:spTree>
    <p:extLst>
      <p:ext uri="{BB962C8B-B14F-4D97-AF65-F5344CB8AC3E}">
        <p14:creationId xmlns:p14="http://schemas.microsoft.com/office/powerpoint/2010/main" val="3740444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Gender Mainstreaming</a:t>
            </a:r>
            <a:endParaRPr lang="en-GB" dirty="0"/>
          </a:p>
        </p:txBody>
      </p:sp>
      <p:sp>
        <p:nvSpPr>
          <p:cNvPr id="3" name="Inhaltsplatzhalter 2"/>
          <p:cNvSpPr>
            <a:spLocks noGrp="1"/>
          </p:cNvSpPr>
          <p:nvPr>
            <p:ph idx="1"/>
          </p:nvPr>
        </p:nvSpPr>
        <p:spPr/>
        <p:txBody>
          <a:bodyPr>
            <a:normAutofit/>
          </a:bodyPr>
          <a:lstStyle/>
          <a:p>
            <a:r>
              <a:rPr lang="de-DE" dirty="0" err="1"/>
              <a:t>Objective</a:t>
            </a:r>
            <a:r>
              <a:rPr lang="de-DE" dirty="0"/>
              <a:t>: </a:t>
            </a:r>
            <a:r>
              <a:rPr lang="de-DE" dirty="0" err="1"/>
              <a:t>Achieve</a:t>
            </a:r>
            <a:r>
              <a:rPr lang="de-DE" dirty="0"/>
              <a:t> </a:t>
            </a:r>
            <a:r>
              <a:rPr lang="de-DE" dirty="0" err="1"/>
              <a:t>gender</a:t>
            </a:r>
            <a:r>
              <a:rPr lang="de-DE" dirty="0"/>
              <a:t> </a:t>
            </a:r>
            <a:r>
              <a:rPr lang="de-DE" dirty="0" err="1"/>
              <a:t>equality</a:t>
            </a:r>
            <a:endParaRPr lang="de-DE" dirty="0"/>
          </a:p>
          <a:p>
            <a:r>
              <a:rPr lang="en-GB" dirty="0"/>
              <a:t>Integration of a gender perspective into the preparation, design, implementation, monitoring and evaluation of policies, regulatory measures and spending programmes (EIGE)</a:t>
            </a:r>
          </a:p>
          <a:p>
            <a:r>
              <a:rPr lang="de-DE" dirty="0"/>
              <a:t>Most </a:t>
            </a:r>
            <a:r>
              <a:rPr lang="de-DE" dirty="0" err="1"/>
              <a:t>important</a:t>
            </a:r>
            <a:r>
              <a:rPr lang="de-DE" dirty="0"/>
              <a:t> </a:t>
            </a:r>
            <a:r>
              <a:rPr lang="de-DE" dirty="0" err="1"/>
              <a:t>means</a:t>
            </a:r>
            <a:r>
              <a:rPr lang="de-DE" dirty="0"/>
              <a:t>: Gender </a:t>
            </a:r>
            <a:r>
              <a:rPr lang="de-DE" dirty="0" err="1"/>
              <a:t>Budgeting</a:t>
            </a:r>
            <a:r>
              <a:rPr lang="de-DE" dirty="0"/>
              <a:t> </a:t>
            </a:r>
            <a:r>
              <a:rPr lang="de-DE" dirty="0" err="1"/>
              <a:t>and</a:t>
            </a:r>
            <a:r>
              <a:rPr lang="de-DE" dirty="0"/>
              <a:t> Gender Impact Assessment</a:t>
            </a:r>
            <a:endParaRPr lang="en-GB" dirty="0"/>
          </a:p>
        </p:txBody>
      </p:sp>
      <p:sp>
        <p:nvSpPr>
          <p:cNvPr id="4" name="Foliennummernplatzhalter 3"/>
          <p:cNvSpPr>
            <a:spLocks noGrp="1"/>
          </p:cNvSpPr>
          <p:nvPr>
            <p:ph type="sldNum" sz="quarter" idx="12"/>
          </p:nvPr>
        </p:nvSpPr>
        <p:spPr/>
        <p:txBody>
          <a:bodyPr/>
          <a:lstStyle/>
          <a:p>
            <a:fld id="{8C8F4C20-9068-46C0-9F8D-A493F69C340F}" type="slidenum">
              <a:rPr lang="de-DE" smtClean="0"/>
              <a:t>3</a:t>
            </a:fld>
            <a:endParaRPr lang="de-DE"/>
          </a:p>
        </p:txBody>
      </p:sp>
    </p:spTree>
    <p:extLst>
      <p:ext uri="{BB962C8B-B14F-4D97-AF65-F5344CB8AC3E}">
        <p14:creationId xmlns:p14="http://schemas.microsoft.com/office/powerpoint/2010/main" val="3687848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chemeClr val="accent5">
                    <a:lumMod val="60000"/>
                    <a:lumOff val="40000"/>
                  </a:schemeClr>
                </a:solidFill>
              </a:rPr>
              <a:t>Gender Impact Assessment (GIA)</a:t>
            </a:r>
          </a:p>
        </p:txBody>
      </p:sp>
      <p:sp>
        <p:nvSpPr>
          <p:cNvPr id="3" name="Inhaltsplatzhalter 2"/>
          <p:cNvSpPr>
            <a:spLocks noGrp="1"/>
          </p:cNvSpPr>
          <p:nvPr>
            <p:ph idx="1"/>
          </p:nvPr>
        </p:nvSpPr>
        <p:spPr>
          <a:xfrm>
            <a:off x="467544" y="1124744"/>
            <a:ext cx="8229600" cy="5328592"/>
          </a:xfrm>
        </p:spPr>
        <p:txBody>
          <a:bodyPr>
            <a:normAutofit/>
          </a:bodyPr>
          <a:lstStyle/>
          <a:p>
            <a:pPr marL="0" lvl="0" indent="0">
              <a:buNone/>
            </a:pPr>
            <a:r>
              <a:rPr lang="de-DE" b="1" dirty="0" err="1"/>
              <a:t>Purpose</a:t>
            </a:r>
            <a:r>
              <a:rPr lang="de-DE" b="1" dirty="0"/>
              <a:t> </a:t>
            </a:r>
            <a:r>
              <a:rPr lang="de-DE" b="1" dirty="0" err="1"/>
              <a:t>and</a:t>
            </a:r>
            <a:r>
              <a:rPr lang="de-DE" b="1" dirty="0"/>
              <a:t> </a:t>
            </a:r>
            <a:r>
              <a:rPr lang="de-DE" b="1" dirty="0" err="1"/>
              <a:t>approach</a:t>
            </a:r>
            <a:r>
              <a:rPr lang="de-DE" b="1" dirty="0"/>
              <a:t>: </a:t>
            </a:r>
            <a:r>
              <a:rPr lang="en-GB" dirty="0"/>
              <a:t>Avoid adverse impacts of policies, programmes, projects on gender equality and maximise positive effects</a:t>
            </a:r>
          </a:p>
          <a:p>
            <a:endParaRPr lang="en-GB" b="1" dirty="0"/>
          </a:p>
          <a:p>
            <a:pPr marL="0" indent="0">
              <a:buNone/>
            </a:pPr>
            <a:r>
              <a:rPr lang="de-DE" b="1" dirty="0" err="1"/>
              <a:t>Steps</a:t>
            </a:r>
            <a:endParaRPr lang="en-GB" b="1" dirty="0"/>
          </a:p>
          <a:p>
            <a:pPr lvl="0">
              <a:buFont typeface="+mj-lt"/>
              <a:buAutoNum type="arabicPeriod"/>
            </a:pPr>
            <a:r>
              <a:rPr lang="en-GB" dirty="0"/>
              <a:t>How does the current situation in the field of action look like? What data and findings are available on gender differences and their underlying causes?</a:t>
            </a:r>
          </a:p>
          <a:p>
            <a:pPr lvl="0">
              <a:buFont typeface="+mj-lt"/>
              <a:buAutoNum type="arabicPeriod"/>
            </a:pPr>
            <a:r>
              <a:rPr lang="en-GB" dirty="0"/>
              <a:t>Who designed the policy and what are its intended impacts, what does it seek to achieve? </a:t>
            </a:r>
          </a:p>
          <a:p>
            <a:pPr lvl="0">
              <a:buFont typeface="+mj-lt"/>
              <a:buAutoNum type="arabicPeriod"/>
            </a:pPr>
            <a:r>
              <a:rPr lang="en-GB" dirty="0"/>
              <a:t>Which activities does it involve, who are the actors and which social groups are affected?</a:t>
            </a:r>
          </a:p>
          <a:p>
            <a:r>
              <a:rPr lang="en-GB" dirty="0"/>
              <a:t>What might be the unintended impacts on gender equality and gender relations? Are they positive or negative?</a:t>
            </a:r>
          </a:p>
          <a:p>
            <a:r>
              <a:rPr lang="en-GB" dirty="0"/>
              <a:t>How could the policy be improved to avoid adverse impacts and maximise positive effects on gender? </a:t>
            </a:r>
          </a:p>
          <a:p>
            <a:pPr lvl="0">
              <a:buFont typeface="+mj-lt"/>
              <a:buAutoNum type="arabicPeriod"/>
            </a:pPr>
            <a:endParaRPr lang="en-GB" dirty="0"/>
          </a:p>
          <a:p>
            <a:endParaRPr lang="en-GB" dirty="0"/>
          </a:p>
        </p:txBody>
      </p:sp>
      <p:sp>
        <p:nvSpPr>
          <p:cNvPr id="4" name="Foliennummernplatzhalter 3"/>
          <p:cNvSpPr>
            <a:spLocks noGrp="1"/>
          </p:cNvSpPr>
          <p:nvPr>
            <p:ph type="sldNum" sz="quarter" idx="12"/>
          </p:nvPr>
        </p:nvSpPr>
        <p:spPr/>
        <p:txBody>
          <a:bodyPr/>
          <a:lstStyle/>
          <a:p>
            <a:fld id="{8C8F4C20-9068-46C0-9F8D-A493F69C340F}" type="slidenum">
              <a:rPr lang="de-DE" smtClean="0"/>
              <a:t>4</a:t>
            </a:fld>
            <a:endParaRPr lang="de-DE"/>
          </a:p>
        </p:txBody>
      </p:sp>
    </p:spTree>
    <p:extLst>
      <p:ext uri="{BB962C8B-B14F-4D97-AF65-F5344CB8AC3E}">
        <p14:creationId xmlns:p14="http://schemas.microsoft.com/office/powerpoint/2010/main" val="242710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normAutofit/>
          </a:bodyPr>
          <a:lstStyle/>
          <a:p>
            <a:r>
              <a:rPr lang="en-GB" sz="1800" dirty="0">
                <a:solidFill>
                  <a:schemeClr val="accent5">
                    <a:lumMod val="60000"/>
                    <a:lumOff val="40000"/>
                  </a:schemeClr>
                </a:solidFill>
              </a:rPr>
              <a:t>Gender dimension</a:t>
            </a:r>
            <a:br>
              <a:rPr lang="en-GB" dirty="0">
                <a:solidFill>
                  <a:schemeClr val="accent5">
                    <a:lumMod val="60000"/>
                    <a:lumOff val="40000"/>
                  </a:schemeClr>
                </a:solidFill>
              </a:rPr>
            </a:br>
            <a:r>
              <a:rPr lang="en-GB" sz="2200" dirty="0">
                <a:solidFill>
                  <a:schemeClr val="accent5">
                    <a:lumMod val="60000"/>
                    <a:lumOff val="40000"/>
                  </a:schemeClr>
                </a:solidFill>
              </a:rPr>
              <a:t>Gender norms, hierarchies and power relations</a:t>
            </a:r>
          </a:p>
        </p:txBody>
      </p:sp>
      <p:sp>
        <p:nvSpPr>
          <p:cNvPr id="3" name="Inhaltsplatzhalter 2"/>
          <p:cNvSpPr txBox="1">
            <a:spLocks noGrp="1"/>
          </p:cNvSpPr>
          <p:nvPr>
            <p:ph idx="1"/>
          </p:nvPr>
        </p:nvSpPr>
        <p:spPr>
          <a:xfrm>
            <a:off x="467544" y="1340768"/>
            <a:ext cx="5184576" cy="4669979"/>
          </a:xfrm>
        </p:spPr>
        <p:txBody>
          <a:bodyPr>
            <a:normAutofit/>
          </a:bodyPr>
          <a:lstStyle/>
          <a:p>
            <a:pPr marL="0" indent="0">
              <a:lnSpc>
                <a:spcPct val="100000"/>
              </a:lnSpc>
              <a:spcBef>
                <a:spcPts val="1200"/>
              </a:spcBef>
              <a:buNone/>
            </a:pPr>
            <a:r>
              <a:rPr lang="en-GB" spc="-1" dirty="0">
                <a:uFill>
                  <a:solidFill>
                    <a:srgbClr val="FFFFFF"/>
                  </a:solidFill>
                </a:uFill>
                <a:latin typeface="Tahoma"/>
              </a:rPr>
              <a:t>At </a:t>
            </a:r>
            <a:r>
              <a:rPr lang="en-GB" b="1" spc="-1" dirty="0">
                <a:uFill>
                  <a:solidFill>
                    <a:srgbClr val="FFFFFF"/>
                  </a:solidFill>
                </a:uFill>
                <a:latin typeface="Tahoma"/>
              </a:rPr>
              <a:t>individual level </a:t>
            </a:r>
            <a:r>
              <a:rPr lang="en-GB" spc="-1" dirty="0">
                <a:uFill>
                  <a:solidFill>
                    <a:srgbClr val="FFFFFF"/>
                  </a:solidFill>
                </a:uFill>
                <a:latin typeface="Tahoma"/>
              </a:rPr>
              <a:t>(perceptions, attitudes, preferences, occupational choice, technologies, risks) and </a:t>
            </a:r>
            <a:r>
              <a:rPr lang="en-GB" b="1" spc="-1" dirty="0">
                <a:uFill>
                  <a:solidFill>
                    <a:srgbClr val="FFFFFF"/>
                  </a:solidFill>
                </a:uFill>
                <a:latin typeface="Tahoma"/>
              </a:rPr>
              <a:t>s</a:t>
            </a:r>
            <a:r>
              <a:rPr lang="en-GB" b="1" dirty="0"/>
              <a:t>tructural level </a:t>
            </a:r>
            <a:r>
              <a:rPr lang="en-GB" dirty="0"/>
              <a:t>(male norms and approaches prevailing, incl. in institutions, characteristics and activities attributed to women less valued)</a:t>
            </a:r>
          </a:p>
          <a:p>
            <a:pPr>
              <a:defRPr/>
            </a:pPr>
            <a:r>
              <a:rPr lang="en-GB" altLang="en-US" dirty="0"/>
              <a:t>Motivation to use low-carbon transport</a:t>
            </a:r>
          </a:p>
          <a:p>
            <a:pPr>
              <a:defRPr/>
            </a:pPr>
            <a:r>
              <a:rPr lang="en-GB" altLang="en-US" dirty="0"/>
              <a:t>Attitudes towards cars </a:t>
            </a:r>
          </a:p>
          <a:p>
            <a:pPr>
              <a:defRPr/>
            </a:pPr>
            <a:r>
              <a:rPr lang="en-GB" altLang="en-US" dirty="0"/>
              <a:t>Masculinity and motorisation</a:t>
            </a:r>
          </a:p>
          <a:p>
            <a:pPr>
              <a:defRPr/>
            </a:pPr>
            <a:r>
              <a:rPr lang="en-GB" altLang="en-US" dirty="0"/>
              <a:t>Cars as status symbols</a:t>
            </a:r>
          </a:p>
          <a:p>
            <a:pPr marL="0" lvl="0" indent="0">
              <a:lnSpc>
                <a:spcPct val="100000"/>
              </a:lnSpc>
              <a:buNone/>
            </a:pPr>
            <a:endParaRPr lang="en-GB" dirty="0"/>
          </a:p>
          <a:p>
            <a:pPr marL="0" lvl="0" indent="0">
              <a:lnSpc>
                <a:spcPct val="100000"/>
              </a:lnSpc>
              <a:buNone/>
            </a:pPr>
            <a:r>
              <a:rPr lang="de-DE" sz="1800" dirty="0" err="1"/>
              <a:t>Examples</a:t>
            </a:r>
            <a:endParaRPr lang="de-DE" sz="1800" dirty="0"/>
          </a:p>
          <a:p>
            <a:pPr>
              <a:buClr>
                <a:srgbClr val="FF0000"/>
              </a:buClr>
            </a:pPr>
            <a:r>
              <a:rPr lang="de-DE" dirty="0"/>
              <a:t>Lack </a:t>
            </a:r>
            <a:r>
              <a:rPr lang="de-DE" dirty="0" err="1"/>
              <a:t>of</a:t>
            </a:r>
            <a:r>
              <a:rPr lang="de-DE" dirty="0"/>
              <a:t> </a:t>
            </a:r>
            <a:r>
              <a:rPr lang="de-DE" dirty="0" err="1"/>
              <a:t>programmes</a:t>
            </a:r>
            <a:r>
              <a:rPr lang="de-DE" dirty="0"/>
              <a:t> </a:t>
            </a:r>
            <a:r>
              <a:rPr lang="de-DE" dirty="0" err="1"/>
              <a:t>to</a:t>
            </a:r>
            <a:r>
              <a:rPr lang="de-DE" dirty="0"/>
              <a:t> </a:t>
            </a:r>
            <a:r>
              <a:rPr lang="de-DE" dirty="0" err="1"/>
              <a:t>address</a:t>
            </a:r>
            <a:r>
              <a:rPr lang="de-DE" dirty="0"/>
              <a:t> </a:t>
            </a:r>
            <a:r>
              <a:rPr lang="de-DE" dirty="0" err="1"/>
              <a:t>underlying</a:t>
            </a:r>
            <a:r>
              <a:rPr lang="de-DE" dirty="0"/>
              <a:t> </a:t>
            </a:r>
            <a:r>
              <a:rPr lang="de-DE" dirty="0" err="1"/>
              <a:t>causes</a:t>
            </a:r>
            <a:r>
              <a:rPr lang="de-DE" dirty="0"/>
              <a:t> </a:t>
            </a:r>
            <a:r>
              <a:rPr lang="de-DE" dirty="0" err="1"/>
              <a:t>of</a:t>
            </a:r>
            <a:r>
              <a:rPr lang="de-DE" dirty="0"/>
              <a:t> </a:t>
            </a:r>
            <a:r>
              <a:rPr lang="de-DE" dirty="0" err="1"/>
              <a:t>overmotorisation</a:t>
            </a:r>
            <a:endParaRPr lang="en-GB" sz="1800" dirty="0"/>
          </a:p>
        </p:txBody>
      </p:sp>
      <p:sp>
        <p:nvSpPr>
          <p:cNvPr id="10" name="Foliennummernplatzhalter 4"/>
          <p:cNvSpPr txBox="1">
            <a:spLocks/>
          </p:cNvSpPr>
          <p:nvPr/>
        </p:nvSpPr>
        <p:spPr>
          <a:xfrm>
            <a:off x="8306072" y="6448251"/>
            <a:ext cx="730424" cy="365125"/>
          </a:xfrm>
          <a:prstGeom prst="rect">
            <a:avLst/>
          </a:prstGeom>
        </p:spPr>
        <p:txBody>
          <a:bodyPr vert="horz" lIns="91440" tIns="45720" rIns="91440" bIns="45720" rtlCol="0" anchor="ctr"/>
          <a:lstStyle>
            <a:defPPr>
              <a:defRPr lang="de-DE"/>
            </a:defPPr>
            <a:lvl1pPr algn="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8C8F4C20-9068-46C0-9F8D-A493F69C340F}" type="slidenum">
              <a:rPr lang="de-DE"/>
              <a:pPr/>
              <a:t>5</a:t>
            </a:fld>
            <a:endParaRPr lang="de-DE" dirty="0"/>
          </a:p>
        </p:txBody>
      </p:sp>
      <p:sp>
        <p:nvSpPr>
          <p:cNvPr id="4" name="Rechteck 3"/>
          <p:cNvSpPr/>
          <p:nvPr/>
        </p:nvSpPr>
        <p:spPr>
          <a:xfrm>
            <a:off x="5954889" y="1340768"/>
            <a:ext cx="2718048" cy="203132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285750" lvl="0" indent="-285750">
              <a:buFont typeface="Arial" panose="020B0604020202020204" pitchFamily="34" charset="0"/>
              <a:buChar char="•"/>
            </a:pPr>
            <a:r>
              <a:rPr lang="en-GB" dirty="0"/>
              <a:t>Does the policy contribute to challenging male norms and privileges?</a:t>
            </a:r>
          </a:p>
          <a:p>
            <a:pPr marL="285750" lvl="0" indent="-285750">
              <a:buFont typeface="Arial" panose="020B0604020202020204" pitchFamily="34" charset="0"/>
              <a:buChar char="•"/>
            </a:pPr>
            <a:r>
              <a:rPr lang="de-DE" dirty="0" err="1"/>
              <a:t>Does</a:t>
            </a:r>
            <a:r>
              <a:rPr lang="de-DE" dirty="0"/>
              <a:t> </a:t>
            </a:r>
            <a:r>
              <a:rPr lang="de-DE" dirty="0" err="1"/>
              <a:t>it</a:t>
            </a:r>
            <a:r>
              <a:rPr lang="de-DE" dirty="0"/>
              <a:t> </a:t>
            </a:r>
            <a:r>
              <a:rPr lang="de-DE" dirty="0" err="1"/>
              <a:t>help</a:t>
            </a:r>
            <a:r>
              <a:rPr lang="de-DE" dirty="0"/>
              <a:t> </a:t>
            </a:r>
            <a:r>
              <a:rPr lang="de-DE" dirty="0" err="1"/>
              <a:t>to</a:t>
            </a:r>
            <a:r>
              <a:rPr lang="de-DE" dirty="0"/>
              <a:t> </a:t>
            </a:r>
            <a:r>
              <a:rPr lang="de-DE" dirty="0" err="1"/>
              <a:t>overcome</a:t>
            </a:r>
            <a:r>
              <a:rPr lang="de-DE" dirty="0"/>
              <a:t> </a:t>
            </a:r>
            <a:r>
              <a:rPr lang="de-DE" dirty="0" err="1"/>
              <a:t>gender</a:t>
            </a:r>
            <a:r>
              <a:rPr lang="de-DE" dirty="0"/>
              <a:t> stereotypes?</a:t>
            </a:r>
            <a:endParaRPr lang="en-GB" dirty="0"/>
          </a:p>
        </p:txBody>
      </p:sp>
    </p:spTree>
    <p:extLst>
      <p:ext uri="{BB962C8B-B14F-4D97-AF65-F5344CB8AC3E}">
        <p14:creationId xmlns:p14="http://schemas.microsoft.com/office/powerpoint/2010/main" val="3869101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normAutofit/>
          </a:bodyPr>
          <a:lstStyle/>
          <a:p>
            <a:r>
              <a:rPr lang="en-GB" sz="1800" dirty="0">
                <a:solidFill>
                  <a:schemeClr val="accent5">
                    <a:lumMod val="60000"/>
                    <a:lumOff val="40000"/>
                  </a:schemeClr>
                </a:solidFill>
              </a:rPr>
              <a:t>Gender dimension</a:t>
            </a:r>
            <a:br>
              <a:rPr lang="en-GB" dirty="0">
                <a:solidFill>
                  <a:schemeClr val="accent5">
                    <a:lumMod val="60000"/>
                    <a:lumOff val="40000"/>
                  </a:schemeClr>
                </a:solidFill>
              </a:rPr>
            </a:br>
            <a:r>
              <a:rPr lang="en-GB" sz="2200" dirty="0">
                <a:solidFill>
                  <a:schemeClr val="accent5">
                    <a:lumMod val="60000"/>
                    <a:lumOff val="40000"/>
                  </a:schemeClr>
                </a:solidFill>
              </a:rPr>
              <a:t>Representation, participation in decision‐making </a:t>
            </a:r>
          </a:p>
        </p:txBody>
      </p:sp>
      <p:sp>
        <p:nvSpPr>
          <p:cNvPr id="3" name="Inhaltsplatzhalter 2"/>
          <p:cNvSpPr txBox="1">
            <a:spLocks noGrp="1"/>
          </p:cNvSpPr>
          <p:nvPr>
            <p:ph idx="1"/>
          </p:nvPr>
        </p:nvSpPr>
        <p:spPr>
          <a:xfrm>
            <a:off x="467544" y="1340768"/>
            <a:ext cx="7992888" cy="4669979"/>
          </a:xfrm>
        </p:spPr>
        <p:txBody>
          <a:bodyPr>
            <a:normAutofit/>
          </a:bodyPr>
          <a:lstStyle/>
          <a:p>
            <a:pPr marL="0" lvl="0" indent="0">
              <a:lnSpc>
                <a:spcPct val="100000"/>
              </a:lnSpc>
              <a:buNone/>
            </a:pPr>
            <a:r>
              <a:rPr lang="en-US" dirty="0"/>
              <a:t>Gender balance in defining priorities </a:t>
            </a:r>
            <a:br>
              <a:rPr lang="en-US" dirty="0"/>
            </a:br>
            <a:r>
              <a:rPr lang="en-US" dirty="0"/>
              <a:t>and decision-making, inclusion of gender expertise </a:t>
            </a:r>
          </a:p>
          <a:p>
            <a:pPr lvl="0">
              <a:lnSpc>
                <a:spcPct val="100000"/>
              </a:lnSpc>
            </a:pPr>
            <a:endParaRPr lang="en-US" dirty="0"/>
          </a:p>
          <a:p>
            <a:pPr lvl="0">
              <a:lnSpc>
                <a:spcPct val="100000"/>
              </a:lnSpc>
            </a:pPr>
            <a:r>
              <a:rPr lang="en-US" dirty="0"/>
              <a:t>Male bias in transport planning and decision </a:t>
            </a:r>
            <a:br>
              <a:rPr lang="en-US" dirty="0"/>
            </a:br>
            <a:r>
              <a:rPr lang="en-US" dirty="0"/>
              <a:t>making neglecting realities of women – needs, </a:t>
            </a:r>
            <a:br>
              <a:rPr lang="en-US" dirty="0"/>
            </a:br>
            <a:r>
              <a:rPr lang="en-US" dirty="0"/>
              <a:t>preferences, attitudes, capacities, capabilities … </a:t>
            </a:r>
          </a:p>
          <a:p>
            <a:pPr lvl="0">
              <a:lnSpc>
                <a:spcPct val="100000"/>
              </a:lnSpc>
            </a:pPr>
            <a:r>
              <a:rPr lang="en-US" dirty="0"/>
              <a:t>Lack of inclusion of gender expertise in technology development</a:t>
            </a:r>
          </a:p>
          <a:p>
            <a:pPr lvl="0">
              <a:lnSpc>
                <a:spcPct val="100000"/>
              </a:lnSpc>
            </a:pPr>
            <a:r>
              <a:rPr lang="en-US" dirty="0"/>
              <a:t>Gender differentiated influence on decisions at household level </a:t>
            </a:r>
          </a:p>
          <a:p>
            <a:pPr lvl="0">
              <a:lnSpc>
                <a:spcPct val="100000"/>
              </a:lnSpc>
            </a:pPr>
            <a:endParaRPr lang="de-DE" sz="1800" dirty="0"/>
          </a:p>
          <a:p>
            <a:pPr marL="0" lvl="0" indent="0">
              <a:lnSpc>
                <a:spcPct val="100000"/>
              </a:lnSpc>
              <a:buNone/>
            </a:pPr>
            <a:r>
              <a:rPr lang="de-DE" dirty="0" err="1"/>
              <a:t>Examples</a:t>
            </a:r>
            <a:r>
              <a:rPr lang="de-DE" dirty="0"/>
              <a:t>:</a:t>
            </a:r>
          </a:p>
          <a:p>
            <a:r>
              <a:rPr lang="en-GB" dirty="0"/>
              <a:t>Research on gendered expectations on autonomous cars</a:t>
            </a:r>
          </a:p>
          <a:p>
            <a:pPr>
              <a:buClr>
                <a:srgbClr val="FF0000"/>
              </a:buClr>
            </a:pPr>
            <a:r>
              <a:rPr lang="de-DE" dirty="0"/>
              <a:t>Lack </a:t>
            </a:r>
            <a:r>
              <a:rPr lang="de-DE" dirty="0" err="1"/>
              <a:t>of</a:t>
            </a:r>
            <a:r>
              <a:rPr lang="de-DE" dirty="0"/>
              <a:t> </a:t>
            </a:r>
            <a:r>
              <a:rPr lang="de-DE" dirty="0" err="1"/>
              <a:t>programmes</a:t>
            </a:r>
            <a:r>
              <a:rPr lang="de-DE" dirty="0"/>
              <a:t> </a:t>
            </a:r>
            <a:r>
              <a:rPr lang="de-DE" dirty="0" err="1"/>
              <a:t>for</a:t>
            </a:r>
            <a:r>
              <a:rPr lang="de-DE" dirty="0"/>
              <a:t> </a:t>
            </a:r>
            <a:r>
              <a:rPr lang="de-DE" dirty="0" err="1"/>
              <a:t>career</a:t>
            </a:r>
            <a:r>
              <a:rPr lang="de-DE" dirty="0"/>
              <a:t> </a:t>
            </a:r>
            <a:r>
              <a:rPr lang="de-DE" dirty="0" err="1"/>
              <a:t>development</a:t>
            </a:r>
            <a:r>
              <a:rPr lang="de-DE" dirty="0"/>
              <a:t> </a:t>
            </a:r>
            <a:r>
              <a:rPr lang="de-DE" dirty="0" err="1"/>
              <a:t>for</a:t>
            </a:r>
            <a:r>
              <a:rPr lang="de-DE" dirty="0"/>
              <a:t> </a:t>
            </a:r>
            <a:r>
              <a:rPr lang="de-DE" dirty="0" err="1"/>
              <a:t>women</a:t>
            </a:r>
            <a:r>
              <a:rPr lang="de-DE" dirty="0"/>
              <a:t> in </a:t>
            </a:r>
            <a:r>
              <a:rPr lang="de-DE" dirty="0" err="1"/>
              <a:t>the</a:t>
            </a:r>
            <a:r>
              <a:rPr lang="de-DE" dirty="0"/>
              <a:t> </a:t>
            </a:r>
            <a:r>
              <a:rPr lang="de-DE" dirty="0" err="1"/>
              <a:t>transport</a:t>
            </a:r>
            <a:r>
              <a:rPr lang="de-DE" dirty="0"/>
              <a:t> </a:t>
            </a:r>
            <a:r>
              <a:rPr lang="de-DE" dirty="0" err="1"/>
              <a:t>sector</a:t>
            </a:r>
            <a:endParaRPr lang="en-GB" dirty="0"/>
          </a:p>
        </p:txBody>
      </p:sp>
      <p:sp>
        <p:nvSpPr>
          <p:cNvPr id="10" name="Foliennummernplatzhalter 4"/>
          <p:cNvSpPr txBox="1">
            <a:spLocks/>
          </p:cNvSpPr>
          <p:nvPr/>
        </p:nvSpPr>
        <p:spPr>
          <a:xfrm>
            <a:off x="8306072" y="6448251"/>
            <a:ext cx="730424" cy="365125"/>
          </a:xfrm>
          <a:prstGeom prst="rect">
            <a:avLst/>
          </a:prstGeom>
        </p:spPr>
        <p:txBody>
          <a:bodyPr vert="horz" lIns="91440" tIns="45720" rIns="91440" bIns="45720" rtlCol="0" anchor="ctr"/>
          <a:lstStyle>
            <a:defPPr>
              <a:defRPr lang="de-DE"/>
            </a:defPPr>
            <a:lvl1pPr algn="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8C8F4C20-9068-46C0-9F8D-A493F69C340F}" type="slidenum">
              <a:rPr lang="de-DE"/>
              <a:pPr/>
              <a:t>6</a:t>
            </a:fld>
            <a:endParaRPr lang="de-DE" dirty="0"/>
          </a:p>
        </p:txBody>
      </p:sp>
      <p:sp>
        <p:nvSpPr>
          <p:cNvPr id="4" name="Rechteck 3"/>
          <p:cNvSpPr/>
          <p:nvPr/>
        </p:nvSpPr>
        <p:spPr>
          <a:xfrm>
            <a:off x="6228184" y="1340768"/>
            <a:ext cx="2718048"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285750" lvl="0" indent="-285750">
              <a:buFont typeface="Arial" panose="020B0604020202020204" pitchFamily="34" charset="0"/>
              <a:buChar char="•"/>
            </a:pPr>
            <a:r>
              <a:rPr lang="de-DE" dirty="0"/>
              <a:t>Who </a:t>
            </a:r>
            <a:r>
              <a:rPr lang="de-DE" dirty="0" err="1"/>
              <a:t>is</a:t>
            </a:r>
            <a:r>
              <a:rPr lang="de-DE" dirty="0"/>
              <a:t> </a:t>
            </a:r>
            <a:r>
              <a:rPr lang="de-DE" dirty="0" err="1"/>
              <a:t>involved</a:t>
            </a:r>
            <a:r>
              <a:rPr lang="de-DE" dirty="0"/>
              <a:t> in formal </a:t>
            </a:r>
            <a:r>
              <a:rPr lang="de-DE" dirty="0" err="1"/>
              <a:t>planning</a:t>
            </a:r>
            <a:r>
              <a:rPr lang="de-DE" dirty="0"/>
              <a:t> </a:t>
            </a:r>
            <a:r>
              <a:rPr lang="de-DE" dirty="0" err="1"/>
              <a:t>processes</a:t>
            </a:r>
            <a:r>
              <a:rPr lang="de-DE" dirty="0"/>
              <a:t>?</a:t>
            </a:r>
          </a:p>
          <a:p>
            <a:pPr marL="285750" lvl="0" indent="-285750">
              <a:buFont typeface="Arial" panose="020B0604020202020204" pitchFamily="34" charset="0"/>
              <a:buChar char="•"/>
            </a:pPr>
            <a:r>
              <a:rPr lang="de-DE" dirty="0"/>
              <a:t>Who </a:t>
            </a:r>
            <a:r>
              <a:rPr lang="de-DE" dirty="0" err="1"/>
              <a:t>is</a:t>
            </a:r>
            <a:r>
              <a:rPr lang="de-DE" dirty="0"/>
              <a:t> </a:t>
            </a:r>
            <a:r>
              <a:rPr lang="de-DE" dirty="0" err="1"/>
              <a:t>involved</a:t>
            </a:r>
            <a:r>
              <a:rPr lang="de-DE" dirty="0"/>
              <a:t> in </a:t>
            </a:r>
            <a:r>
              <a:rPr lang="de-DE" dirty="0" err="1"/>
              <a:t>consultations</a:t>
            </a:r>
            <a:r>
              <a:rPr lang="de-DE" dirty="0"/>
              <a:t>?</a:t>
            </a:r>
            <a:endParaRPr lang="en-GB" dirty="0"/>
          </a:p>
        </p:txBody>
      </p:sp>
    </p:spTree>
    <p:extLst>
      <p:ext uri="{BB962C8B-B14F-4D97-AF65-F5344CB8AC3E}">
        <p14:creationId xmlns:p14="http://schemas.microsoft.com/office/powerpoint/2010/main" val="100735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4638"/>
            <a:ext cx="8229600" cy="922114"/>
          </a:xfrm>
        </p:spPr>
        <p:txBody>
          <a:bodyPr>
            <a:normAutofit fontScale="90000"/>
          </a:bodyPr>
          <a:lstStyle/>
          <a:p>
            <a:r>
              <a:rPr lang="en-GB" sz="1800" dirty="0">
                <a:solidFill>
                  <a:schemeClr val="accent5">
                    <a:lumMod val="60000"/>
                    <a:lumOff val="40000"/>
                  </a:schemeClr>
                </a:solidFill>
              </a:rPr>
              <a:t>Gender dimension</a:t>
            </a:r>
            <a:br>
              <a:rPr lang="en-GB" dirty="0">
                <a:solidFill>
                  <a:schemeClr val="accent5">
                    <a:lumMod val="60000"/>
                    <a:lumOff val="40000"/>
                  </a:schemeClr>
                </a:solidFill>
              </a:rPr>
            </a:br>
            <a:r>
              <a:rPr lang="en-GB" sz="2200" dirty="0">
                <a:solidFill>
                  <a:schemeClr val="accent5">
                    <a:lumMod val="60000"/>
                    <a:lumOff val="40000"/>
                  </a:schemeClr>
                </a:solidFill>
              </a:rPr>
              <a:t>Care economy: Attribution, distribution and valuation of care work</a:t>
            </a:r>
            <a:br>
              <a:rPr lang="en-GB" sz="2800" dirty="0">
                <a:solidFill>
                  <a:schemeClr val="accent5">
                    <a:lumMod val="60000"/>
                    <a:lumOff val="40000"/>
                  </a:schemeClr>
                </a:solidFill>
              </a:rPr>
            </a:br>
            <a:endParaRPr lang="en-GB" sz="2700" dirty="0">
              <a:solidFill>
                <a:schemeClr val="accent5">
                  <a:lumMod val="60000"/>
                  <a:lumOff val="40000"/>
                </a:schemeClr>
              </a:solidFill>
            </a:endParaRPr>
          </a:p>
        </p:txBody>
      </p:sp>
      <p:sp>
        <p:nvSpPr>
          <p:cNvPr id="3" name="Inhaltsplatzhalter 2"/>
          <p:cNvSpPr txBox="1">
            <a:spLocks noGrp="1"/>
          </p:cNvSpPr>
          <p:nvPr>
            <p:ph idx="1"/>
          </p:nvPr>
        </p:nvSpPr>
        <p:spPr>
          <a:xfrm>
            <a:off x="467544" y="1340767"/>
            <a:ext cx="8208912" cy="5290045"/>
          </a:xfrm>
        </p:spPr>
        <p:txBody>
          <a:bodyPr>
            <a:normAutofit/>
          </a:bodyPr>
          <a:lstStyle/>
          <a:p>
            <a:pPr marL="0" indent="0">
              <a:buNone/>
            </a:pPr>
            <a:r>
              <a:rPr lang="en-GB" dirty="0"/>
              <a:t>Externalisation of care from the market economy </a:t>
            </a:r>
            <a:br>
              <a:rPr lang="en-GB" dirty="0"/>
            </a:br>
            <a:r>
              <a:rPr lang="en-GB" dirty="0"/>
              <a:t>to women, undervaluation of paid and unpaid care </a:t>
            </a:r>
            <a:br>
              <a:rPr lang="en-GB" dirty="0"/>
            </a:br>
            <a:r>
              <a:rPr lang="en-GB" dirty="0"/>
              <a:t>work, substantial ‘care </a:t>
            </a:r>
            <a:r>
              <a:rPr lang="en-GB" b="0" dirty="0"/>
              <a:t>gap‘ between women </a:t>
            </a:r>
            <a:br>
              <a:rPr lang="en-GB" b="0" dirty="0"/>
            </a:br>
            <a:r>
              <a:rPr lang="en-GB" b="0" dirty="0"/>
              <a:t>and men</a:t>
            </a:r>
          </a:p>
          <a:p>
            <a:pPr marL="0" indent="0">
              <a:buNone/>
            </a:pPr>
            <a:endParaRPr lang="en-GB" b="0" dirty="0"/>
          </a:p>
          <a:p>
            <a:r>
              <a:rPr lang="en-GB" b="0" dirty="0"/>
              <a:t>Segregation between the ‘private‘ and the </a:t>
            </a:r>
            <a:br>
              <a:rPr lang="en-GB" b="0" dirty="0"/>
            </a:br>
            <a:r>
              <a:rPr lang="en-GB" b="0" dirty="0"/>
              <a:t>‘public‘ life, leading to additional mobility</a:t>
            </a:r>
          </a:p>
          <a:p>
            <a:r>
              <a:rPr lang="en-GB" dirty="0"/>
              <a:t>Specific mobility requirements of care-givers</a:t>
            </a:r>
            <a:br>
              <a:rPr lang="en-GB" dirty="0"/>
            </a:br>
            <a:r>
              <a:rPr lang="en-GB" sz="1800" b="0" dirty="0"/>
              <a:t>neglected by policy-makers </a:t>
            </a:r>
          </a:p>
          <a:p>
            <a:pPr lvl="0">
              <a:lnSpc>
                <a:spcPct val="100000"/>
              </a:lnSpc>
            </a:pPr>
            <a:endParaRPr lang="en-GB" dirty="0"/>
          </a:p>
          <a:p>
            <a:pPr marL="0" indent="0">
              <a:buNone/>
            </a:pPr>
            <a:r>
              <a:rPr lang="en-US" altLang="de-DE" dirty="0"/>
              <a:t>Examples</a:t>
            </a:r>
          </a:p>
          <a:p>
            <a:pPr>
              <a:buClr>
                <a:srgbClr val="FF0000"/>
              </a:buClr>
            </a:pPr>
            <a:r>
              <a:rPr lang="en-US" altLang="de-DE" dirty="0"/>
              <a:t>Tariffs that do not allow for trip chains</a:t>
            </a:r>
          </a:p>
          <a:p>
            <a:pPr>
              <a:buClr>
                <a:srgbClr val="FF0000"/>
              </a:buClr>
            </a:pPr>
            <a:r>
              <a:rPr lang="en-US" altLang="de-DE" dirty="0"/>
              <a:t>Lack of accessibility of public transport with buggies and wheelchairs</a:t>
            </a:r>
          </a:p>
          <a:p>
            <a:endParaRPr lang="en-US" altLang="de-DE" dirty="0"/>
          </a:p>
          <a:p>
            <a:pPr lvl="0">
              <a:lnSpc>
                <a:spcPct val="100000"/>
              </a:lnSpc>
            </a:pPr>
            <a:endParaRPr lang="en-GB" sz="1800" b="0" dirty="0"/>
          </a:p>
        </p:txBody>
      </p:sp>
      <p:cxnSp>
        <p:nvCxnSpPr>
          <p:cNvPr id="7" name="Gerade Verbindung 6"/>
          <p:cNvCxnSpPr/>
          <p:nvPr/>
        </p:nvCxnSpPr>
        <p:spPr>
          <a:xfrm>
            <a:off x="467544" y="1075596"/>
            <a:ext cx="8208912"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Foliennummernplatzhalter 4"/>
          <p:cNvSpPr txBox="1">
            <a:spLocks/>
          </p:cNvSpPr>
          <p:nvPr/>
        </p:nvSpPr>
        <p:spPr>
          <a:xfrm>
            <a:off x="8306072" y="6448251"/>
            <a:ext cx="730424" cy="365125"/>
          </a:xfrm>
          <a:prstGeom prst="rect">
            <a:avLst/>
          </a:prstGeom>
        </p:spPr>
        <p:txBody>
          <a:bodyPr vert="horz" lIns="91440" tIns="45720" rIns="91440" bIns="45720" rtlCol="0" anchor="ctr"/>
          <a:lstStyle>
            <a:defPPr>
              <a:defRPr lang="de-DE"/>
            </a:defPPr>
            <a:lvl1pPr algn="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8C8F4C20-9068-46C0-9F8D-A493F69C340F}" type="slidenum">
              <a:rPr lang="de-DE"/>
              <a:pPr/>
              <a:t>7</a:t>
            </a:fld>
            <a:endParaRPr lang="de-DE" dirty="0"/>
          </a:p>
        </p:txBody>
      </p:sp>
      <p:sp>
        <p:nvSpPr>
          <p:cNvPr id="6" name="Rechteck 5"/>
          <p:cNvSpPr/>
          <p:nvPr/>
        </p:nvSpPr>
        <p:spPr>
          <a:xfrm>
            <a:off x="5940152" y="1340768"/>
            <a:ext cx="2790056" cy="230832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285750" lvl="0" indent="-285750">
              <a:buFont typeface="Arial" panose="020B0604020202020204" pitchFamily="34" charset="0"/>
              <a:buChar char="•"/>
            </a:pPr>
            <a:r>
              <a:rPr lang="en-GB" dirty="0"/>
              <a:t>Does the policy acknowledge care work and its value for society?</a:t>
            </a:r>
          </a:p>
          <a:p>
            <a:pPr marL="285750" lvl="0" indent="-285750">
              <a:buFont typeface="Arial" panose="020B0604020202020204" pitchFamily="34" charset="0"/>
              <a:buChar char="•"/>
            </a:pPr>
            <a:r>
              <a:rPr lang="en-GB" dirty="0"/>
              <a:t>Does it relieve women from household chores or does it rather increase time constraints of women?</a:t>
            </a:r>
          </a:p>
        </p:txBody>
      </p:sp>
    </p:spTree>
    <p:extLst>
      <p:ext uri="{BB962C8B-B14F-4D97-AF65-F5344CB8AC3E}">
        <p14:creationId xmlns:p14="http://schemas.microsoft.com/office/powerpoint/2010/main" val="3977744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a:xfrm>
            <a:off x="467544" y="44624"/>
            <a:ext cx="8229600" cy="1143000"/>
          </a:xfrm>
        </p:spPr>
        <p:txBody>
          <a:bodyPr/>
          <a:lstStyle/>
          <a:p>
            <a:pPr lvl="0"/>
            <a:r>
              <a:rPr lang="en-GB" sz="1800" dirty="0"/>
              <a:t>Gender dimension</a:t>
            </a:r>
            <a:br>
              <a:rPr lang="en-GB" dirty="0"/>
            </a:br>
            <a:r>
              <a:rPr lang="en-GB" sz="2000" dirty="0"/>
              <a:t>Market economy: </a:t>
            </a:r>
            <a:r>
              <a:rPr lang="en-GB" altLang="de-DE" sz="2000" dirty="0"/>
              <a:t>Wages and pensions, income and wealth</a:t>
            </a:r>
            <a:endParaRPr lang="en-GB" sz="2000" dirty="0"/>
          </a:p>
        </p:txBody>
      </p:sp>
      <p:sp>
        <p:nvSpPr>
          <p:cNvPr id="3" name="Inhaltsplatzhalter 2"/>
          <p:cNvSpPr txBox="1">
            <a:spLocks noGrp="1"/>
          </p:cNvSpPr>
          <p:nvPr>
            <p:ph idx="1"/>
          </p:nvPr>
        </p:nvSpPr>
        <p:spPr>
          <a:xfrm>
            <a:off x="500336" y="1484784"/>
            <a:ext cx="7960096" cy="5112015"/>
          </a:xfrm>
        </p:spPr>
        <p:txBody>
          <a:bodyPr>
            <a:normAutofit/>
          </a:bodyPr>
          <a:lstStyle/>
          <a:p>
            <a:pPr marL="0" lvl="0" indent="0">
              <a:buNone/>
            </a:pPr>
            <a:r>
              <a:rPr lang="en-GB" b="0" dirty="0">
                <a:solidFill>
                  <a:schemeClr val="tx1">
                    <a:lumMod val="65000"/>
                    <a:lumOff val="35000"/>
                  </a:schemeClr>
                </a:solidFill>
              </a:rPr>
              <a:t>Gender pay gap, resulting in even larger </a:t>
            </a:r>
            <a:br>
              <a:rPr lang="en-GB" b="0" dirty="0">
                <a:solidFill>
                  <a:schemeClr val="tx1">
                    <a:lumMod val="65000"/>
                    <a:lumOff val="35000"/>
                  </a:schemeClr>
                </a:solidFill>
              </a:rPr>
            </a:br>
            <a:r>
              <a:rPr lang="en-GB" b="0" dirty="0">
                <a:solidFill>
                  <a:schemeClr val="tx1">
                    <a:lumMod val="65000"/>
                    <a:lumOff val="35000"/>
                  </a:schemeClr>
                </a:solidFill>
              </a:rPr>
              <a:t>gender pension and wealth gap, </a:t>
            </a:r>
            <a:br>
              <a:rPr lang="en-GB" b="0" dirty="0">
                <a:solidFill>
                  <a:schemeClr val="tx1">
                    <a:lumMod val="65000"/>
                    <a:lumOff val="35000"/>
                  </a:schemeClr>
                </a:solidFill>
              </a:rPr>
            </a:br>
            <a:r>
              <a:rPr lang="en-GB" b="0" dirty="0">
                <a:solidFill>
                  <a:schemeClr val="tx1">
                    <a:lumMod val="65000"/>
                    <a:lumOff val="35000"/>
                  </a:schemeClr>
                </a:solidFill>
              </a:rPr>
              <a:t>horizontal and vertical job segregation,</a:t>
            </a:r>
            <a:br>
              <a:rPr lang="en-GB" b="0" dirty="0">
                <a:solidFill>
                  <a:schemeClr val="tx1">
                    <a:lumMod val="65000"/>
                    <a:lumOff val="35000"/>
                  </a:schemeClr>
                </a:solidFill>
              </a:rPr>
            </a:br>
            <a:endParaRPr lang="en-GB" b="0" dirty="0">
              <a:solidFill>
                <a:schemeClr val="tx1">
                  <a:lumMod val="65000"/>
                  <a:lumOff val="35000"/>
                </a:schemeClr>
              </a:solidFill>
            </a:endParaRPr>
          </a:p>
          <a:p>
            <a:pPr>
              <a:spcBef>
                <a:spcPts val="600"/>
              </a:spcBef>
              <a:buClr>
                <a:schemeClr val="accent5"/>
              </a:buClr>
              <a:buFont typeface="Wingdings 3" panose="05040102010807070707" pitchFamily="18" charset="2"/>
              <a:buChar char=""/>
              <a:defRPr/>
            </a:pPr>
            <a:r>
              <a:rPr lang="en-US" altLang="de-DE" dirty="0">
                <a:solidFill>
                  <a:schemeClr val="tx1">
                    <a:lumMod val="65000"/>
                    <a:lumOff val="35000"/>
                  </a:schemeClr>
                </a:solidFill>
              </a:rPr>
              <a:t>Men drive larger cars, travel longer </a:t>
            </a:r>
            <a:br>
              <a:rPr lang="en-US" altLang="de-DE" dirty="0">
                <a:solidFill>
                  <a:schemeClr val="tx1">
                    <a:lumMod val="65000"/>
                    <a:lumOff val="35000"/>
                  </a:schemeClr>
                </a:solidFill>
              </a:rPr>
            </a:br>
            <a:r>
              <a:rPr lang="en-US" altLang="de-DE" dirty="0">
                <a:solidFill>
                  <a:schemeClr val="tx1">
                    <a:lumMod val="65000"/>
                    <a:lumOff val="35000"/>
                  </a:schemeClr>
                </a:solidFill>
              </a:rPr>
              <a:t>distances, primarily work related</a:t>
            </a:r>
          </a:p>
          <a:p>
            <a:pPr>
              <a:spcBef>
                <a:spcPts val="600"/>
              </a:spcBef>
              <a:buClr>
                <a:schemeClr val="accent5"/>
              </a:buClr>
              <a:buFont typeface="Wingdings 3" panose="05040102010807070707" pitchFamily="18" charset="2"/>
              <a:buChar char=""/>
              <a:defRPr/>
            </a:pPr>
            <a:r>
              <a:rPr lang="en-US" altLang="de-DE" dirty="0">
                <a:solidFill>
                  <a:schemeClr val="tx1">
                    <a:lumMod val="65000"/>
                    <a:lumOff val="35000"/>
                  </a:schemeClr>
                </a:solidFill>
              </a:rPr>
              <a:t>Women </a:t>
            </a:r>
            <a:r>
              <a:rPr lang="en-GB" dirty="0">
                <a:solidFill>
                  <a:schemeClr val="tx1">
                    <a:lumMod val="65000"/>
                    <a:lumOff val="35000"/>
                  </a:schemeClr>
                </a:solidFill>
              </a:rPr>
              <a:t>more dependent on public transport, cycling and walking</a:t>
            </a:r>
          </a:p>
          <a:p>
            <a:pPr>
              <a:defRPr/>
            </a:pPr>
            <a:endParaRPr lang="de-DE" altLang="en-US" dirty="0"/>
          </a:p>
          <a:p>
            <a:pPr marL="0" indent="0">
              <a:buNone/>
              <a:defRPr/>
            </a:pPr>
            <a:r>
              <a:rPr lang="de-DE" altLang="en-US" dirty="0" err="1"/>
              <a:t>Examples</a:t>
            </a:r>
            <a:endParaRPr lang="de-DE" altLang="en-US" dirty="0"/>
          </a:p>
          <a:p>
            <a:pPr>
              <a:spcBef>
                <a:spcPts val="600"/>
              </a:spcBef>
              <a:buClr>
                <a:srgbClr val="FF0000"/>
              </a:buClr>
              <a:buFont typeface="Wingdings 3" panose="05040102010807070707" pitchFamily="18" charset="2"/>
              <a:buChar char=""/>
              <a:defRPr/>
            </a:pPr>
            <a:r>
              <a:rPr lang="en-GB" dirty="0">
                <a:solidFill>
                  <a:schemeClr val="tx1">
                    <a:lumMod val="65000"/>
                    <a:lumOff val="35000"/>
                  </a:schemeClr>
                </a:solidFill>
              </a:rPr>
              <a:t>Subsidies for E-Cars: Paid by all tax-payers, but mainly men benefit, as women can’t afford E-Cars</a:t>
            </a:r>
          </a:p>
          <a:p>
            <a:pPr>
              <a:spcBef>
                <a:spcPts val="600"/>
              </a:spcBef>
              <a:buClr>
                <a:srgbClr val="FF0000"/>
              </a:buClr>
              <a:buFont typeface="Wingdings 3" panose="05040102010807070707" pitchFamily="18" charset="2"/>
              <a:buChar char=""/>
              <a:defRPr/>
            </a:pPr>
            <a:r>
              <a:rPr lang="de-DE" dirty="0" err="1">
                <a:solidFill>
                  <a:schemeClr val="tx1">
                    <a:lumMod val="65000"/>
                    <a:lumOff val="35000"/>
                  </a:schemeClr>
                </a:solidFill>
              </a:rPr>
              <a:t>Compensation</a:t>
            </a:r>
            <a:r>
              <a:rPr lang="de-DE" dirty="0">
                <a:solidFill>
                  <a:schemeClr val="tx1">
                    <a:lumMod val="65000"/>
                    <a:lumOff val="35000"/>
                  </a:schemeClr>
                </a:solidFill>
              </a:rPr>
              <a:t> </a:t>
            </a:r>
            <a:r>
              <a:rPr lang="de-DE" dirty="0" err="1">
                <a:solidFill>
                  <a:schemeClr val="tx1">
                    <a:lumMod val="65000"/>
                    <a:lumOff val="35000"/>
                  </a:schemeClr>
                </a:solidFill>
              </a:rPr>
              <a:t>of</a:t>
            </a:r>
            <a:r>
              <a:rPr lang="de-DE" dirty="0">
                <a:solidFill>
                  <a:schemeClr val="tx1">
                    <a:lumMod val="65000"/>
                    <a:lumOff val="35000"/>
                  </a:schemeClr>
                </a:solidFill>
              </a:rPr>
              <a:t> </a:t>
            </a:r>
            <a:r>
              <a:rPr lang="de-DE" dirty="0" err="1">
                <a:solidFill>
                  <a:schemeClr val="tx1">
                    <a:lumMod val="65000"/>
                    <a:lumOff val="35000"/>
                  </a:schemeClr>
                </a:solidFill>
              </a:rPr>
              <a:t>higher</a:t>
            </a:r>
            <a:r>
              <a:rPr lang="de-DE" dirty="0">
                <a:solidFill>
                  <a:schemeClr val="tx1">
                    <a:lumMod val="65000"/>
                    <a:lumOff val="35000"/>
                  </a:schemeClr>
                </a:solidFill>
              </a:rPr>
              <a:t> </a:t>
            </a:r>
            <a:r>
              <a:rPr lang="de-DE" dirty="0" err="1">
                <a:solidFill>
                  <a:schemeClr val="tx1">
                    <a:lumMod val="65000"/>
                    <a:lumOff val="35000"/>
                  </a:schemeClr>
                </a:solidFill>
              </a:rPr>
              <a:t>fuel</a:t>
            </a:r>
            <a:r>
              <a:rPr lang="de-DE" dirty="0">
                <a:solidFill>
                  <a:schemeClr val="tx1">
                    <a:lumMod val="65000"/>
                    <a:lumOff val="35000"/>
                  </a:schemeClr>
                </a:solidFill>
              </a:rPr>
              <a:t> </a:t>
            </a:r>
            <a:r>
              <a:rPr lang="de-DE" dirty="0" err="1">
                <a:solidFill>
                  <a:schemeClr val="tx1">
                    <a:lumMod val="65000"/>
                    <a:lumOff val="35000"/>
                  </a:schemeClr>
                </a:solidFill>
              </a:rPr>
              <a:t>prices</a:t>
            </a:r>
            <a:r>
              <a:rPr lang="de-DE" dirty="0">
                <a:solidFill>
                  <a:schemeClr val="tx1">
                    <a:lumMod val="65000"/>
                    <a:lumOff val="35000"/>
                  </a:schemeClr>
                </a:solidFill>
              </a:rPr>
              <a:t> </a:t>
            </a:r>
            <a:r>
              <a:rPr lang="de-DE" dirty="0" err="1">
                <a:solidFill>
                  <a:schemeClr val="tx1">
                    <a:lumMod val="65000"/>
                    <a:lumOff val="35000"/>
                  </a:schemeClr>
                </a:solidFill>
              </a:rPr>
              <a:t>by</a:t>
            </a:r>
            <a:r>
              <a:rPr lang="de-DE" dirty="0">
                <a:solidFill>
                  <a:schemeClr val="tx1">
                    <a:lumMod val="65000"/>
                    <a:lumOff val="35000"/>
                  </a:schemeClr>
                </a:solidFill>
              </a:rPr>
              <a:t> </a:t>
            </a:r>
            <a:r>
              <a:rPr lang="de-DE" dirty="0" err="1">
                <a:solidFill>
                  <a:schemeClr val="tx1">
                    <a:lumMod val="65000"/>
                    <a:lumOff val="35000"/>
                  </a:schemeClr>
                </a:solidFill>
              </a:rPr>
              <a:t>tax</a:t>
            </a:r>
            <a:r>
              <a:rPr lang="de-DE" dirty="0">
                <a:solidFill>
                  <a:schemeClr val="tx1">
                    <a:lumMod val="65000"/>
                    <a:lumOff val="35000"/>
                  </a:schemeClr>
                </a:solidFill>
              </a:rPr>
              <a:t> </a:t>
            </a:r>
            <a:r>
              <a:rPr lang="de-DE" dirty="0" err="1">
                <a:solidFill>
                  <a:schemeClr val="tx1">
                    <a:lumMod val="65000"/>
                    <a:lumOff val="35000"/>
                  </a:schemeClr>
                </a:solidFill>
              </a:rPr>
              <a:t>exemptions</a:t>
            </a:r>
            <a:r>
              <a:rPr lang="de-DE" dirty="0">
                <a:solidFill>
                  <a:schemeClr val="tx1">
                    <a:lumMod val="65000"/>
                    <a:lumOff val="35000"/>
                  </a:schemeClr>
                </a:solidFill>
              </a:rPr>
              <a:t> </a:t>
            </a:r>
            <a:r>
              <a:rPr lang="de-DE" dirty="0" err="1">
                <a:solidFill>
                  <a:schemeClr val="tx1">
                    <a:lumMod val="65000"/>
                    <a:lumOff val="35000"/>
                  </a:schemeClr>
                </a:solidFill>
              </a:rPr>
              <a:t>for</a:t>
            </a:r>
            <a:r>
              <a:rPr lang="de-DE" dirty="0">
                <a:solidFill>
                  <a:schemeClr val="tx1">
                    <a:lumMod val="65000"/>
                    <a:lumOff val="35000"/>
                  </a:schemeClr>
                </a:solidFill>
              </a:rPr>
              <a:t> </a:t>
            </a:r>
            <a:r>
              <a:rPr lang="de-DE" dirty="0" err="1">
                <a:solidFill>
                  <a:schemeClr val="tx1">
                    <a:lumMod val="65000"/>
                    <a:lumOff val="35000"/>
                  </a:schemeClr>
                </a:solidFill>
              </a:rPr>
              <a:t>commuters</a:t>
            </a:r>
            <a:r>
              <a:rPr lang="de-DE" dirty="0">
                <a:solidFill>
                  <a:schemeClr val="tx1">
                    <a:lumMod val="65000"/>
                    <a:lumOff val="35000"/>
                  </a:schemeClr>
                </a:solidFill>
              </a:rPr>
              <a:t>: </a:t>
            </a:r>
            <a:r>
              <a:rPr lang="de-DE" dirty="0" err="1">
                <a:solidFill>
                  <a:schemeClr val="tx1">
                    <a:lumMod val="65000"/>
                    <a:lumOff val="35000"/>
                  </a:schemeClr>
                </a:solidFill>
              </a:rPr>
              <a:t>Men</a:t>
            </a:r>
            <a:r>
              <a:rPr lang="de-DE" dirty="0">
                <a:solidFill>
                  <a:schemeClr val="tx1">
                    <a:lumMod val="65000"/>
                    <a:lumOff val="35000"/>
                  </a:schemeClr>
                </a:solidFill>
              </a:rPr>
              <a:t> </a:t>
            </a:r>
            <a:r>
              <a:rPr lang="de-DE" dirty="0" err="1">
                <a:solidFill>
                  <a:schemeClr val="tx1">
                    <a:lumMod val="65000"/>
                    <a:lumOff val="35000"/>
                  </a:schemeClr>
                </a:solidFill>
              </a:rPr>
              <a:t>benefit</a:t>
            </a:r>
            <a:r>
              <a:rPr lang="de-DE" dirty="0">
                <a:solidFill>
                  <a:schemeClr val="tx1">
                    <a:lumMod val="65000"/>
                    <a:lumOff val="35000"/>
                  </a:schemeClr>
                </a:solidFill>
              </a:rPr>
              <a:t> </a:t>
            </a:r>
            <a:r>
              <a:rPr lang="de-DE" dirty="0" err="1">
                <a:solidFill>
                  <a:schemeClr val="tx1">
                    <a:lumMod val="65000"/>
                    <a:lumOff val="35000"/>
                  </a:schemeClr>
                </a:solidFill>
              </a:rPr>
              <a:t>more</a:t>
            </a:r>
            <a:r>
              <a:rPr lang="de-DE" dirty="0">
                <a:solidFill>
                  <a:schemeClr val="tx1">
                    <a:lumMod val="65000"/>
                    <a:lumOff val="35000"/>
                  </a:schemeClr>
                </a:solidFill>
              </a:rPr>
              <a:t>, </a:t>
            </a:r>
            <a:r>
              <a:rPr lang="de-DE" dirty="0" err="1">
                <a:solidFill>
                  <a:schemeClr val="tx1">
                    <a:lumMod val="65000"/>
                    <a:lumOff val="35000"/>
                  </a:schemeClr>
                </a:solidFill>
              </a:rPr>
              <a:t>while</a:t>
            </a:r>
            <a:r>
              <a:rPr lang="de-DE" dirty="0">
                <a:solidFill>
                  <a:schemeClr val="tx1">
                    <a:lumMod val="65000"/>
                    <a:lumOff val="35000"/>
                  </a:schemeClr>
                </a:solidFill>
              </a:rPr>
              <a:t> care </a:t>
            </a:r>
            <a:r>
              <a:rPr lang="de-DE" dirty="0" err="1">
                <a:solidFill>
                  <a:schemeClr val="tx1">
                    <a:lumMod val="65000"/>
                    <a:lumOff val="35000"/>
                  </a:schemeClr>
                </a:solidFill>
              </a:rPr>
              <a:t>related</a:t>
            </a:r>
            <a:r>
              <a:rPr lang="de-DE" dirty="0">
                <a:solidFill>
                  <a:schemeClr val="tx1">
                    <a:lumMod val="65000"/>
                    <a:lumOff val="35000"/>
                  </a:schemeClr>
                </a:solidFill>
              </a:rPr>
              <a:t> </a:t>
            </a:r>
            <a:r>
              <a:rPr lang="de-DE" dirty="0" err="1">
                <a:solidFill>
                  <a:schemeClr val="tx1">
                    <a:lumMod val="65000"/>
                    <a:lumOff val="35000"/>
                  </a:schemeClr>
                </a:solidFill>
              </a:rPr>
              <a:t>mobility</a:t>
            </a:r>
            <a:r>
              <a:rPr lang="de-DE" dirty="0">
                <a:solidFill>
                  <a:schemeClr val="tx1">
                    <a:lumMod val="65000"/>
                    <a:lumOff val="35000"/>
                  </a:schemeClr>
                </a:solidFill>
              </a:rPr>
              <a:t> </a:t>
            </a:r>
            <a:r>
              <a:rPr lang="de-DE" dirty="0" err="1">
                <a:solidFill>
                  <a:schemeClr val="tx1">
                    <a:lumMod val="65000"/>
                    <a:lumOff val="35000"/>
                  </a:schemeClr>
                </a:solidFill>
              </a:rPr>
              <a:t>is</a:t>
            </a:r>
            <a:r>
              <a:rPr lang="de-DE" dirty="0">
                <a:solidFill>
                  <a:schemeClr val="tx1">
                    <a:lumMod val="65000"/>
                    <a:lumOff val="35000"/>
                  </a:schemeClr>
                </a:solidFill>
              </a:rPr>
              <a:t> </a:t>
            </a:r>
            <a:r>
              <a:rPr lang="de-DE" dirty="0" err="1">
                <a:solidFill>
                  <a:schemeClr val="tx1">
                    <a:lumMod val="65000"/>
                    <a:lumOff val="35000"/>
                  </a:schemeClr>
                </a:solidFill>
              </a:rPr>
              <a:t>left</a:t>
            </a:r>
            <a:r>
              <a:rPr lang="de-DE" dirty="0">
                <a:solidFill>
                  <a:schemeClr val="tx1">
                    <a:lumMod val="65000"/>
                    <a:lumOff val="35000"/>
                  </a:schemeClr>
                </a:solidFill>
              </a:rPr>
              <a:t> </a:t>
            </a:r>
            <a:r>
              <a:rPr lang="de-DE" dirty="0" err="1">
                <a:solidFill>
                  <a:schemeClr val="tx1">
                    <a:lumMod val="65000"/>
                    <a:lumOff val="35000"/>
                  </a:schemeClr>
                </a:solidFill>
              </a:rPr>
              <a:t>behind</a:t>
            </a:r>
            <a:endParaRPr lang="en-GB" dirty="0">
              <a:solidFill>
                <a:schemeClr val="tx1">
                  <a:lumMod val="65000"/>
                  <a:lumOff val="35000"/>
                </a:schemeClr>
              </a:solidFill>
            </a:endParaRPr>
          </a:p>
          <a:p>
            <a:pPr>
              <a:spcBef>
                <a:spcPts val="600"/>
              </a:spcBef>
              <a:buClr>
                <a:schemeClr val="accent5"/>
              </a:buClr>
              <a:buFont typeface="Wingdings 3" panose="05040102010807070707" pitchFamily="18" charset="2"/>
              <a:buChar char=""/>
              <a:defRPr/>
            </a:pPr>
            <a:endParaRPr lang="de-DE" altLang="en-US" dirty="0">
              <a:solidFill>
                <a:schemeClr val="tx1">
                  <a:lumMod val="65000"/>
                  <a:lumOff val="35000"/>
                </a:schemeClr>
              </a:solidFill>
            </a:endParaRPr>
          </a:p>
          <a:p>
            <a:pPr>
              <a:defRPr/>
            </a:pPr>
            <a:endParaRPr lang="en-GB" altLang="en-US" dirty="0"/>
          </a:p>
          <a:p>
            <a:endParaRPr lang="en-GB" dirty="0">
              <a:solidFill>
                <a:schemeClr val="tx1">
                  <a:lumMod val="65000"/>
                  <a:lumOff val="35000"/>
                </a:schemeClr>
              </a:solidFill>
            </a:endParaRPr>
          </a:p>
          <a:p>
            <a:endParaRPr lang="en-GB" sz="1800" b="0" dirty="0">
              <a:solidFill>
                <a:schemeClr val="tx1">
                  <a:lumMod val="65000"/>
                  <a:lumOff val="35000"/>
                </a:schemeClr>
              </a:solidFill>
            </a:endParaRPr>
          </a:p>
        </p:txBody>
      </p:sp>
      <p:sp>
        <p:nvSpPr>
          <p:cNvPr id="7" name="Foliennummernplatzhalter 4"/>
          <p:cNvSpPr txBox="1">
            <a:spLocks/>
          </p:cNvSpPr>
          <p:nvPr/>
        </p:nvSpPr>
        <p:spPr>
          <a:xfrm>
            <a:off x="8306072" y="6448251"/>
            <a:ext cx="730424" cy="365125"/>
          </a:xfrm>
          <a:prstGeom prst="rect">
            <a:avLst/>
          </a:prstGeom>
        </p:spPr>
        <p:txBody>
          <a:bodyPr vert="horz" lIns="91440" tIns="45720" rIns="91440" bIns="45720" rtlCol="0" anchor="ctr"/>
          <a:lstStyle>
            <a:defPPr>
              <a:defRPr lang="de-DE"/>
            </a:defPPr>
            <a:lvl1pPr algn="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8C8F4C20-9068-46C0-9F8D-A493F69C340F}" type="slidenum">
              <a:rPr lang="de-DE"/>
              <a:pPr/>
              <a:t>8</a:t>
            </a:fld>
            <a:endParaRPr lang="de-DE" dirty="0"/>
          </a:p>
        </p:txBody>
      </p:sp>
      <p:sp>
        <p:nvSpPr>
          <p:cNvPr id="4" name="Rechteck 3"/>
          <p:cNvSpPr/>
          <p:nvPr/>
        </p:nvSpPr>
        <p:spPr>
          <a:xfrm>
            <a:off x="5729300" y="1484784"/>
            <a:ext cx="3091172"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285750" lvl="0" indent="-285750">
              <a:buFont typeface="Arial" panose="020B0604020202020204" pitchFamily="34" charset="0"/>
              <a:buChar char="•"/>
            </a:pPr>
            <a:r>
              <a:rPr lang="en-GB" dirty="0"/>
              <a:t>Who benefits from public investments and subsidies?</a:t>
            </a:r>
          </a:p>
          <a:p>
            <a:pPr marL="285750" lvl="0" indent="-285750">
              <a:buFont typeface="Arial" panose="020B0604020202020204" pitchFamily="34" charset="0"/>
              <a:buChar char="•"/>
            </a:pPr>
            <a:r>
              <a:rPr lang="en-GB" dirty="0"/>
              <a:t>Does the policy lead to job creation, and if yes, for whom?</a:t>
            </a:r>
          </a:p>
        </p:txBody>
      </p:sp>
    </p:spTree>
    <p:extLst>
      <p:ext uri="{BB962C8B-B14F-4D97-AF65-F5344CB8AC3E}">
        <p14:creationId xmlns:p14="http://schemas.microsoft.com/office/powerpoint/2010/main" val="3426220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a:xfrm>
            <a:off x="467544" y="116632"/>
            <a:ext cx="8229600" cy="922114"/>
          </a:xfrm>
        </p:spPr>
        <p:txBody>
          <a:bodyPr>
            <a:normAutofit fontScale="90000"/>
          </a:bodyPr>
          <a:lstStyle/>
          <a:p>
            <a:pPr lvl="0"/>
            <a:r>
              <a:rPr lang="en-GB" sz="1800" dirty="0">
                <a:solidFill>
                  <a:schemeClr val="accent5">
                    <a:lumMod val="60000"/>
                    <a:lumOff val="40000"/>
                  </a:schemeClr>
                </a:solidFill>
              </a:rPr>
              <a:t>Gender dimension</a:t>
            </a:r>
            <a:br>
              <a:rPr lang="en-GB" dirty="0">
                <a:solidFill>
                  <a:schemeClr val="accent5">
                    <a:lumMod val="60000"/>
                    <a:lumOff val="40000"/>
                  </a:schemeClr>
                </a:solidFill>
              </a:rPr>
            </a:br>
            <a:r>
              <a:rPr lang="en-GB" sz="2200" dirty="0">
                <a:solidFill>
                  <a:schemeClr val="accent5">
                    <a:lumMod val="60000"/>
                    <a:lumOff val="40000"/>
                  </a:schemeClr>
                </a:solidFill>
              </a:rPr>
              <a:t>Access to resources and infrastructures such as </a:t>
            </a:r>
            <a:r>
              <a:rPr lang="en-GB" altLang="de-DE" sz="2200" dirty="0">
                <a:solidFill>
                  <a:schemeClr val="accent5">
                    <a:lumMod val="60000"/>
                    <a:lumOff val="40000"/>
                  </a:schemeClr>
                </a:solidFill>
              </a:rPr>
              <a:t>such as </a:t>
            </a:r>
            <a:r>
              <a:rPr lang="en-US" altLang="de-DE" sz="2200" dirty="0">
                <a:solidFill>
                  <a:schemeClr val="accent5">
                    <a:lumMod val="60000"/>
                    <a:lumOff val="40000"/>
                  </a:schemeClr>
                </a:solidFill>
              </a:rPr>
              <a:t>public space, housing, time, energy and mobility services, food, water</a:t>
            </a:r>
            <a:endParaRPr lang="en-GB" sz="2200" dirty="0">
              <a:solidFill>
                <a:schemeClr val="accent5">
                  <a:lumMod val="60000"/>
                  <a:lumOff val="40000"/>
                </a:schemeClr>
              </a:solidFill>
            </a:endParaRPr>
          </a:p>
        </p:txBody>
      </p:sp>
      <p:sp>
        <p:nvSpPr>
          <p:cNvPr id="3" name="Inhaltsplatzhalter 2"/>
          <p:cNvSpPr txBox="1">
            <a:spLocks noGrp="1"/>
          </p:cNvSpPr>
          <p:nvPr>
            <p:ph idx="1"/>
          </p:nvPr>
        </p:nvSpPr>
        <p:spPr>
          <a:xfrm>
            <a:off x="467544" y="1412776"/>
            <a:ext cx="5328592" cy="4886003"/>
          </a:xfrm>
        </p:spPr>
        <p:txBody>
          <a:bodyPr>
            <a:normAutofit/>
          </a:bodyPr>
          <a:lstStyle/>
          <a:p>
            <a:pPr marL="0" lvl="0" indent="0">
              <a:spcBef>
                <a:spcPts val="600"/>
              </a:spcBef>
              <a:buClr>
                <a:schemeClr val="accent5"/>
              </a:buClr>
              <a:buNone/>
            </a:pPr>
            <a:r>
              <a:rPr lang="en-GB" dirty="0"/>
              <a:t>Gender bias in the provision and design of spatial structures, public spaces, and infrastructures</a:t>
            </a:r>
          </a:p>
          <a:p>
            <a:pPr lvl="0">
              <a:spcBef>
                <a:spcPts val="600"/>
              </a:spcBef>
              <a:buClr>
                <a:schemeClr val="accent5"/>
              </a:buClr>
              <a:buFont typeface="Wingdings 3" panose="05040102010807070707" pitchFamily="18" charset="2"/>
              <a:buChar char=""/>
            </a:pPr>
            <a:endParaRPr lang="de-DE" dirty="0"/>
          </a:p>
          <a:p>
            <a:pPr lvl="0">
              <a:spcBef>
                <a:spcPts val="600"/>
              </a:spcBef>
              <a:buClr>
                <a:schemeClr val="accent5"/>
              </a:buClr>
              <a:buFont typeface="Wingdings 3" panose="05040102010807070707" pitchFamily="18" charset="2"/>
              <a:buChar char=""/>
            </a:pPr>
            <a:r>
              <a:rPr lang="en-GB" dirty="0"/>
              <a:t>Walking &amp; biking infrastructure underdeveloped</a:t>
            </a:r>
          </a:p>
          <a:p>
            <a:pPr lvl="0">
              <a:spcBef>
                <a:spcPts val="600"/>
              </a:spcBef>
              <a:buClr>
                <a:schemeClr val="accent5"/>
              </a:buClr>
              <a:buFont typeface="Wingdings 3" panose="05040102010807070707" pitchFamily="18" charset="2"/>
              <a:buChar char=""/>
            </a:pPr>
            <a:r>
              <a:rPr lang="en-GB" dirty="0"/>
              <a:t>Public transport services, incl. interconnections, tariffs not catering care requirements</a:t>
            </a:r>
          </a:p>
          <a:p>
            <a:pPr lvl="0">
              <a:spcBef>
                <a:spcPts val="600"/>
              </a:spcBef>
              <a:buClr>
                <a:schemeClr val="accent5"/>
              </a:buClr>
              <a:buFont typeface="Wingdings 3" panose="05040102010807070707" pitchFamily="18" charset="2"/>
              <a:buChar char=""/>
            </a:pPr>
            <a:endParaRPr lang="de-DE" dirty="0"/>
          </a:p>
          <a:p>
            <a:pPr marL="0" lvl="0" indent="0">
              <a:spcBef>
                <a:spcPts val="600"/>
              </a:spcBef>
              <a:buClr>
                <a:schemeClr val="accent5"/>
              </a:buClr>
              <a:buNone/>
            </a:pPr>
            <a:r>
              <a:rPr lang="de-DE" dirty="0" err="1"/>
              <a:t>Examples</a:t>
            </a:r>
            <a:endParaRPr lang="de-DE" dirty="0"/>
          </a:p>
          <a:p>
            <a:r>
              <a:rPr lang="de-DE" dirty="0" err="1"/>
              <a:t>Better</a:t>
            </a:r>
            <a:r>
              <a:rPr lang="de-DE" dirty="0"/>
              <a:t> </a:t>
            </a:r>
            <a:r>
              <a:rPr lang="de-DE" dirty="0" err="1"/>
              <a:t>cycling</a:t>
            </a:r>
            <a:r>
              <a:rPr lang="de-DE" dirty="0"/>
              <a:t> </a:t>
            </a:r>
            <a:r>
              <a:rPr lang="de-DE" dirty="0" err="1"/>
              <a:t>infrastructure</a:t>
            </a:r>
            <a:r>
              <a:rPr lang="de-DE" dirty="0"/>
              <a:t> in countries such </a:t>
            </a:r>
            <a:r>
              <a:rPr lang="de-DE" dirty="0" err="1"/>
              <a:t>as</a:t>
            </a:r>
            <a:r>
              <a:rPr lang="de-DE" dirty="0"/>
              <a:t> </a:t>
            </a:r>
            <a:r>
              <a:rPr lang="de-DE" dirty="0" err="1"/>
              <a:t>the</a:t>
            </a:r>
            <a:r>
              <a:rPr lang="de-DE" dirty="0"/>
              <a:t> </a:t>
            </a:r>
            <a:r>
              <a:rPr lang="de-DE" dirty="0" err="1"/>
              <a:t>Netherlands</a:t>
            </a:r>
            <a:r>
              <a:rPr lang="de-DE" dirty="0"/>
              <a:t> </a:t>
            </a:r>
            <a:r>
              <a:rPr lang="de-DE" dirty="0" err="1"/>
              <a:t>and</a:t>
            </a:r>
            <a:r>
              <a:rPr lang="de-DE" dirty="0"/>
              <a:t> </a:t>
            </a:r>
            <a:r>
              <a:rPr lang="de-DE" dirty="0" err="1"/>
              <a:t>Denmark</a:t>
            </a:r>
            <a:r>
              <a:rPr lang="de-DE" dirty="0"/>
              <a:t> -&gt; </a:t>
            </a:r>
            <a:r>
              <a:rPr lang="de-DE" dirty="0" err="1"/>
              <a:t>more</a:t>
            </a:r>
            <a:r>
              <a:rPr lang="de-DE" dirty="0"/>
              <a:t> </a:t>
            </a:r>
            <a:r>
              <a:rPr lang="de-DE" dirty="0" err="1"/>
              <a:t>women</a:t>
            </a:r>
            <a:r>
              <a:rPr lang="de-DE" dirty="0"/>
              <a:t> </a:t>
            </a:r>
            <a:r>
              <a:rPr lang="de-DE" dirty="0" err="1"/>
              <a:t>cycle</a:t>
            </a:r>
            <a:endParaRPr lang="en-GB" dirty="0"/>
          </a:p>
        </p:txBody>
      </p:sp>
      <p:sp>
        <p:nvSpPr>
          <p:cNvPr id="7" name="Foliennummernplatzhalter 4"/>
          <p:cNvSpPr txBox="1">
            <a:spLocks/>
          </p:cNvSpPr>
          <p:nvPr/>
        </p:nvSpPr>
        <p:spPr>
          <a:xfrm>
            <a:off x="8306072" y="6448251"/>
            <a:ext cx="730424" cy="365125"/>
          </a:xfrm>
          <a:prstGeom prst="rect">
            <a:avLst/>
          </a:prstGeom>
        </p:spPr>
        <p:txBody>
          <a:bodyPr vert="horz" lIns="91440" tIns="45720" rIns="91440" bIns="45720" rtlCol="0" anchor="ctr"/>
          <a:lstStyle>
            <a:defPPr>
              <a:defRPr lang="de-DE"/>
            </a:defPPr>
            <a:lvl1pPr algn="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8C8F4C20-9068-46C0-9F8D-A493F69C340F}" type="slidenum">
              <a:rPr lang="de-DE"/>
              <a:pPr/>
              <a:t>9</a:t>
            </a:fld>
            <a:endParaRPr lang="de-DE" dirty="0"/>
          </a:p>
        </p:txBody>
      </p:sp>
      <p:sp>
        <p:nvSpPr>
          <p:cNvPr id="5" name="Rechteck 4"/>
          <p:cNvSpPr/>
          <p:nvPr/>
        </p:nvSpPr>
        <p:spPr>
          <a:xfrm>
            <a:off x="6084168" y="1412776"/>
            <a:ext cx="2880320" cy="258532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285750" lvl="0" indent="-285750">
              <a:buFont typeface="Arial" panose="020B0604020202020204" pitchFamily="34" charset="0"/>
              <a:buChar char="•"/>
            </a:pPr>
            <a:r>
              <a:rPr lang="en-GB" dirty="0"/>
              <a:t>Does the policy contribute to better access for all to energy and transport services, water etc.?</a:t>
            </a:r>
          </a:p>
          <a:p>
            <a:pPr marL="285750" lvl="0" indent="-285750">
              <a:buFont typeface="Arial" panose="020B0604020202020204" pitchFamily="34" charset="0"/>
              <a:buChar char="•"/>
            </a:pPr>
            <a:r>
              <a:rPr lang="en-GB" dirty="0"/>
              <a:t>Are there gender-specific needs and consumption patterns that need to be considered?</a:t>
            </a:r>
          </a:p>
        </p:txBody>
      </p:sp>
    </p:spTree>
    <p:extLst>
      <p:ext uri="{BB962C8B-B14F-4D97-AF65-F5344CB8AC3E}">
        <p14:creationId xmlns:p14="http://schemas.microsoft.com/office/powerpoint/2010/main" val="19723822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62E4F753193B47AEFE115FF67B9047" ma:contentTypeVersion="16" ma:contentTypeDescription="Create a new document." ma:contentTypeScope="" ma:versionID="9334c05abd4b44d0fc318e842c68e800">
  <xsd:schema xmlns:xsd="http://www.w3.org/2001/XMLSchema" xmlns:xs="http://www.w3.org/2001/XMLSchema" xmlns:p="http://schemas.microsoft.com/office/2006/metadata/properties" xmlns:ns2="1a67a136-d121-481b-9b44-0b6b694fb3b3" xmlns:ns3="71b87823-4539-48b0-a3d7-24ba6de174ee" xmlns:ns4="985ec44e-1bab-4c0b-9df0-6ba128686fc9" targetNamespace="http://schemas.microsoft.com/office/2006/metadata/properties" ma:root="true" ma:fieldsID="66770f11b880a37abc778f3cbb7c3a23" ns2:_="" ns3:_="" ns4:_="">
    <xsd:import namespace="1a67a136-d121-481b-9b44-0b6b694fb3b3"/>
    <xsd:import namespace="71b87823-4539-48b0-a3d7-24ba6de174ee"/>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67a136-d121-481b-9b44-0b6b694fb3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1b87823-4539-48b0-a3d7-24ba6de174e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4d1e8679-95ef-45ec-8894-1a07fde31b90}" ma:internalName="TaxCatchAll" ma:showField="CatchAllData" ma:web="71b87823-4539-48b0-a3d7-24ba6de174e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a67a136-d121-481b-9b44-0b6b694fb3b3">
      <Terms xmlns="http://schemas.microsoft.com/office/infopath/2007/PartnerControls"/>
    </lcf76f155ced4ddcb4097134ff3c332f>
    <TaxCatchAll xmlns="985ec44e-1bab-4c0b-9df0-6ba128686fc9"/>
  </documentManagement>
</p:properties>
</file>

<file path=customXml/itemProps1.xml><?xml version="1.0" encoding="utf-8"?>
<ds:datastoreItem xmlns:ds="http://schemas.openxmlformats.org/officeDocument/2006/customXml" ds:itemID="{F81E8B60-EA94-48C5-82D6-A90D7CE88F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67a136-d121-481b-9b44-0b6b694fb3b3"/>
    <ds:schemaRef ds:uri="71b87823-4539-48b0-a3d7-24ba6de174ee"/>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C86ABE-7C79-463E-A402-E6E76FD732A8}">
  <ds:schemaRefs>
    <ds:schemaRef ds:uri="http://schemas.microsoft.com/sharepoint/v3/contenttype/forms"/>
  </ds:schemaRefs>
</ds:datastoreItem>
</file>

<file path=customXml/itemProps3.xml><?xml version="1.0" encoding="utf-8"?>
<ds:datastoreItem xmlns:ds="http://schemas.openxmlformats.org/officeDocument/2006/customXml" ds:itemID="{3896D92D-71E9-4008-9477-CF88C900748E}">
  <ds:schemaRef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1a67a136-d121-481b-9b44-0b6b694fb3b3"/>
    <ds:schemaRef ds:uri="985ec44e-1bab-4c0b-9df0-6ba128686fc9"/>
    <ds:schemaRef ds:uri="71b87823-4539-48b0-a3d7-24ba6de174e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1119</Words>
  <Application>Microsoft Office PowerPoint</Application>
  <PresentationFormat>On-screen Show (4:3)</PresentationFormat>
  <Paragraphs>126</Paragraphs>
  <Slides>11</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Tahoma</vt:lpstr>
      <vt:lpstr>Webdings</vt:lpstr>
      <vt:lpstr>Wingdings 3</vt:lpstr>
      <vt:lpstr>Larissa</vt:lpstr>
      <vt:lpstr>1_Larissa</vt:lpstr>
      <vt:lpstr>Gender Mainstreaming in the Transport Sector</vt:lpstr>
      <vt:lpstr>Overview</vt:lpstr>
      <vt:lpstr>Gender Mainstreaming</vt:lpstr>
      <vt:lpstr>Gender Impact Assessment (GIA)</vt:lpstr>
      <vt:lpstr>Gender dimension Gender norms, hierarchies and power relations</vt:lpstr>
      <vt:lpstr>Gender dimension Representation, participation in decision‐making </vt:lpstr>
      <vt:lpstr>Gender dimension Care economy: Attribution, distribution and valuation of care work </vt:lpstr>
      <vt:lpstr>Gender dimension Market economy: Wages and pensions, income and wealth</vt:lpstr>
      <vt:lpstr>Gender dimension Access to resources and infrastructures such as such as public space, housing, time, energy and mobility services, food, water</vt:lpstr>
      <vt:lpstr>Gender dimension Bodies, health, intimacy, freedom from violence</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go</dc:creator>
  <cp:lastModifiedBy>Thomas Henry Hartley</cp:lastModifiedBy>
  <cp:revision>131</cp:revision>
  <dcterms:created xsi:type="dcterms:W3CDTF">2019-03-04T22:06:20Z</dcterms:created>
  <dcterms:modified xsi:type="dcterms:W3CDTF">2022-10-17T11:43:34Z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0x0101001862E4F753193B47AEFE115FF67B9047</vt:lpwstr>
  </property>
</Properties>
</file>