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65" r:id="rId6"/>
    <p:sldId id="261" r:id="rId7"/>
    <p:sldId id="258" r:id="rId8"/>
    <p:sldId id="257" r:id="rId9"/>
    <p:sldId id="259" r:id="rId10"/>
    <p:sldId id="263" r:id="rId11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7955B-5AA0-4172-ACF6-88AF5AA74B55}" v="7" dt="2023-01-20T17:42:17.10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8227955B-5AA0-4172-ACF6-88AF5AA74B55}"/>
    <pc:docChg chg="custSel modSld">
      <pc:chgData name="Francois Guichard" userId="b25862a6-b641-4ece-b9f9-9230f3cdb908" providerId="ADAL" clId="{8227955B-5AA0-4172-ACF6-88AF5AA74B55}" dt="2023-01-20T17:59:12.309" v="85" actId="20577"/>
      <pc:docMkLst>
        <pc:docMk/>
      </pc:docMkLst>
      <pc:sldChg chg="modSp mod">
        <pc:chgData name="Francois Guichard" userId="b25862a6-b641-4ece-b9f9-9230f3cdb908" providerId="ADAL" clId="{8227955B-5AA0-4172-ACF6-88AF5AA74B55}" dt="2023-01-20T17:59:12.309" v="85" actId="20577"/>
        <pc:sldMkLst>
          <pc:docMk/>
          <pc:sldMk cId="2953752412" sldId="257"/>
        </pc:sldMkLst>
        <pc:spChg chg="mod">
          <ac:chgData name="Francois Guichard" userId="b25862a6-b641-4ece-b9f9-9230f3cdb908" providerId="ADAL" clId="{8227955B-5AA0-4172-ACF6-88AF5AA74B55}" dt="2023-01-20T17:59:12.309" v="85" actId="20577"/>
          <ac:spMkLst>
            <pc:docMk/>
            <pc:sldMk cId="2953752412" sldId="257"/>
            <ac:spMk id="3" creationId="{DC5548BB-C77E-497A-8936-23624118A9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sites/default/files/2022-12/ECE-TRANS-WP.1-GE.3-2022-1-inf.1%20GE.3-05-0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r>
              <a:rPr lang="en-US" dirty="0"/>
              <a:t>General information </a:t>
            </a:r>
          </a:p>
          <a:p>
            <a:pPr algn="ctr">
              <a:defRPr i="1"/>
            </a:pPr>
            <a:br>
              <a:rPr lang="en-US" dirty="0"/>
            </a:br>
            <a:r>
              <a:rPr lang="en-US" dirty="0"/>
              <a:t>and </a:t>
            </a:r>
          </a:p>
          <a:p>
            <a:pPr algn="ctr">
              <a:defRPr i="1"/>
            </a:pPr>
            <a:br>
              <a:rPr lang="en-US" dirty="0"/>
            </a:br>
            <a:r>
              <a:rPr lang="en-US" dirty="0"/>
              <a:t>highlights from </a:t>
            </a:r>
          </a:p>
          <a:p>
            <a:pPr algn="ctr">
              <a:defRPr i="1"/>
            </a:pPr>
            <a:r>
              <a:rPr lang="en-US" dirty="0"/>
              <a:t>WP.29 / AC.1 / AC.2 / AC.3 / AC.4 (November 2022)</a:t>
            </a:r>
          </a:p>
          <a:p>
            <a:pPr algn="ctr">
              <a:defRPr i="1"/>
            </a:pPr>
            <a:r>
              <a:rPr lang="en-US" dirty="0"/>
              <a:t>And from other groups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GRVA-15-03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15th GRVA, 23-27 January 2023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Provisional agenda item 2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718412"/>
            <a:ext cx="9697600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15</a:t>
            </a:r>
            <a:r>
              <a:rPr kumimoji="0" lang="en-US" sz="1800" b="1" i="0" u="none" strike="noStrike" cap="none" spc="0" normalizeH="0" baseline="30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session of GRVA:</a:t>
            </a:r>
          </a:p>
          <a:p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session is organized as an in-person session. The Special Regime for COVID-19 is lifted. </a:t>
            </a:r>
            <a:br>
              <a:rPr lang="en-US" dirty="0"/>
            </a:br>
            <a:r>
              <a:rPr lang="en-US" dirty="0"/>
              <a:t>BUT: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sponsor covered the costs for the remote access and interpretation services:</a:t>
            </a:r>
          </a:p>
          <a:p>
            <a:pPr marL="720725" lvl="4" indent="-285750">
              <a:buFont typeface="Arial" panose="020B0604020202020204" pitchFamily="34" charset="0"/>
              <a:buChar char="•"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Interpretation (E/F/R) is provided from 9.30 </a:t>
            </a:r>
            <a:r>
              <a:rPr lang="en-US" dirty="0"/>
              <a:t>–</a:t>
            </a: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11:30am and 2.30 </a:t>
            </a:r>
            <a:r>
              <a:rPr lang="en-US" dirty="0"/>
              <a:t>–</a:t>
            </a: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4:30pm</a:t>
            </a:r>
          </a:p>
          <a:p>
            <a:pPr marL="720725" lvl="4" indent="-285750">
              <a:buFont typeface="Arial" panose="020B0604020202020204" pitchFamily="34" charset="0"/>
              <a:buChar char="•"/>
            </a:pPr>
            <a:r>
              <a:rPr lang="en-US" dirty="0"/>
              <a:t>The remaining time is in English only (11:30am – 12:30pm and 4:30pm – 5:30pm)</a:t>
            </a:r>
          </a:p>
          <a:p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Next GRVA session (16</a:t>
            </a:r>
            <a:r>
              <a:rPr kumimoji="0" lang="en-US" sz="1800" b="1" i="0" u="none" strike="noStrike" cap="none" spc="0" normalizeH="0" baseline="30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session):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Date:  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22-26 May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Format: scheduled as in person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Official document submission deadline: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27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FillTx/>
                <a:latin typeface="+mn-lt"/>
                <a:ea typeface="+mn-ea"/>
                <a:cs typeface="+mn-cs"/>
                <a:sym typeface="Calibri"/>
              </a:rPr>
              <a:t>February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723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718412"/>
            <a:ext cx="9697600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 from the secretariat for documents:</a:t>
            </a:r>
          </a:p>
          <a:p>
            <a:endParaRPr lang="en-US" dirty="0"/>
          </a:p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-Official documents shall be prepared according to the instructions in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dirty="0"/>
              <a:t>WP.29-157-24</a:t>
            </a:r>
            <a:br>
              <a:rPr lang="en-GB" dirty="0"/>
            </a:br>
            <a:r>
              <a:rPr lang="en-GB" dirty="0"/>
              <a:t>(see 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ECE/TRANS/WP.29/1097, para. 12)</a:t>
            </a:r>
          </a:p>
          <a:p>
            <a:endParaRPr kumimoji="0" lang="en-GB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uFillTx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  <a:sym typeface="Calibri"/>
            </a:endParaRPr>
          </a:p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-For facilitating the translation of documents, please provide to the secretariat the drawings and pictures that include text in an editable format so that the text can be translated.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addition, for IPR related reasons:</a:t>
            </a:r>
          </a:p>
          <a:p>
            <a:endParaRPr lang="en-GB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dirty="0"/>
              <a:t>-The submitter of any document (including a presentation) may be invited to confirm that publication of this document on the UNECE website and further use does not violate any copyright/intellectual property rights and that the submitter agrees to hold UNECE harmless of any copyright/intellectual property claims concerning this document. </a:t>
            </a:r>
          </a:p>
          <a:p>
            <a:r>
              <a:rPr lang="en-US" dirty="0"/>
              <a:t>-If a document contains materials of third parties, permission of these parties may be required.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699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November </a:t>
            </a:r>
            <a:r>
              <a:rPr lang="en-US" sz="2000" dirty="0">
                <a:sym typeface="Calibri"/>
              </a:rPr>
              <a:t>2022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ECE/TRANS/WP.29/1168 for more details)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AC.2 	</a:t>
            </a:r>
            <a:br>
              <a:rPr lang="en-US" dirty="0"/>
            </a:br>
            <a:r>
              <a:rPr lang="en-US" dirty="0"/>
              <a:t>	- </a:t>
            </a:r>
            <a:r>
              <a:rPr lang="en-US" i="1" dirty="0"/>
              <a:t>recalled discussions </a:t>
            </a:r>
            <a:r>
              <a:rPr lang="en-US" dirty="0"/>
              <a:t>of a proposal for an IPR policy applicable to WP.29 and invited CPs to 	provide feedback before the 189 the WP.29 session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noted</a:t>
            </a:r>
            <a:r>
              <a:rPr lang="en-US" dirty="0"/>
              <a:t> that remote connections to meetings would only be possible if financed via extra-	budgetary resources.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provided recommendations </a:t>
            </a:r>
            <a:r>
              <a:rPr lang="en-US" dirty="0"/>
              <a:t>to GRVA (see WP.29-188-21)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921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0" y="1690703"/>
            <a:ext cx="9791729" cy="51398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WP.29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received</a:t>
            </a:r>
            <a:r>
              <a:rPr lang="en-US" dirty="0"/>
              <a:t> high level statements from Republic of Korea mentioning domestic actions to tackle road safety (incl. AEBS for all vehicles), mentioned the potential benefits of ACPE.  </a:t>
            </a:r>
            <a:endParaRPr lang="en-US" i="1" dirty="0"/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recommended</a:t>
            </a:r>
            <a:r>
              <a:rPr lang="en-US" dirty="0"/>
              <a:t> that GRE conducts analysis of research and establishes high level principles related to light-</a:t>
            </a:r>
            <a:r>
              <a:rPr lang="en-US" dirty="0" err="1"/>
              <a:t>signalling</a:t>
            </a:r>
            <a:r>
              <a:rPr lang="en-US" dirty="0"/>
              <a:t> for ADS operational status,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endorsed </a:t>
            </a:r>
            <a:r>
              <a:rPr lang="en-US" dirty="0"/>
              <a:t>the amendment proposal to the table in the Framework Document, 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noted</a:t>
            </a:r>
            <a:r>
              <a:rPr lang="en-US" dirty="0"/>
              <a:t> the coordination of work between the different GRs regarding the screening of </a:t>
            </a:r>
            <a:br>
              <a:rPr lang="en-US" dirty="0"/>
            </a:br>
            <a:r>
              <a:rPr lang="en-US" dirty="0"/>
              <a:t>UN Regulations and UN Global Technical Regulations (UN GTRs) as requested by WP.29 in March 2022 (ECE/TRANS/WP.29/1164, para. 30), 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requested</a:t>
            </a:r>
            <a:r>
              <a:rPr lang="en-US" dirty="0"/>
              <a:t> the IWG on ITS to perform preparatory activities and to explore the potential role of WP.29 regarding to related to V2V (a meeting took place on January 17</a:t>
            </a:r>
            <a:r>
              <a:rPr lang="en-US" baseline="30000" dirty="0"/>
              <a:t>th</a:t>
            </a:r>
            <a:r>
              <a:rPr lang="en-US" dirty="0"/>
              <a:t>, 2023 – see item 5(d))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invited</a:t>
            </a:r>
            <a:r>
              <a:rPr lang="en-US" dirty="0"/>
              <a:t> GRSG and GRVA to collaborate on developing new vehicle categories (or subcategories) dedicated to ADS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agreed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to </a:t>
            </a:r>
            <a:r>
              <a:rPr lang="en-US" dirty="0"/>
              <a:t>have a clearer understanding of the direction of work related to UEBS before starting activities at GRVA or GRSG.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1936758F-F319-4B65-8BA2-F9BC9E6F305B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November </a:t>
            </a:r>
            <a:r>
              <a:rPr lang="en-US" sz="2000" dirty="0">
                <a:sym typeface="Calibri"/>
              </a:rPr>
              <a:t>2022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ECE/TRANS/WP.29/1168 for more details)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7524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5232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AC.1	</a:t>
            </a:r>
            <a:r>
              <a:rPr lang="en-US" i="1" dirty="0"/>
              <a:t>-adopted </a:t>
            </a:r>
            <a:r>
              <a:rPr lang="en-US" dirty="0"/>
              <a:t>all proposals submitted by GRVA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AC.3 	</a:t>
            </a:r>
            <a:r>
              <a:rPr lang="en-US" dirty="0"/>
              <a:t>-</a:t>
            </a:r>
            <a:r>
              <a:rPr lang="en-US" i="1" dirty="0"/>
              <a:t>paused </a:t>
            </a:r>
            <a:r>
              <a:rPr lang="en-US" dirty="0"/>
              <a:t>the activities on</a:t>
            </a:r>
            <a:r>
              <a:rPr lang="en-US" i="1" dirty="0"/>
              <a:t> </a:t>
            </a:r>
            <a:r>
              <a:rPr lang="en-US" dirty="0"/>
              <a:t>UN GTR No. 3 (Motorcycle brakes)</a:t>
            </a:r>
          </a:p>
          <a:p>
            <a:r>
              <a:rPr lang="en-US" i="1" dirty="0"/>
              <a:t>	-paused </a:t>
            </a:r>
            <a:r>
              <a:rPr lang="en-US" dirty="0"/>
              <a:t>the activities on UN GTR No. 8 (ESC)</a:t>
            </a:r>
          </a:p>
          <a:p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lang="en-US" b="1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AC.4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did not convene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lang="en-US" i="1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lang="en-US" b="1" dirty="0"/>
              <a:t>IWG on DETA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lang="en-US" dirty="0"/>
              <a:t>	-</a:t>
            </a:r>
            <a:r>
              <a:rPr lang="en-US" i="1" dirty="0"/>
              <a:t>provided</a:t>
            </a:r>
            <a:r>
              <a:rPr lang="en-US" dirty="0"/>
              <a:t> a template to be used by GRs on UI implementation in UN Regulations </a:t>
            </a:r>
            <a:br>
              <a:rPr lang="en-US" dirty="0"/>
            </a:br>
            <a:r>
              <a:rPr lang="en-US" dirty="0"/>
              <a:t>	(more details under agenda item 12(a))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kumimoji="0" lang="en-US" sz="1800" b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Information provided by the secretariat</a:t>
            </a:r>
          </a:p>
          <a:p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lang="en-US" dirty="0"/>
              <a:t>	- Uganda joined the 1958, 1997 and 1998 agreements</a:t>
            </a:r>
          </a:p>
          <a:p>
            <a:r>
              <a:rPr lang="en-US" dirty="0"/>
              <a:t>	- The Philippines joined the 1958 Agreement</a:t>
            </a: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84D495F0-7143-45E7-AB41-B677307B610E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November </a:t>
            </a:r>
            <a:r>
              <a:rPr lang="en-US" sz="2000" dirty="0">
                <a:sym typeface="Calibri"/>
              </a:rPr>
              <a:t>2022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ECE/TRANS/WP.29/1168 for more details)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184055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533787"/>
            <a:ext cx="9697600" cy="64633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GRBP </a:t>
            </a:r>
            <a:r>
              <a:rPr lang="en-US" dirty="0"/>
              <a:t>– See</a:t>
            </a:r>
            <a:r>
              <a:rPr kumimoji="0" lang="en-US" sz="1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US" sz="1800" dirty="0">
                <a:sym typeface="Calibri"/>
              </a:rPr>
              <a:t>ECE/TRANS/WP.29/1166 </a:t>
            </a: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lang="en-US" b="1" dirty="0"/>
          </a:p>
          <a:p>
            <a:pPr lvl="2" indent="0"/>
            <a:r>
              <a:rPr lang="en-US" dirty="0"/>
              <a:t>The IWG on Measurement Uncertainty reported on how to handle measurement uncertainties in UN Regulations and GTRs (WP.29-187-06). </a:t>
            </a:r>
          </a:p>
          <a:p>
            <a:pPr lvl="2" indent="0"/>
            <a:r>
              <a:rPr lang="en-US" dirty="0"/>
              <a:t>WP.29 invited other GRs to consider if the proposed approach could fit UN Regulations under their umbrellas. WP.29 also felt that the document of reference could serve as a guide for technical services when performing measurements.</a:t>
            </a:r>
          </a:p>
          <a:p>
            <a:pPr lvl="2" indent="0"/>
            <a:endParaRPr kumimoji="0" lang="en-US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lvl="2" indent="0"/>
            <a:r>
              <a:rPr lang="en-US" b="1" dirty="0"/>
              <a:t>GRPE </a:t>
            </a:r>
            <a:r>
              <a:rPr lang="en-US" dirty="0"/>
              <a:t>– See GRPE-87-55</a:t>
            </a:r>
          </a:p>
          <a:p>
            <a:pPr lvl="2" indent="0"/>
            <a:endParaRPr lang="en-US" b="1" dirty="0"/>
          </a:p>
          <a:p>
            <a:pPr lvl="2" indent="0"/>
            <a:r>
              <a:rPr lang="en-US" dirty="0"/>
              <a:t>- Is considering “using vehicle connectivity, automation and self-driving capabilities to minimize environmental impact of vehicles and associated activity.” (midterm)</a:t>
            </a:r>
          </a:p>
          <a:p>
            <a:pPr lvl="2" indent="0"/>
            <a:r>
              <a:rPr lang="en-US" dirty="0"/>
              <a:t>- The IWG on EVE is considering working on geo-fencing in the short/midterm. There could be a collaboration item with GRVA.</a:t>
            </a:r>
          </a:p>
          <a:p>
            <a:pPr lvl="2" indent="0"/>
            <a:endParaRPr lang="en-US" dirty="0"/>
          </a:p>
          <a:p>
            <a:pPr lvl="2" indent="0"/>
            <a:r>
              <a:rPr lang="en-US" b="1" dirty="0"/>
              <a:t>WP.1/GE.3 </a:t>
            </a:r>
            <a:r>
              <a:rPr lang="en-US" dirty="0"/>
              <a:t>– drafting a new legal instrument on the use of ADS in traffic</a:t>
            </a:r>
          </a:p>
          <a:p>
            <a:pPr lvl="2" indent="0"/>
            <a:endParaRPr lang="en-US" dirty="0"/>
          </a:p>
          <a:p>
            <a:pPr lvl="2" indent="0"/>
            <a:r>
              <a:rPr lang="en-US" dirty="0"/>
              <a:t>See the zero draft / Skeleton: </a:t>
            </a:r>
            <a:br>
              <a:rPr lang="en-US" dirty="0"/>
            </a:br>
            <a:r>
              <a:rPr lang="en-US" dirty="0">
                <a:hlinkClick r:id="rId2"/>
              </a:rPr>
              <a:t>https://unece.org/sites/default/files/2022-12/ECE-TRANS-WP.1-GE.3-2022-1-inf.1%20GE.3-05-01.pdf</a:t>
            </a:r>
            <a:endParaRPr lang="en-US" dirty="0"/>
          </a:p>
          <a:p>
            <a:pPr lvl="2" indent="0"/>
            <a:endParaRPr lang="en-US" dirty="0"/>
          </a:p>
          <a:p>
            <a:pPr lvl="2" indent="0"/>
            <a:endParaRPr lang="en-US" dirty="0"/>
          </a:p>
          <a:p>
            <a:pPr lvl="2" indent="0"/>
            <a:endParaRPr kumimoji="0" lang="en-US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lvl="2" indent="0"/>
            <a:endParaRPr kumimoji="0" lang="en-US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84D495F0-7143-45E7-AB41-B677307B610E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Information / highlights from other groups</a:t>
            </a:r>
            <a:br>
              <a:rPr lang="en-US" sz="2000" dirty="0">
                <a:sym typeface="Calibri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53647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2276A0-C1C7-4BCA-A253-274F7A102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3E29B1-9F67-43C7-9EB0-0EFA4441D11F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927</Words>
  <Application>Microsoft Office PowerPoint</Application>
  <PresentationFormat>A4 Paper (210x297 mm)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Guichard</dc:creator>
  <cp:lastModifiedBy>Francois</cp:lastModifiedBy>
  <cp:revision>22</cp:revision>
  <dcterms:modified xsi:type="dcterms:W3CDTF">2023-02-02T17:58:45Z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