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578" r:id="rId5"/>
    <p:sldId id="275" r:id="rId6"/>
    <p:sldId id="575" r:id="rId7"/>
    <p:sldId id="577" r:id="rId8"/>
    <p:sldId id="592" r:id="rId9"/>
    <p:sldId id="583" r:id="rId10"/>
    <p:sldId id="596" r:id="rId11"/>
    <p:sldId id="590" r:id="rId12"/>
    <p:sldId id="595" r:id="rId13"/>
    <p:sldId id="257" r:id="rId14"/>
    <p:sldId id="594" r:id="rId15"/>
    <p:sldId id="258" r:id="rId16"/>
    <p:sldId id="593" r:id="rId17"/>
    <p:sldId id="266" r:id="rId18"/>
    <p:sldId id="597" r:id="rId19"/>
    <p:sldId id="260" r:id="rId20"/>
    <p:sldId id="599" r:id="rId21"/>
    <p:sldId id="598" r:id="rId22"/>
    <p:sldId id="261" r:id="rId23"/>
    <p:sldId id="600" r:id="rId24"/>
    <p:sldId id="264" r:id="rId25"/>
    <p:sldId id="262" r:id="rId26"/>
    <p:sldId id="591" r:id="rId27"/>
    <p:sldId id="588" r:id="rId28"/>
    <p:sldId id="589" r:id="rId29"/>
  </p:sldIdLst>
  <p:sldSz cx="12192000" cy="6858000"/>
  <p:notesSz cx="6858000" cy="9144000"/>
  <p:custDataLst>
    <p:tags r:id="rId31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34C4D29-6CC3-4140-BB11-585F74AA4016}">
          <p14:sldIdLst>
            <p14:sldId id="578"/>
            <p14:sldId id="275"/>
            <p14:sldId id="575"/>
            <p14:sldId id="577"/>
            <p14:sldId id="592"/>
            <p14:sldId id="583"/>
            <p14:sldId id="596"/>
            <p14:sldId id="590"/>
            <p14:sldId id="595"/>
            <p14:sldId id="257"/>
            <p14:sldId id="594"/>
            <p14:sldId id="258"/>
            <p14:sldId id="593"/>
            <p14:sldId id="266"/>
            <p14:sldId id="597"/>
            <p14:sldId id="260"/>
            <p14:sldId id="599"/>
            <p14:sldId id="598"/>
            <p14:sldId id="261"/>
            <p14:sldId id="600"/>
            <p14:sldId id="264"/>
            <p14:sldId id="262"/>
            <p14:sldId id="591"/>
            <p14:sldId id="588"/>
            <p14:sldId id="58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E8AD10-409E-4579-BAEC-F63637A65EE5}" v="3" dt="2023-02-06T17:43:32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6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14921948-92C6-45F9-BF9F-C5D87FA6407C}"/>
    <pc:docChg chg="modSld">
      <pc:chgData name="Konstantin Glukhenkiy" userId="24b49d37-c936-4e44-8fab-4bfac34f62f4" providerId="ADAL" clId="{14921948-92C6-45F9-BF9F-C5D87FA6407C}" dt="2023-02-06T21:04:37.707" v="3" actId="6549"/>
      <pc:docMkLst>
        <pc:docMk/>
      </pc:docMkLst>
      <pc:sldChg chg="modSp mod">
        <pc:chgData name="Konstantin Glukhenkiy" userId="24b49d37-c936-4e44-8fab-4bfac34f62f4" providerId="ADAL" clId="{14921948-92C6-45F9-BF9F-C5D87FA6407C}" dt="2023-02-06T21:04:37.707" v="3" actId="6549"/>
        <pc:sldMkLst>
          <pc:docMk/>
          <pc:sldMk cId="1800087834" sldId="578"/>
        </pc:sldMkLst>
        <pc:spChg chg="mod">
          <ac:chgData name="Konstantin Glukhenkiy" userId="24b49d37-c936-4e44-8fab-4bfac34f62f4" providerId="ADAL" clId="{14921948-92C6-45F9-BF9F-C5D87FA6407C}" dt="2023-02-06T21:04:37.707" v="3" actId="6549"/>
          <ac:spMkLst>
            <pc:docMk/>
            <pc:sldMk cId="1800087834" sldId="578"/>
            <ac:spMk id="5" creationId="{F6FC4AF4-E468-4466-AB2F-DF925A5E6D87}"/>
          </ac:spMkLst>
        </pc:spChg>
      </pc:sldChg>
    </pc:docChg>
  </pc:docChgLst>
  <pc:docChgLst>
    <pc:chgData name="SILVANI Francoise" userId="fccc5fa0-20ab-4ae9-abc3-2e6131eee816" providerId="ADAL" clId="{1FE8AD10-409E-4579-BAEC-F63637A65EE5}"/>
    <pc:docChg chg="undo custSel modSld sldOrd">
      <pc:chgData name="SILVANI Francoise" userId="fccc5fa0-20ab-4ae9-abc3-2e6131eee816" providerId="ADAL" clId="{1FE8AD10-409E-4579-BAEC-F63637A65EE5}" dt="2023-02-06T17:52:35.832" v="149" actId="20578"/>
      <pc:docMkLst>
        <pc:docMk/>
      </pc:docMkLst>
      <pc:sldChg chg="modSp mod">
        <pc:chgData name="SILVANI Francoise" userId="fccc5fa0-20ab-4ae9-abc3-2e6131eee816" providerId="ADAL" clId="{1FE8AD10-409E-4579-BAEC-F63637A65EE5}" dt="2023-02-06T17:50:58.753" v="145" actId="1076"/>
        <pc:sldMkLst>
          <pc:docMk/>
          <pc:sldMk cId="4181062016" sldId="257"/>
        </pc:sldMkLst>
        <pc:spChg chg="mod">
          <ac:chgData name="SILVANI Francoise" userId="fccc5fa0-20ab-4ae9-abc3-2e6131eee816" providerId="ADAL" clId="{1FE8AD10-409E-4579-BAEC-F63637A65EE5}" dt="2023-02-06T17:35:02.558" v="53" actId="14100"/>
          <ac:spMkLst>
            <pc:docMk/>
            <pc:sldMk cId="4181062016" sldId="257"/>
            <ac:spMk id="8" creationId="{98B06A3B-5BB9-F014-9DB8-1A1576C79AD3}"/>
          </ac:spMkLst>
        </pc:spChg>
        <pc:spChg chg="mod">
          <ac:chgData name="SILVANI Francoise" userId="fccc5fa0-20ab-4ae9-abc3-2e6131eee816" providerId="ADAL" clId="{1FE8AD10-409E-4579-BAEC-F63637A65EE5}" dt="2023-02-06T17:35:53.838" v="59" actId="14100"/>
          <ac:spMkLst>
            <pc:docMk/>
            <pc:sldMk cId="4181062016" sldId="257"/>
            <ac:spMk id="14" creationId="{2E380DEB-5E73-F2B2-3E5B-399A39AC2C8E}"/>
          </ac:spMkLst>
        </pc:spChg>
        <pc:spChg chg="mod">
          <ac:chgData name="SILVANI Francoise" userId="fccc5fa0-20ab-4ae9-abc3-2e6131eee816" providerId="ADAL" clId="{1FE8AD10-409E-4579-BAEC-F63637A65EE5}" dt="2023-02-06T17:50:58.753" v="145" actId="1076"/>
          <ac:spMkLst>
            <pc:docMk/>
            <pc:sldMk cId="4181062016" sldId="257"/>
            <ac:spMk id="25" creationId="{45FDE77D-C58B-3665-EDBF-4FCB062F15CF}"/>
          </ac:spMkLst>
        </pc:spChg>
        <pc:spChg chg="mod">
          <ac:chgData name="SILVANI Francoise" userId="fccc5fa0-20ab-4ae9-abc3-2e6131eee816" providerId="ADAL" clId="{1FE8AD10-409E-4579-BAEC-F63637A65EE5}" dt="2023-02-06T17:50:54.340" v="144" actId="1076"/>
          <ac:spMkLst>
            <pc:docMk/>
            <pc:sldMk cId="4181062016" sldId="257"/>
            <ac:spMk id="26" creationId="{5AD02F1D-C7A5-23FF-348D-FEE24E56953C}"/>
          </ac:spMkLst>
        </pc:spChg>
      </pc:sldChg>
      <pc:sldChg chg="modSp mod">
        <pc:chgData name="SILVANI Francoise" userId="fccc5fa0-20ab-4ae9-abc3-2e6131eee816" providerId="ADAL" clId="{1FE8AD10-409E-4579-BAEC-F63637A65EE5}" dt="2023-02-06T17:41:24.527" v="101" actId="207"/>
        <pc:sldMkLst>
          <pc:docMk/>
          <pc:sldMk cId="143573868" sldId="258"/>
        </pc:sldMkLst>
        <pc:spChg chg="mod">
          <ac:chgData name="SILVANI Francoise" userId="fccc5fa0-20ab-4ae9-abc3-2e6131eee816" providerId="ADAL" clId="{1FE8AD10-409E-4579-BAEC-F63637A65EE5}" dt="2023-02-06T17:41:24.527" v="101" actId="207"/>
          <ac:spMkLst>
            <pc:docMk/>
            <pc:sldMk cId="143573868" sldId="258"/>
            <ac:spMk id="3" creationId="{977D17BB-23D1-471E-8D09-2E4D69B24221}"/>
          </ac:spMkLst>
        </pc:spChg>
      </pc:sldChg>
      <pc:sldChg chg="addSp delSp modSp mod">
        <pc:chgData name="SILVANI Francoise" userId="fccc5fa0-20ab-4ae9-abc3-2e6131eee816" providerId="ADAL" clId="{1FE8AD10-409E-4579-BAEC-F63637A65EE5}" dt="2023-02-06T17:47:41.999" v="136" actId="6549"/>
        <pc:sldMkLst>
          <pc:docMk/>
          <pc:sldMk cId="283959262" sldId="260"/>
        </pc:sldMkLst>
        <pc:spChg chg="mod">
          <ac:chgData name="SILVANI Francoise" userId="fccc5fa0-20ab-4ae9-abc3-2e6131eee816" providerId="ADAL" clId="{1FE8AD10-409E-4579-BAEC-F63637A65EE5}" dt="2023-02-06T17:47:41.999" v="136" actId="6549"/>
          <ac:spMkLst>
            <pc:docMk/>
            <pc:sldMk cId="283959262" sldId="260"/>
            <ac:spMk id="3" creationId="{977D17BB-23D1-471E-8D09-2E4D69B24221}"/>
          </ac:spMkLst>
        </pc:spChg>
        <pc:picChg chg="add mod">
          <ac:chgData name="SILVANI Francoise" userId="fccc5fa0-20ab-4ae9-abc3-2e6131eee816" providerId="ADAL" clId="{1FE8AD10-409E-4579-BAEC-F63637A65EE5}" dt="2023-02-06T17:43:08.233" v="108" actId="1076"/>
          <ac:picMkLst>
            <pc:docMk/>
            <pc:sldMk cId="283959262" sldId="260"/>
            <ac:picMk id="4" creationId="{2F8F431B-9D13-CA12-8852-A0660C2AADD5}"/>
          </ac:picMkLst>
        </pc:picChg>
        <pc:picChg chg="del">
          <ac:chgData name="SILVANI Francoise" userId="fccc5fa0-20ab-4ae9-abc3-2e6131eee816" providerId="ADAL" clId="{1FE8AD10-409E-4579-BAEC-F63637A65EE5}" dt="2023-02-06T17:42:57.743" v="104" actId="478"/>
          <ac:picMkLst>
            <pc:docMk/>
            <pc:sldMk cId="283959262" sldId="260"/>
            <ac:picMk id="5" creationId="{1EBFC977-F10B-4181-BB88-C7CFFD9D1557}"/>
          </ac:picMkLst>
        </pc:picChg>
      </pc:sldChg>
      <pc:sldChg chg="modSp mod">
        <pc:chgData name="SILVANI Francoise" userId="fccc5fa0-20ab-4ae9-abc3-2e6131eee816" providerId="ADAL" clId="{1FE8AD10-409E-4579-BAEC-F63637A65EE5}" dt="2023-02-06T17:45:01.823" v="118" actId="1076"/>
        <pc:sldMkLst>
          <pc:docMk/>
          <pc:sldMk cId="2940271974" sldId="262"/>
        </pc:sldMkLst>
        <pc:spChg chg="mod">
          <ac:chgData name="SILVANI Francoise" userId="fccc5fa0-20ab-4ae9-abc3-2e6131eee816" providerId="ADAL" clId="{1FE8AD10-409E-4579-BAEC-F63637A65EE5}" dt="2023-02-06T17:45:01.823" v="118" actId="1076"/>
          <ac:spMkLst>
            <pc:docMk/>
            <pc:sldMk cId="2940271974" sldId="262"/>
            <ac:spMk id="2" creationId="{BC2174B0-794C-4460-BC29-5336BD041ABC}"/>
          </ac:spMkLst>
        </pc:spChg>
        <pc:spChg chg="mod">
          <ac:chgData name="SILVANI Francoise" userId="fccc5fa0-20ab-4ae9-abc3-2e6131eee816" providerId="ADAL" clId="{1FE8AD10-409E-4579-BAEC-F63637A65EE5}" dt="2023-02-06T17:44:57.839" v="117" actId="20577"/>
          <ac:spMkLst>
            <pc:docMk/>
            <pc:sldMk cId="2940271974" sldId="262"/>
            <ac:spMk id="4" creationId="{02A9F1AB-FCC5-E65E-84F0-15E4CE4ACBF3}"/>
          </ac:spMkLst>
        </pc:spChg>
      </pc:sldChg>
      <pc:sldChg chg="modSp mod">
        <pc:chgData name="SILVANI Francoise" userId="fccc5fa0-20ab-4ae9-abc3-2e6131eee816" providerId="ADAL" clId="{1FE8AD10-409E-4579-BAEC-F63637A65EE5}" dt="2023-02-06T17:39:42.292" v="79" actId="20577"/>
        <pc:sldMkLst>
          <pc:docMk/>
          <pc:sldMk cId="1754152521" sldId="266"/>
        </pc:sldMkLst>
        <pc:spChg chg="mod">
          <ac:chgData name="SILVANI Francoise" userId="fccc5fa0-20ab-4ae9-abc3-2e6131eee816" providerId="ADAL" clId="{1FE8AD10-409E-4579-BAEC-F63637A65EE5}" dt="2023-02-06T17:39:42.292" v="79" actId="20577"/>
          <ac:spMkLst>
            <pc:docMk/>
            <pc:sldMk cId="1754152521" sldId="266"/>
            <ac:spMk id="6" creationId="{618DE2C3-9D1F-4033-8FDE-930788F8CCAA}"/>
          </ac:spMkLst>
        </pc:spChg>
      </pc:sldChg>
      <pc:sldChg chg="modSp mod">
        <pc:chgData name="SILVANI Francoise" userId="fccc5fa0-20ab-4ae9-abc3-2e6131eee816" providerId="ADAL" clId="{1FE8AD10-409E-4579-BAEC-F63637A65EE5}" dt="2023-02-06T17:46:40.479" v="120" actId="207"/>
        <pc:sldMkLst>
          <pc:docMk/>
          <pc:sldMk cId="671952474" sldId="577"/>
        </pc:sldMkLst>
        <pc:spChg chg="mod">
          <ac:chgData name="SILVANI Francoise" userId="fccc5fa0-20ab-4ae9-abc3-2e6131eee816" providerId="ADAL" clId="{1FE8AD10-409E-4579-BAEC-F63637A65EE5}" dt="2023-02-06T17:46:34.811" v="119" actId="207"/>
          <ac:spMkLst>
            <pc:docMk/>
            <pc:sldMk cId="671952474" sldId="577"/>
            <ac:spMk id="4" creationId="{00A875CB-CB27-4450-94C5-EF288D08E881}"/>
          </ac:spMkLst>
        </pc:spChg>
        <pc:spChg chg="mod">
          <ac:chgData name="SILVANI Francoise" userId="fccc5fa0-20ab-4ae9-abc3-2e6131eee816" providerId="ADAL" clId="{1FE8AD10-409E-4579-BAEC-F63637A65EE5}" dt="2023-02-06T17:46:40.479" v="120" actId="207"/>
          <ac:spMkLst>
            <pc:docMk/>
            <pc:sldMk cId="671952474" sldId="577"/>
            <ac:spMk id="17" creationId="{8F33E0BC-C631-4A84-8513-8AAF1BD9CA24}"/>
          </ac:spMkLst>
        </pc:spChg>
      </pc:sldChg>
      <pc:sldChg chg="modSp mod">
        <pc:chgData name="SILVANI Francoise" userId="fccc5fa0-20ab-4ae9-abc3-2e6131eee816" providerId="ADAL" clId="{1FE8AD10-409E-4579-BAEC-F63637A65EE5}" dt="2023-02-06T17:46:54.981" v="122" actId="207"/>
        <pc:sldMkLst>
          <pc:docMk/>
          <pc:sldMk cId="1419191535" sldId="583"/>
        </pc:sldMkLst>
        <pc:spChg chg="mod">
          <ac:chgData name="SILVANI Francoise" userId="fccc5fa0-20ab-4ae9-abc3-2e6131eee816" providerId="ADAL" clId="{1FE8AD10-409E-4579-BAEC-F63637A65EE5}" dt="2023-02-06T17:46:54.981" v="122" actId="207"/>
          <ac:spMkLst>
            <pc:docMk/>
            <pc:sldMk cId="1419191535" sldId="583"/>
            <ac:spMk id="8" creationId="{ACA4E71F-6B57-418F-841E-109A929DDD0E}"/>
          </ac:spMkLst>
        </pc:spChg>
      </pc:sldChg>
      <pc:sldChg chg="modSp mod">
        <pc:chgData name="SILVANI Francoise" userId="fccc5fa0-20ab-4ae9-abc3-2e6131eee816" providerId="ADAL" clId="{1FE8AD10-409E-4579-BAEC-F63637A65EE5}" dt="2023-02-06T17:46:48.248" v="121" actId="207"/>
        <pc:sldMkLst>
          <pc:docMk/>
          <pc:sldMk cId="1701948911" sldId="592"/>
        </pc:sldMkLst>
        <pc:spChg chg="mod">
          <ac:chgData name="SILVANI Francoise" userId="fccc5fa0-20ab-4ae9-abc3-2e6131eee816" providerId="ADAL" clId="{1FE8AD10-409E-4579-BAEC-F63637A65EE5}" dt="2023-02-06T17:46:48.248" v="121" actId="207"/>
          <ac:spMkLst>
            <pc:docMk/>
            <pc:sldMk cId="1701948911" sldId="592"/>
            <ac:spMk id="4" creationId="{00A875CB-CB27-4450-94C5-EF288D08E881}"/>
          </ac:spMkLst>
        </pc:spChg>
        <pc:spChg chg="mod">
          <ac:chgData name="SILVANI Francoise" userId="fccc5fa0-20ab-4ae9-abc3-2e6131eee816" providerId="ADAL" clId="{1FE8AD10-409E-4579-BAEC-F63637A65EE5}" dt="2023-02-06T17:28:59.054" v="32" actId="1037"/>
          <ac:spMkLst>
            <pc:docMk/>
            <pc:sldMk cId="1701948911" sldId="592"/>
            <ac:spMk id="5" creationId="{BCCDEE06-0D55-8824-6AF5-A144AA8FE146}"/>
          </ac:spMkLst>
        </pc:spChg>
      </pc:sldChg>
      <pc:sldChg chg="modSp mod">
        <pc:chgData name="SILVANI Francoise" userId="fccc5fa0-20ab-4ae9-abc3-2e6131eee816" providerId="ADAL" clId="{1FE8AD10-409E-4579-BAEC-F63637A65EE5}" dt="2023-02-06T17:32:31.530" v="48" actId="20577"/>
        <pc:sldMkLst>
          <pc:docMk/>
          <pc:sldMk cId="49756005" sldId="595"/>
        </pc:sldMkLst>
        <pc:spChg chg="mod">
          <ac:chgData name="SILVANI Francoise" userId="fccc5fa0-20ab-4ae9-abc3-2e6131eee816" providerId="ADAL" clId="{1FE8AD10-409E-4579-BAEC-F63637A65EE5}" dt="2023-02-06T17:32:31.530" v="48" actId="20577"/>
          <ac:spMkLst>
            <pc:docMk/>
            <pc:sldMk cId="49756005" sldId="595"/>
            <ac:spMk id="3" creationId="{4DBAE3F5-3BD1-4070-AF35-FF3AB34C0006}"/>
          </ac:spMkLst>
        </pc:spChg>
      </pc:sldChg>
      <pc:sldChg chg="modSp mod ord">
        <pc:chgData name="SILVANI Francoise" userId="fccc5fa0-20ab-4ae9-abc3-2e6131eee816" providerId="ADAL" clId="{1FE8AD10-409E-4579-BAEC-F63637A65EE5}" dt="2023-02-06T17:52:35.832" v="149" actId="20578"/>
        <pc:sldMkLst>
          <pc:docMk/>
          <pc:sldMk cId="3158427849" sldId="599"/>
        </pc:sldMkLst>
        <pc:spChg chg="mod">
          <ac:chgData name="SILVANI Francoise" userId="fccc5fa0-20ab-4ae9-abc3-2e6131eee816" providerId="ADAL" clId="{1FE8AD10-409E-4579-BAEC-F63637A65EE5}" dt="2023-02-06T17:51:25.657" v="146" actId="6549"/>
          <ac:spMkLst>
            <pc:docMk/>
            <pc:sldMk cId="3158427849" sldId="599"/>
            <ac:spMk id="3" creationId="{977D17BB-23D1-471E-8D09-2E4D69B2422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1800" dirty="0"/>
            <a:t>Environment</a:t>
          </a:r>
          <a:endParaRPr lang="fr-FR" sz="1000" dirty="0"/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Env./</a:t>
          </a:r>
          <a:r>
            <a:rPr lang="fr-FR" dirty="0" err="1"/>
            <a:t>Safety</a:t>
          </a:r>
          <a:endParaRPr lang="fr-FR" dirty="0"/>
        </a:p>
        <a:p>
          <a:r>
            <a:rPr lang="fr-FR" dirty="0"/>
            <a:t>balance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 err="1"/>
            <a:t>Prediction</a:t>
          </a:r>
          <a:r>
            <a:rPr lang="fr-FR" dirty="0"/>
            <a:t> model</a:t>
          </a:r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1800" dirty="0"/>
            <a:t>Vehicle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Test </a:t>
          </a:r>
          <a:r>
            <a:rPr lang="fr-FR" dirty="0" err="1"/>
            <a:t>method</a:t>
          </a:r>
          <a:endParaRPr lang="fr-FR" dirty="0"/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 custT="1"/>
      <dgm:spPr/>
      <dgm:t>
        <a:bodyPr/>
        <a:lstStyle/>
        <a:p>
          <a:r>
            <a:rPr lang="fr-FR" sz="1400" dirty="0"/>
            <a:t>Sound </a:t>
          </a:r>
          <a:r>
            <a:rPr lang="fr-FR" sz="1400" dirty="0" err="1"/>
            <a:t>limits</a:t>
          </a:r>
          <a:endParaRPr lang="fr-FR" sz="1400" dirty="0"/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1100" dirty="0"/>
            <a:t>Manipulation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 err="1"/>
            <a:t>Exhaust</a:t>
          </a:r>
          <a:r>
            <a:rPr lang="fr-FR" dirty="0"/>
            <a:t> system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 err="1"/>
            <a:t>After-martket</a:t>
          </a:r>
          <a:endParaRPr lang="fr-FR" dirty="0"/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 custLinFactNeighborX="576" custLinFactNeighborY="-1207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1800" dirty="0"/>
            <a:t>Tyre</a:t>
          </a:r>
          <a:endParaRPr lang="fr-FR" sz="3400" dirty="0"/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Interaction</a:t>
          </a:r>
        </a:p>
        <a:p>
          <a:r>
            <a:rPr lang="fr-FR" dirty="0"/>
            <a:t>Tyre/Road 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/>
            <a:t>Road</a:t>
          </a:r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/>
      <dgm:spPr/>
      <dgm:t>
        <a:bodyPr/>
        <a:lstStyle/>
        <a:p>
          <a:r>
            <a:rPr lang="fr-FR" dirty="0"/>
            <a:t>Identification</a:t>
          </a:r>
        </a:p>
        <a:p>
          <a:r>
            <a:rPr lang="fr-FR" dirty="0"/>
            <a:t>Sound sources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Test </a:t>
          </a:r>
          <a:r>
            <a:rPr lang="fr-FR" dirty="0" err="1"/>
            <a:t>method</a:t>
          </a:r>
          <a:endParaRPr lang="fr-FR" dirty="0"/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/>
            <a:t>Sound radar</a:t>
          </a:r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BF00B6ED-89D2-4C51-90E6-E3EEE7ABFB91}">
      <dgm:prSet phldrT="[Texte]"/>
      <dgm:spPr/>
    </dgm:pt>
    <dgm:pt modelId="{38FB141D-5229-433D-97A0-EED88DAD9D02}" type="parTrans" cxnId="{9F1C8196-E227-4FD7-8CBF-0F781C7FC087}">
      <dgm:prSet/>
      <dgm:spPr/>
      <dgm:t>
        <a:bodyPr/>
        <a:lstStyle/>
        <a:p>
          <a:endParaRPr lang="fr-FR"/>
        </a:p>
      </dgm:t>
    </dgm:pt>
    <dgm:pt modelId="{20830A61-AABF-4760-805B-1BE796679414}" type="sibTrans" cxnId="{9F1C8196-E227-4FD7-8CBF-0F781C7FC087}">
      <dgm:prSet/>
      <dgm:spPr/>
      <dgm:t>
        <a:bodyPr/>
        <a:lstStyle/>
        <a:p>
          <a:endParaRPr lang="fr-FR"/>
        </a:p>
      </dgm:t>
    </dgm:pt>
    <dgm:pt modelId="{86258F04-077D-4B6C-89C9-4B6EB0EFE07D}">
      <dgm:prSet phldrT="[Texte]"/>
      <dgm:spPr/>
    </dgm:pt>
    <dgm:pt modelId="{D98EFC06-22AD-4F1A-B23B-45544A4FE83A}" type="parTrans" cxnId="{9F51EF55-D847-44F8-9AF1-E94CB8A58C2C}">
      <dgm:prSet/>
      <dgm:spPr/>
      <dgm:t>
        <a:bodyPr/>
        <a:lstStyle/>
        <a:p>
          <a:endParaRPr lang="fr-FR"/>
        </a:p>
      </dgm:t>
    </dgm:pt>
    <dgm:pt modelId="{7C4EB7E6-5C79-4787-B460-08942FFE92E7}" type="sibTrans" cxnId="{9F51EF55-D847-44F8-9AF1-E94CB8A58C2C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9F51EF55-D847-44F8-9AF1-E94CB8A58C2C}" srcId="{4B8DA2F9-73BB-4FCE-9A14-E8CCD643EBF4}" destId="{86258F04-077D-4B6C-89C9-4B6EB0EFE07D}" srcOrd="3" destOrd="0" parTransId="{D98EFC06-22AD-4F1A-B23B-45544A4FE83A}" sibTransId="{7C4EB7E6-5C79-4787-B460-08942FFE92E7}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9F1C8196-E227-4FD7-8CBF-0F781C7FC087}" srcId="{4B8DA2F9-73BB-4FCE-9A14-E8CCD643EBF4}" destId="{BF00B6ED-89D2-4C51-90E6-E3EEE7ABFB91}" srcOrd="4" destOrd="0" parTransId="{38FB141D-5229-433D-97A0-EED88DAD9D02}" sibTransId="{20830A61-AABF-4760-805B-1BE796679414}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/>
      <dgm:spPr/>
      <dgm:t>
        <a:bodyPr/>
        <a:lstStyle/>
        <a:p>
          <a:r>
            <a:rPr lang="fr-FR" dirty="0"/>
            <a:t>Driving</a:t>
          </a:r>
        </a:p>
        <a:p>
          <a:r>
            <a:rPr lang="fr-FR" dirty="0" err="1"/>
            <a:t>behaviour</a:t>
          </a:r>
          <a:r>
            <a:rPr lang="fr-FR" dirty="0"/>
            <a:t> 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/>
        </a:p>
      </dgm:t>
    </dgm:pt>
    <dgm:pt modelId="{79E93147-800A-45F2-8403-6F4360C952BF}">
      <dgm:prSet phldrT="[Texte]"/>
      <dgm:spPr/>
      <dgm:t>
        <a:bodyPr/>
        <a:lstStyle/>
        <a:p>
          <a:r>
            <a:rPr lang="fr-FR" dirty="0"/>
            <a:t>Speed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/>
        </a:p>
      </dgm:t>
    </dgm:pt>
    <dgm:pt modelId="{74F82FAF-BFF0-4F82-85BE-3A7ECC49AE0D}">
      <dgm:prSet phldrT="[Texte]"/>
      <dgm:spPr/>
      <dgm:t>
        <a:bodyPr/>
        <a:lstStyle/>
        <a:p>
          <a:r>
            <a:rPr lang="fr-FR" dirty="0"/>
            <a:t>Single </a:t>
          </a:r>
          <a:r>
            <a:rPr lang="fr-FR" dirty="0" err="1"/>
            <a:t>event</a:t>
          </a:r>
          <a:endParaRPr lang="fr-FR" dirty="0"/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8DA2F9-73BB-4FCE-9A14-E8CCD643EBF4}" type="doc">
      <dgm:prSet loTypeId="urn:microsoft.com/office/officeart/2005/8/layout/gear1" loCatId="cycle" qsTypeId="urn:microsoft.com/office/officeart/2005/8/quickstyle/3d2" qsCatId="3D" csTypeId="urn:microsoft.com/office/officeart/2005/8/colors/accent1_2" csCatId="accent1" phldr="1"/>
      <dgm:spPr/>
    </dgm:pt>
    <dgm:pt modelId="{140F5579-70E2-4A4B-80B2-ECFA3E953F8A}">
      <dgm:prSet phldrT="[Texte]" custT="1"/>
      <dgm:spPr/>
      <dgm:t>
        <a:bodyPr/>
        <a:lstStyle/>
        <a:p>
          <a:r>
            <a:rPr lang="fr-FR" sz="2400" dirty="0"/>
            <a:t>…….</a:t>
          </a:r>
        </a:p>
      </dgm:t>
    </dgm:pt>
    <dgm:pt modelId="{CF935268-E800-4ADE-A947-DD2A86AFA748}" type="parTrans" cxnId="{2CB460EB-9F4D-4921-A4F9-63B727C00762}">
      <dgm:prSet/>
      <dgm:spPr/>
      <dgm:t>
        <a:bodyPr/>
        <a:lstStyle/>
        <a:p>
          <a:endParaRPr lang="fr-FR" sz="2000"/>
        </a:p>
      </dgm:t>
    </dgm:pt>
    <dgm:pt modelId="{13B0DD0B-FD08-43E8-9EF4-74430218D2B1}" type="sibTrans" cxnId="{2CB460EB-9F4D-4921-A4F9-63B727C00762}">
      <dgm:prSet/>
      <dgm:spPr/>
      <dgm:t>
        <a:bodyPr/>
        <a:lstStyle/>
        <a:p>
          <a:endParaRPr lang="fr-FR" sz="2000"/>
        </a:p>
      </dgm:t>
    </dgm:pt>
    <dgm:pt modelId="{79E93147-800A-45F2-8403-6F4360C952BF}">
      <dgm:prSet phldrT="[Texte]" custT="1"/>
      <dgm:spPr/>
      <dgm:t>
        <a:bodyPr/>
        <a:lstStyle/>
        <a:p>
          <a:r>
            <a:rPr lang="fr-FR" sz="800" dirty="0"/>
            <a:t>Traffic flow</a:t>
          </a:r>
        </a:p>
      </dgm:t>
    </dgm:pt>
    <dgm:pt modelId="{10F9941E-032F-4C6B-A3EE-A24DE65A043F}" type="parTrans" cxnId="{6BF821BF-A720-45A0-95C3-5A8C463330CA}">
      <dgm:prSet/>
      <dgm:spPr/>
      <dgm:t>
        <a:bodyPr/>
        <a:lstStyle/>
        <a:p>
          <a:endParaRPr lang="fr-FR" sz="2000"/>
        </a:p>
      </dgm:t>
    </dgm:pt>
    <dgm:pt modelId="{C225CB16-F0A9-4EA8-9970-455978320503}" type="sibTrans" cxnId="{6BF821BF-A720-45A0-95C3-5A8C463330CA}">
      <dgm:prSet/>
      <dgm:spPr/>
      <dgm:t>
        <a:bodyPr/>
        <a:lstStyle/>
        <a:p>
          <a:endParaRPr lang="fr-FR" sz="2000"/>
        </a:p>
      </dgm:t>
    </dgm:pt>
    <dgm:pt modelId="{74F82FAF-BFF0-4F82-85BE-3A7ECC49AE0D}">
      <dgm:prSet phldrT="[Texte]" custT="1"/>
      <dgm:spPr/>
      <dgm:t>
        <a:bodyPr/>
        <a:lstStyle/>
        <a:p>
          <a:r>
            <a:rPr lang="fr-FR" sz="800" dirty="0"/>
            <a:t>Identification noise pb</a:t>
          </a:r>
        </a:p>
      </dgm:t>
    </dgm:pt>
    <dgm:pt modelId="{25E7DEF7-3E38-4C90-8D2B-0BCA29372B2B}" type="parTrans" cxnId="{729AE05E-61DC-4050-8F9D-615E41F63652}">
      <dgm:prSet/>
      <dgm:spPr/>
      <dgm:t>
        <a:bodyPr/>
        <a:lstStyle/>
        <a:p>
          <a:endParaRPr lang="fr-FR" sz="2000"/>
        </a:p>
      </dgm:t>
    </dgm:pt>
    <dgm:pt modelId="{B9CAEBB6-AF97-40EB-B92A-630164F1C071}" type="sibTrans" cxnId="{729AE05E-61DC-4050-8F9D-615E41F63652}">
      <dgm:prSet/>
      <dgm:spPr/>
      <dgm:t>
        <a:bodyPr/>
        <a:lstStyle/>
        <a:p>
          <a:endParaRPr lang="fr-FR" sz="2000"/>
        </a:p>
      </dgm:t>
    </dgm:pt>
    <dgm:pt modelId="{BF00B6ED-89D2-4C51-90E6-E3EEE7ABFB91}">
      <dgm:prSet phldrT="[Texte]"/>
      <dgm:spPr/>
    </dgm:pt>
    <dgm:pt modelId="{38FB141D-5229-433D-97A0-EED88DAD9D02}" type="parTrans" cxnId="{9F1C8196-E227-4FD7-8CBF-0F781C7FC087}">
      <dgm:prSet/>
      <dgm:spPr/>
      <dgm:t>
        <a:bodyPr/>
        <a:lstStyle/>
        <a:p>
          <a:endParaRPr lang="fr-FR" sz="2000"/>
        </a:p>
      </dgm:t>
    </dgm:pt>
    <dgm:pt modelId="{20830A61-AABF-4760-805B-1BE796679414}" type="sibTrans" cxnId="{9F1C8196-E227-4FD7-8CBF-0F781C7FC087}">
      <dgm:prSet/>
      <dgm:spPr/>
      <dgm:t>
        <a:bodyPr/>
        <a:lstStyle/>
        <a:p>
          <a:endParaRPr lang="fr-FR" sz="2000"/>
        </a:p>
      </dgm:t>
    </dgm:pt>
    <dgm:pt modelId="{86258F04-077D-4B6C-89C9-4B6EB0EFE07D}">
      <dgm:prSet phldrT="[Texte]"/>
      <dgm:spPr/>
    </dgm:pt>
    <dgm:pt modelId="{D98EFC06-22AD-4F1A-B23B-45544A4FE83A}" type="parTrans" cxnId="{9F51EF55-D847-44F8-9AF1-E94CB8A58C2C}">
      <dgm:prSet/>
      <dgm:spPr/>
      <dgm:t>
        <a:bodyPr/>
        <a:lstStyle/>
        <a:p>
          <a:endParaRPr lang="fr-FR" sz="2000"/>
        </a:p>
      </dgm:t>
    </dgm:pt>
    <dgm:pt modelId="{7C4EB7E6-5C79-4787-B460-08942FFE92E7}" type="sibTrans" cxnId="{9F51EF55-D847-44F8-9AF1-E94CB8A58C2C}">
      <dgm:prSet/>
      <dgm:spPr/>
      <dgm:t>
        <a:bodyPr/>
        <a:lstStyle/>
        <a:p>
          <a:endParaRPr lang="fr-FR" sz="2000"/>
        </a:p>
      </dgm:t>
    </dgm:pt>
    <dgm:pt modelId="{E0F0F92B-D2B1-48F4-8070-41D5F9574D25}" type="pres">
      <dgm:prSet presAssocID="{4B8DA2F9-73BB-4FCE-9A14-E8CCD643EBF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74CCD086-7EDA-419E-8511-83817CDB80CE}" type="pres">
      <dgm:prSet presAssocID="{140F5579-70E2-4A4B-80B2-ECFA3E953F8A}" presName="gear1" presStyleLbl="node1" presStyleIdx="0" presStyleCnt="3">
        <dgm:presLayoutVars>
          <dgm:chMax val="1"/>
          <dgm:bulletEnabled val="1"/>
        </dgm:presLayoutVars>
      </dgm:prSet>
      <dgm:spPr/>
    </dgm:pt>
    <dgm:pt modelId="{B407B20F-DC11-4BF6-A054-1E71B4B239CA}" type="pres">
      <dgm:prSet presAssocID="{140F5579-70E2-4A4B-80B2-ECFA3E953F8A}" presName="gear1srcNode" presStyleLbl="node1" presStyleIdx="0" presStyleCnt="3"/>
      <dgm:spPr/>
    </dgm:pt>
    <dgm:pt modelId="{90875BA2-6D67-42A0-9326-791062A7BF15}" type="pres">
      <dgm:prSet presAssocID="{140F5579-70E2-4A4B-80B2-ECFA3E953F8A}" presName="gear1dstNode" presStyleLbl="node1" presStyleIdx="0" presStyleCnt="3"/>
      <dgm:spPr/>
    </dgm:pt>
    <dgm:pt modelId="{AF0E121C-8430-429B-9060-2803DB883956}" type="pres">
      <dgm:prSet presAssocID="{79E93147-800A-45F2-8403-6F4360C952BF}" presName="gear2" presStyleLbl="node1" presStyleIdx="1" presStyleCnt="3">
        <dgm:presLayoutVars>
          <dgm:chMax val="1"/>
          <dgm:bulletEnabled val="1"/>
        </dgm:presLayoutVars>
      </dgm:prSet>
      <dgm:spPr/>
    </dgm:pt>
    <dgm:pt modelId="{E25B9A11-537C-4D6F-95D0-D0F58CC77EB3}" type="pres">
      <dgm:prSet presAssocID="{79E93147-800A-45F2-8403-6F4360C952BF}" presName="gear2srcNode" presStyleLbl="node1" presStyleIdx="1" presStyleCnt="3"/>
      <dgm:spPr/>
    </dgm:pt>
    <dgm:pt modelId="{B5F38A09-35D2-49B3-B9EF-739713FA3630}" type="pres">
      <dgm:prSet presAssocID="{79E93147-800A-45F2-8403-6F4360C952BF}" presName="gear2dstNode" presStyleLbl="node1" presStyleIdx="1" presStyleCnt="3"/>
      <dgm:spPr/>
    </dgm:pt>
    <dgm:pt modelId="{E6FCD0C3-1F39-4B81-964B-02B1F72DB96B}" type="pres">
      <dgm:prSet presAssocID="{74F82FAF-BFF0-4F82-85BE-3A7ECC49AE0D}" presName="gear3" presStyleLbl="node1" presStyleIdx="2" presStyleCnt="3"/>
      <dgm:spPr/>
    </dgm:pt>
    <dgm:pt modelId="{01B09EDC-2EC8-47EE-97EB-741A473BDDB2}" type="pres">
      <dgm:prSet presAssocID="{74F82FAF-BFF0-4F82-85BE-3A7ECC49AE0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E860338-7F26-4C57-AA95-3FCB5A4223D8}" type="pres">
      <dgm:prSet presAssocID="{74F82FAF-BFF0-4F82-85BE-3A7ECC49AE0D}" presName="gear3srcNode" presStyleLbl="node1" presStyleIdx="2" presStyleCnt="3"/>
      <dgm:spPr/>
    </dgm:pt>
    <dgm:pt modelId="{9F5320B9-D62F-4A33-930B-7FC4A6918E4F}" type="pres">
      <dgm:prSet presAssocID="{74F82FAF-BFF0-4F82-85BE-3A7ECC49AE0D}" presName="gear3dstNode" presStyleLbl="node1" presStyleIdx="2" presStyleCnt="3"/>
      <dgm:spPr/>
    </dgm:pt>
    <dgm:pt modelId="{68178C41-3667-42B0-A109-5439262EEB38}" type="pres">
      <dgm:prSet presAssocID="{13B0DD0B-FD08-43E8-9EF4-74430218D2B1}" presName="connector1" presStyleLbl="sibTrans2D1" presStyleIdx="0" presStyleCnt="3"/>
      <dgm:spPr/>
    </dgm:pt>
    <dgm:pt modelId="{E3A4A0A1-C3D3-4FFF-9262-B04D3E0856C1}" type="pres">
      <dgm:prSet presAssocID="{C225CB16-F0A9-4EA8-9970-455978320503}" presName="connector2" presStyleLbl="sibTrans2D1" presStyleIdx="1" presStyleCnt="3"/>
      <dgm:spPr/>
    </dgm:pt>
    <dgm:pt modelId="{107B6631-B10F-48FD-BB29-291ECCF9FB26}" type="pres">
      <dgm:prSet presAssocID="{B9CAEBB6-AF97-40EB-B92A-630164F1C071}" presName="connector3" presStyleLbl="sibTrans2D1" presStyleIdx="2" presStyleCnt="3"/>
      <dgm:spPr/>
    </dgm:pt>
  </dgm:ptLst>
  <dgm:cxnLst>
    <dgm:cxn modelId="{DDE17B25-C562-49BB-846C-F48C5F341BA6}" type="presOf" srcId="{C225CB16-F0A9-4EA8-9970-455978320503}" destId="{E3A4A0A1-C3D3-4FFF-9262-B04D3E0856C1}" srcOrd="0" destOrd="0" presId="urn:microsoft.com/office/officeart/2005/8/layout/gear1"/>
    <dgm:cxn modelId="{D0A4E327-9AA1-4D4C-9DF1-3C9F2CB28738}" type="presOf" srcId="{B9CAEBB6-AF97-40EB-B92A-630164F1C071}" destId="{107B6631-B10F-48FD-BB29-291ECCF9FB26}" srcOrd="0" destOrd="0" presId="urn:microsoft.com/office/officeart/2005/8/layout/gear1"/>
    <dgm:cxn modelId="{729AE05E-61DC-4050-8F9D-615E41F63652}" srcId="{4B8DA2F9-73BB-4FCE-9A14-E8CCD643EBF4}" destId="{74F82FAF-BFF0-4F82-85BE-3A7ECC49AE0D}" srcOrd="2" destOrd="0" parTransId="{25E7DEF7-3E38-4C90-8D2B-0BCA29372B2B}" sibTransId="{B9CAEBB6-AF97-40EB-B92A-630164F1C071}"/>
    <dgm:cxn modelId="{C7D3C850-F7E6-47DD-B758-7CDF05625F56}" type="presOf" srcId="{4B8DA2F9-73BB-4FCE-9A14-E8CCD643EBF4}" destId="{E0F0F92B-D2B1-48F4-8070-41D5F9574D25}" srcOrd="0" destOrd="0" presId="urn:microsoft.com/office/officeart/2005/8/layout/gear1"/>
    <dgm:cxn modelId="{7C5C7F71-7295-414C-8B7C-D0594649451A}" type="presOf" srcId="{79E93147-800A-45F2-8403-6F4360C952BF}" destId="{B5F38A09-35D2-49B3-B9EF-739713FA3630}" srcOrd="2" destOrd="0" presId="urn:microsoft.com/office/officeart/2005/8/layout/gear1"/>
    <dgm:cxn modelId="{8B9CFC53-F195-4D08-A1A3-1F8291FF7333}" type="presOf" srcId="{140F5579-70E2-4A4B-80B2-ECFA3E953F8A}" destId="{74CCD086-7EDA-419E-8511-83817CDB80CE}" srcOrd="0" destOrd="0" presId="urn:microsoft.com/office/officeart/2005/8/layout/gear1"/>
    <dgm:cxn modelId="{9F51EF55-D847-44F8-9AF1-E94CB8A58C2C}" srcId="{4B8DA2F9-73BB-4FCE-9A14-E8CCD643EBF4}" destId="{86258F04-077D-4B6C-89C9-4B6EB0EFE07D}" srcOrd="3" destOrd="0" parTransId="{D98EFC06-22AD-4F1A-B23B-45544A4FE83A}" sibTransId="{7C4EB7E6-5C79-4787-B460-08942FFE92E7}"/>
    <dgm:cxn modelId="{62294F87-2FD7-457C-9556-26196C2DD3F6}" type="presOf" srcId="{79E93147-800A-45F2-8403-6F4360C952BF}" destId="{AF0E121C-8430-429B-9060-2803DB883956}" srcOrd="0" destOrd="0" presId="urn:microsoft.com/office/officeart/2005/8/layout/gear1"/>
    <dgm:cxn modelId="{E5E5488C-5303-42E4-B39A-CBB71ACA5778}" type="presOf" srcId="{74F82FAF-BFF0-4F82-85BE-3A7ECC49AE0D}" destId="{E6FCD0C3-1F39-4B81-964B-02B1F72DB96B}" srcOrd="0" destOrd="0" presId="urn:microsoft.com/office/officeart/2005/8/layout/gear1"/>
    <dgm:cxn modelId="{9F1C8196-E227-4FD7-8CBF-0F781C7FC087}" srcId="{4B8DA2F9-73BB-4FCE-9A14-E8CCD643EBF4}" destId="{BF00B6ED-89D2-4C51-90E6-E3EEE7ABFB91}" srcOrd="4" destOrd="0" parTransId="{38FB141D-5229-433D-97A0-EED88DAD9D02}" sibTransId="{20830A61-AABF-4760-805B-1BE796679414}"/>
    <dgm:cxn modelId="{A499E1B8-A6A2-4DEA-871C-D62D9D7AF71A}" type="presOf" srcId="{140F5579-70E2-4A4B-80B2-ECFA3E953F8A}" destId="{90875BA2-6D67-42A0-9326-791062A7BF15}" srcOrd="2" destOrd="0" presId="urn:microsoft.com/office/officeart/2005/8/layout/gear1"/>
    <dgm:cxn modelId="{6BF821BF-A720-45A0-95C3-5A8C463330CA}" srcId="{4B8DA2F9-73BB-4FCE-9A14-E8CCD643EBF4}" destId="{79E93147-800A-45F2-8403-6F4360C952BF}" srcOrd="1" destOrd="0" parTransId="{10F9941E-032F-4C6B-A3EE-A24DE65A043F}" sibTransId="{C225CB16-F0A9-4EA8-9970-455978320503}"/>
    <dgm:cxn modelId="{2C9C5EC1-F3BD-4FC8-8855-0CBE97F3F064}" type="presOf" srcId="{74F82FAF-BFF0-4F82-85BE-3A7ECC49AE0D}" destId="{01B09EDC-2EC8-47EE-97EB-741A473BDDB2}" srcOrd="1" destOrd="0" presId="urn:microsoft.com/office/officeart/2005/8/layout/gear1"/>
    <dgm:cxn modelId="{012566CB-7FB4-4ED9-A2E8-B146D1948454}" type="presOf" srcId="{74F82FAF-BFF0-4F82-85BE-3A7ECC49AE0D}" destId="{AE860338-7F26-4C57-AA95-3FCB5A4223D8}" srcOrd="2" destOrd="0" presId="urn:microsoft.com/office/officeart/2005/8/layout/gear1"/>
    <dgm:cxn modelId="{8FD49DD2-76FB-4CB1-A6BD-902AA022ADBD}" type="presOf" srcId="{79E93147-800A-45F2-8403-6F4360C952BF}" destId="{E25B9A11-537C-4D6F-95D0-D0F58CC77EB3}" srcOrd="1" destOrd="0" presId="urn:microsoft.com/office/officeart/2005/8/layout/gear1"/>
    <dgm:cxn modelId="{7C44C7D9-9872-46C3-858B-15B3983D63C9}" type="presOf" srcId="{13B0DD0B-FD08-43E8-9EF4-74430218D2B1}" destId="{68178C41-3667-42B0-A109-5439262EEB38}" srcOrd="0" destOrd="0" presId="urn:microsoft.com/office/officeart/2005/8/layout/gear1"/>
    <dgm:cxn modelId="{61FB8ADE-BECC-4492-BD7E-C3EF56870B35}" type="presOf" srcId="{140F5579-70E2-4A4B-80B2-ECFA3E953F8A}" destId="{B407B20F-DC11-4BF6-A054-1E71B4B239CA}" srcOrd="1" destOrd="0" presId="urn:microsoft.com/office/officeart/2005/8/layout/gear1"/>
    <dgm:cxn modelId="{2CB460EB-9F4D-4921-A4F9-63B727C00762}" srcId="{4B8DA2F9-73BB-4FCE-9A14-E8CCD643EBF4}" destId="{140F5579-70E2-4A4B-80B2-ECFA3E953F8A}" srcOrd="0" destOrd="0" parTransId="{CF935268-E800-4ADE-A947-DD2A86AFA748}" sibTransId="{13B0DD0B-FD08-43E8-9EF4-74430218D2B1}"/>
    <dgm:cxn modelId="{2BCF72F6-88ED-440F-AA89-435C26F8FBEF}" type="presOf" srcId="{74F82FAF-BFF0-4F82-85BE-3A7ECC49AE0D}" destId="{9F5320B9-D62F-4A33-930B-7FC4A6918E4F}" srcOrd="3" destOrd="0" presId="urn:microsoft.com/office/officeart/2005/8/layout/gear1"/>
    <dgm:cxn modelId="{841BA62B-25D6-4C77-AC20-59AB469AA16E}" type="presParOf" srcId="{E0F0F92B-D2B1-48F4-8070-41D5F9574D25}" destId="{74CCD086-7EDA-419E-8511-83817CDB80CE}" srcOrd="0" destOrd="0" presId="urn:microsoft.com/office/officeart/2005/8/layout/gear1"/>
    <dgm:cxn modelId="{77E4CEF7-82B0-43E8-A9DD-DF892A85BBDA}" type="presParOf" srcId="{E0F0F92B-D2B1-48F4-8070-41D5F9574D25}" destId="{B407B20F-DC11-4BF6-A054-1E71B4B239CA}" srcOrd="1" destOrd="0" presId="urn:microsoft.com/office/officeart/2005/8/layout/gear1"/>
    <dgm:cxn modelId="{83E04429-85C4-4E84-A928-04FA2D499A1E}" type="presParOf" srcId="{E0F0F92B-D2B1-48F4-8070-41D5F9574D25}" destId="{90875BA2-6D67-42A0-9326-791062A7BF15}" srcOrd="2" destOrd="0" presId="urn:microsoft.com/office/officeart/2005/8/layout/gear1"/>
    <dgm:cxn modelId="{9DC92422-C6D1-4864-89B8-8AAF4A47C315}" type="presParOf" srcId="{E0F0F92B-D2B1-48F4-8070-41D5F9574D25}" destId="{AF0E121C-8430-429B-9060-2803DB883956}" srcOrd="3" destOrd="0" presId="urn:microsoft.com/office/officeart/2005/8/layout/gear1"/>
    <dgm:cxn modelId="{3535FCA8-2287-47B1-92A7-5EDC954102E4}" type="presParOf" srcId="{E0F0F92B-D2B1-48F4-8070-41D5F9574D25}" destId="{E25B9A11-537C-4D6F-95D0-D0F58CC77EB3}" srcOrd="4" destOrd="0" presId="urn:microsoft.com/office/officeart/2005/8/layout/gear1"/>
    <dgm:cxn modelId="{ADCF396C-762F-49E6-A721-9AE112734E1D}" type="presParOf" srcId="{E0F0F92B-D2B1-48F4-8070-41D5F9574D25}" destId="{B5F38A09-35D2-49B3-B9EF-739713FA3630}" srcOrd="5" destOrd="0" presId="urn:microsoft.com/office/officeart/2005/8/layout/gear1"/>
    <dgm:cxn modelId="{29B1EBAD-46D6-4BED-A60E-24D89D3946EA}" type="presParOf" srcId="{E0F0F92B-D2B1-48F4-8070-41D5F9574D25}" destId="{E6FCD0C3-1F39-4B81-964B-02B1F72DB96B}" srcOrd="6" destOrd="0" presId="urn:microsoft.com/office/officeart/2005/8/layout/gear1"/>
    <dgm:cxn modelId="{1D86FA20-E24A-4D87-80FB-107897FFA188}" type="presParOf" srcId="{E0F0F92B-D2B1-48F4-8070-41D5F9574D25}" destId="{01B09EDC-2EC8-47EE-97EB-741A473BDDB2}" srcOrd="7" destOrd="0" presId="urn:microsoft.com/office/officeart/2005/8/layout/gear1"/>
    <dgm:cxn modelId="{D63DE998-1204-47E9-8A63-D6B411F4D2D0}" type="presParOf" srcId="{E0F0F92B-D2B1-48F4-8070-41D5F9574D25}" destId="{AE860338-7F26-4C57-AA95-3FCB5A4223D8}" srcOrd="8" destOrd="0" presId="urn:microsoft.com/office/officeart/2005/8/layout/gear1"/>
    <dgm:cxn modelId="{B627B144-A16D-4996-8C93-85749BECBE25}" type="presParOf" srcId="{E0F0F92B-D2B1-48F4-8070-41D5F9574D25}" destId="{9F5320B9-D62F-4A33-930B-7FC4A6918E4F}" srcOrd="9" destOrd="0" presId="urn:microsoft.com/office/officeart/2005/8/layout/gear1"/>
    <dgm:cxn modelId="{575CA02D-D5C4-49C0-88DB-BA3BBE66D614}" type="presParOf" srcId="{E0F0F92B-D2B1-48F4-8070-41D5F9574D25}" destId="{68178C41-3667-42B0-A109-5439262EEB38}" srcOrd="10" destOrd="0" presId="urn:microsoft.com/office/officeart/2005/8/layout/gear1"/>
    <dgm:cxn modelId="{9E1B19C3-66A6-4850-94BE-8B871F209E11}" type="presParOf" srcId="{E0F0F92B-D2B1-48F4-8070-41D5F9574D25}" destId="{E3A4A0A1-C3D3-4FFF-9262-B04D3E0856C1}" srcOrd="11" destOrd="0" presId="urn:microsoft.com/office/officeart/2005/8/layout/gear1"/>
    <dgm:cxn modelId="{C0F2A7B3-988F-4E25-8120-F36682657A01}" type="presParOf" srcId="{E0F0F92B-D2B1-48F4-8070-41D5F9574D25}" destId="{107B6631-B10F-48FD-BB29-291ECCF9FB2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Environment</a:t>
          </a:r>
          <a:endParaRPr lang="fr-FR" sz="1000" kern="1200" dirty="0"/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3" cy="102916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Env./</a:t>
          </a:r>
          <a:r>
            <a:rPr lang="fr-FR" sz="800" kern="1200" dirty="0" err="1"/>
            <a:t>Safety</a:t>
          </a:r>
          <a:endParaRPr lang="fr-FR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balance</a:t>
          </a:r>
        </a:p>
      </dsp:txBody>
      <dsp:txXfrm>
        <a:off x="593573" y="1117453"/>
        <a:ext cx="510973" cy="507841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 err="1"/>
            <a:t>Prediction</a:t>
          </a:r>
          <a:r>
            <a:rPr lang="fr-FR" sz="800" kern="1200" dirty="0"/>
            <a:t> model</a:t>
          </a:r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Vehicle</a:t>
          </a:r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Test </a:t>
          </a:r>
          <a:r>
            <a:rPr lang="fr-FR" sz="1100" kern="1200" dirty="0" err="1"/>
            <a:t>method</a:t>
          </a:r>
          <a:endParaRPr lang="fr-FR" sz="1100" kern="1200" dirty="0"/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Sound </a:t>
          </a:r>
          <a:r>
            <a:rPr lang="fr-FR" sz="1400" kern="1200" dirty="0" err="1"/>
            <a:t>limits</a:t>
          </a:r>
          <a:endParaRPr lang="fr-FR" sz="1400" kern="1200" dirty="0"/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74190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Manipulation</a:t>
          </a:r>
        </a:p>
      </dsp:txBody>
      <dsp:txXfrm>
        <a:off x="1442307" y="1505670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/>
            <a:t>Exhaust</a:t>
          </a:r>
          <a:r>
            <a:rPr lang="fr-FR" sz="1100" kern="1200" dirty="0"/>
            <a:t> system</a:t>
          </a:r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 err="1"/>
            <a:t>After-martket</a:t>
          </a:r>
          <a:endParaRPr lang="fr-FR" sz="1100" kern="1200" dirty="0"/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Tyre</a:t>
          </a:r>
          <a:endParaRPr lang="fr-FR" sz="3400" kern="1200" dirty="0"/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Interaction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Tyre/Road </a:t>
          </a:r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Road</a:t>
          </a:r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Identification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Sound sources</a:t>
          </a:r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Test </a:t>
          </a:r>
          <a:r>
            <a:rPr lang="fr-FR" sz="1100" kern="1200" dirty="0" err="1"/>
            <a:t>method</a:t>
          </a:r>
          <a:endParaRPr lang="fr-FR" sz="1100" kern="1200" dirty="0"/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Sound radar</a:t>
          </a:r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Driving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 err="1"/>
            <a:t>behaviour</a:t>
          </a:r>
          <a:r>
            <a:rPr lang="fr-FR" sz="1400" kern="1200" dirty="0"/>
            <a:t> </a:t>
          </a:r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4" cy="1029164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Speed</a:t>
          </a:r>
        </a:p>
      </dsp:txBody>
      <dsp:txXfrm>
        <a:off x="593573" y="1117453"/>
        <a:ext cx="510974" cy="507842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Single </a:t>
          </a:r>
          <a:r>
            <a:rPr lang="fr-FR" sz="1400" kern="1200" dirty="0" err="1"/>
            <a:t>event</a:t>
          </a:r>
          <a:endParaRPr lang="fr-FR" sz="1400" kern="1200" dirty="0"/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CD086-7EDA-419E-8511-83817CDB80CE}">
      <dsp:nvSpPr>
        <dsp:cNvPr id="0" name=""/>
        <dsp:cNvSpPr/>
      </dsp:nvSpPr>
      <dsp:spPr>
        <a:xfrm>
          <a:off x="1157809" y="1191271"/>
          <a:ext cx="1415100" cy="1415100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…….</a:t>
          </a:r>
        </a:p>
      </dsp:txBody>
      <dsp:txXfrm>
        <a:off x="1442307" y="1522751"/>
        <a:ext cx="846104" cy="727391"/>
      </dsp:txXfrm>
    </dsp:sp>
    <dsp:sp modelId="{AF0E121C-8430-429B-9060-2803DB883956}">
      <dsp:nvSpPr>
        <dsp:cNvPr id="0" name=""/>
        <dsp:cNvSpPr/>
      </dsp:nvSpPr>
      <dsp:spPr>
        <a:xfrm>
          <a:off x="334478" y="856792"/>
          <a:ext cx="1029163" cy="1029163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Traffic flow</a:t>
          </a:r>
        </a:p>
      </dsp:txBody>
      <dsp:txXfrm>
        <a:off x="593573" y="1117453"/>
        <a:ext cx="510973" cy="507841"/>
      </dsp:txXfrm>
    </dsp:sp>
    <dsp:sp modelId="{E6FCD0C3-1F39-4B81-964B-02B1F72DB96B}">
      <dsp:nvSpPr>
        <dsp:cNvPr id="0" name=""/>
        <dsp:cNvSpPr/>
      </dsp:nvSpPr>
      <dsp:spPr>
        <a:xfrm rot="20700000">
          <a:off x="910915" y="146774"/>
          <a:ext cx="1008370" cy="100837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/>
            <a:t>Identification noise pb</a:t>
          </a:r>
        </a:p>
      </dsp:txBody>
      <dsp:txXfrm rot="-20700000">
        <a:off x="1132080" y="367939"/>
        <a:ext cx="566040" cy="566040"/>
      </dsp:txXfrm>
    </dsp:sp>
    <dsp:sp modelId="{68178C41-3667-42B0-A109-5439262EEB38}">
      <dsp:nvSpPr>
        <dsp:cNvPr id="0" name=""/>
        <dsp:cNvSpPr/>
      </dsp:nvSpPr>
      <dsp:spPr>
        <a:xfrm>
          <a:off x="1032140" y="987148"/>
          <a:ext cx="1811328" cy="1811328"/>
        </a:xfrm>
        <a:prstGeom prst="circularArrow">
          <a:avLst>
            <a:gd name="adj1" fmla="val 4687"/>
            <a:gd name="adj2" fmla="val 299029"/>
            <a:gd name="adj3" fmla="val 2458532"/>
            <a:gd name="adj4" fmla="val 15991542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A4A0A1-C3D3-4FFF-9262-B04D3E0856C1}">
      <dsp:nvSpPr>
        <dsp:cNvPr id="0" name=""/>
        <dsp:cNvSpPr/>
      </dsp:nvSpPr>
      <dsp:spPr>
        <a:xfrm>
          <a:off x="152215" y="636035"/>
          <a:ext cx="1316043" cy="131604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7B6631-B10F-48FD-BB29-291ECCF9FB26}">
      <dsp:nvSpPr>
        <dsp:cNvPr id="0" name=""/>
        <dsp:cNvSpPr/>
      </dsp:nvSpPr>
      <dsp:spPr>
        <a:xfrm>
          <a:off x="677668" y="-67138"/>
          <a:ext cx="1418959" cy="1418959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3ED2D-D42F-4B93-B650-26CC799E01CE}" type="datetimeFigureOut">
              <a:rPr lang="sv-SE" smtClean="0"/>
              <a:t>2023-02-06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481F3-3343-4D9C-8634-45E1E7B344D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41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481F3-3343-4D9C-8634-45E1E7B344D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3987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3D2D7-4F35-42F2-BD56-11CB094AF259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8437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360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1645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3313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0889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840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3960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23CF4-5F3F-48D1-B859-759DFE8781C5}" type="slidenum">
              <a:rPr lang="de-DE" smtClean="0"/>
              <a:pPr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506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B70D-A39C-4C76-A438-4B53D8C96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62F21-6CF2-40D0-8EB8-DFEB9D357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C0B69-121C-4AF3-A136-063A3A04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9381-AA69-4583-B338-761E2434C0DF}" type="datetime1">
              <a:rPr lang="nb-NO" smtClean="0"/>
              <a:t>06.02.2023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FF27A-6240-49CE-83E8-931F92D6B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5679-2400-47D9-8B9C-7520953E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208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A5F47-39B1-4C72-B165-2D7431BE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A6374-4C1C-4BEE-BFF7-353EC02BC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C40D8-911F-4A93-9361-6F32D308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277B5-9E8B-4401-9287-0EBB494EB9CF}" type="datetime1">
              <a:rPr lang="nb-NO" smtClean="0"/>
              <a:t>06.02.2023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8629-6B84-476F-B926-DF6D04FB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6601A4-58B2-4E65-A754-94DAC5FF6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418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7DE1D5-5C61-4CE1-A17D-1249E3639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32CE30-2BBA-4DF6-BF49-217954B4A8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9059-2D82-4328-88D4-DA2AB903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B749-B0ED-4187-9D4C-C93D7969D470}" type="datetime1">
              <a:rPr lang="nb-NO" smtClean="0"/>
              <a:t>06.02.2023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49680-5972-4ADA-B095-092724990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EE30-1D3C-46AE-A908-8856AB7B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5639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D193D-C45E-44E0-804D-82883133DBB6}"/>
              </a:ext>
            </a:extLst>
          </p:cNvPr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5">
            <a:extLst>
              <a:ext uri="{FF2B5EF4-FFF2-40B4-BE49-F238E27FC236}">
                <a16:creationId xmlns:a16="http://schemas.microsoft.com/office/drawing/2014/main" id="{3DA8FBB8-F138-4EBE-B59C-7ACA0C1B5C5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71475" y="5979600"/>
            <a:ext cx="11449050" cy="115200"/>
          </a:xfrm>
        </p:spPr>
        <p:txBody>
          <a:bodyPr anchor="b">
            <a:spAutoFit/>
          </a:bodyPr>
          <a:lstStyle>
            <a:lvl1pPr>
              <a:defRPr sz="800"/>
            </a:lvl1pPr>
            <a:lvl2pPr marL="0" indent="0">
              <a:buNone/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de-DE" dirty="0"/>
              <a:t>Quelle &amp; Fußnote</a:t>
            </a:r>
          </a:p>
        </p:txBody>
      </p:sp>
    </p:spTree>
    <p:extLst>
      <p:ext uri="{BB962C8B-B14F-4D97-AF65-F5344CB8AC3E}">
        <p14:creationId xmlns:p14="http://schemas.microsoft.com/office/powerpoint/2010/main" val="126645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7696-9543-4A3A-B7D9-000D2E83C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8788D-5574-43F5-9F6C-987CFE663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43F4B-5A56-4C7F-96A6-2B1E6A5EC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0F13C-9117-453B-94B1-8999B3597591}" type="datetime1">
              <a:rPr lang="nb-NO" smtClean="0"/>
              <a:t>06.02.2023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8DE35-7008-4358-A06A-D9624B708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DB03E-9ADE-42C7-8B9C-4C09A3266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941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5B7BE-6E2B-4E1D-A2F7-23FB298A0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F01D1-E2BB-43FF-9B38-171F98713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65D2-DD4D-4A97-9AB1-BAE37B019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C9E2-18D6-4B78-B542-17BDAFCA2AFD}" type="datetime1">
              <a:rPr lang="nb-NO" smtClean="0"/>
              <a:t>06.02.2023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D925-19F1-4025-8D19-130D671E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84A33-8D6F-4163-8A99-8B877C086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30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40DB-BA4D-4162-B85C-85C6DA55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11E80-829D-451C-8BB1-16AACA999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DBA9A3-B577-4234-BF30-385835ABD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F6EEBE-326C-4B08-A8D6-A1989A13A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7ED75-BF32-4D41-9A09-AEEDADF407D0}" type="datetime1">
              <a:rPr lang="nb-NO" smtClean="0"/>
              <a:t>06.02.2023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A11EC-18F4-4535-A537-4039B597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8B72-99C7-4603-99B8-B75F162B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278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FADA4-C8A8-479F-A791-59D90A439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130F-CE19-46B0-9E1B-7CF3FF3E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13648-48EA-4E94-BC61-C536EF3B4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FC35C-F78F-48EA-97E5-DF2C8997F7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CC18F0-0D56-44A5-832D-7B0F6BD7F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E2B4F-A7B9-4DF0-A57E-A6C385F67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17355-B70A-42D7-9570-98A917CBA393}" type="datetime1">
              <a:rPr lang="nb-NO" smtClean="0"/>
              <a:t>06.02.2023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136CFE-1A00-4632-97B2-BD07F67E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264AC-8820-404E-B12E-3E060F0F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081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8334-B522-4F7C-88E0-1F8517BB3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66A47-6DC4-4241-80E6-84493F07A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E9888-E330-48E6-B4E8-F3F424C4B937}" type="datetime1">
              <a:rPr lang="nb-NO" smtClean="0"/>
              <a:t>06.02.2023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B670F2-E3A0-4EB0-ADC5-8395100B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FF0FAA-8058-4F59-A716-10178AAC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18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2BD31-CDB5-46C8-A478-2F02B13B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FE150-D5C5-4C22-8A62-9F1556A4DCC5}" type="datetime1">
              <a:rPr lang="nb-NO" smtClean="0"/>
              <a:t>06.02.2023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0865E7-05B0-406D-AF05-2CE413A0C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487D15-63F9-4488-8842-AC430B75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49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E648A-4419-4F69-B88E-ADBF5F30F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44B20-25BE-4AF5-A8A8-BCB7E5A5F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8423F-8552-4CE2-87E9-5E0F2C300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3C782-29F3-4A70-89B7-1DC794298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A92-3D05-4BF7-B97B-9704CDA99AE0}" type="datetime1">
              <a:rPr lang="nb-NO" smtClean="0"/>
              <a:t>06.02.2023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D4493-8645-4228-A6BE-837D6999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32DD1-2AEC-4081-9AFB-7AE43071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0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ED793-E951-4CEB-A461-F9BD234E7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5D0399-7B58-483D-A217-B2FBFD799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158AC-7B22-4B84-BEB8-A101AFDCD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A437D-6B6C-46C1-88C4-214A2714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2E7EC-9A81-4371-AD0D-D0E48E9864BA}" type="datetime1">
              <a:rPr lang="nb-NO" smtClean="0"/>
              <a:t>06.02.2023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C463F-6373-41D5-8ABC-CFC4CE9C8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7D0C45-6B4F-43C8-816D-865BE785A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809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4BA45714-C7CA-4F4C-A785-ACEBD657130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7393559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5" imgW="400" imgH="396" progId="TCLayout.ActiveDocument.1">
                  <p:embed/>
                </p:oleObj>
              </mc:Choice>
              <mc:Fallback>
                <p:oleObj name="think-cell Folie" r:id="rId15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4BA45714-C7CA-4F4C-A785-ACEBD65713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CE731D-847D-4A65-9DC6-317058EA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B6B95-938C-4D59-B086-BB193DF4C9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DB8D-25B7-49E5-B7FF-83E0530F43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F6F82-AE2E-4D13-96F7-A569B3B4EB67}" type="datetime1">
              <a:rPr lang="nb-NO" smtClean="0"/>
              <a:t>06.02.2023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1C3C-2AAF-42C9-AB3E-1234F99DB9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D5C54-F4F3-408F-AC93-685674D94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358AF-5730-43DE-AF33-67BCA06BF6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918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hyperlink" Target="https://wiki.unece.org/download/attachments/169017517/TFVS-09-07%20%28Bruxelles%20Env.%29%20ART_20220111_BruitRemoteSensing_EN.pdf?api=v2" TargetMode="External"/><Relationship Id="rId18" Type="http://schemas.openxmlformats.org/officeDocument/2006/relationships/hyperlink" Target="https://wiki.unece.org/download/attachments/172852394/TFVS-11-03%20%28EC_Consortium%29%20TFVS-10-06%20%28JAPAN%29%20Questions%20to%20Study%20on%20sound%20level%20limits%20of%20M%20and%20N_HS_MD.pdf?api=v2" TargetMode="External"/><Relationship Id="rId26" Type="http://schemas.openxmlformats.org/officeDocument/2006/relationships/hyperlink" Target="https://wiki.unece.org/download/attachments/128418870/TFSL-02-10%20Rev.2%20%28OICA%29%202021-05-10%20OICA%20presentation%20-%20Considerations%20on%20Future%20Road%20Traffic%20Noise%20Regulations%20V09.pptx?api=v2" TargetMode="External"/><Relationship Id="rId39" Type="http://schemas.openxmlformats.org/officeDocument/2006/relationships/hyperlink" Target="https://wiki.unece.org/download/attachments/140708060/TFVS-07-10%20%28IMMA%29%20TUGraz_-_Experimental_Noise_Source_Ranking.pdf?api=v2" TargetMode="External"/><Relationship Id="rId3" Type="http://schemas.openxmlformats.org/officeDocument/2006/relationships/hyperlink" Target="https://wiki.unece.org/download/attachments/123667435/TFSL-01-06%20%28Japan%29%20General%20overview%20of%20vehicle%20noise%20in%20Japan.pdf?api=v2" TargetMode="External"/><Relationship Id="rId21" Type="http://schemas.openxmlformats.org/officeDocument/2006/relationships/hyperlink" Target="https://wiki.unece.org/download/attachments/155975952/TFVS-08-08%20Rev.1%20%28IDIADA%29%20GRBP%20TF_VS%20_%2001042022_LEON-T.pdf?api=v2" TargetMode="External"/><Relationship Id="rId34" Type="http://schemas.openxmlformats.org/officeDocument/2006/relationships/hyperlink" Target="https://wiki.unece.org/download/attachments/172851945/TFVS-10-04%20Rev.1%20%28OICA%29%20Interim%20Presentation%20on%20comparison%20Emisia-ATEEL%20study.pdf?api=v2" TargetMode="External"/><Relationship Id="rId42" Type="http://schemas.openxmlformats.org/officeDocument/2006/relationships/hyperlink" Target="https://wiki.unece.org/download/attachments/155975952/TFVS-08-09%20%28IMMA%29%20Report%20FVT-044-21%20ACEM%20NSR%20_April_4th_Meeting.pdf?api=v2" TargetMode="External"/><Relationship Id="rId47" Type="http://schemas.openxmlformats.org/officeDocument/2006/relationships/hyperlink" Target="https://wiki.unece.org/download/attachments/140707434/TFVS-05-06%20Proposal%20for%20Set%20of%20Parameters%20to%20Define%20Road%20Traffic%20Scenarios%20V03.docx?api=v2" TargetMode="External"/><Relationship Id="rId50" Type="http://schemas.openxmlformats.org/officeDocument/2006/relationships/hyperlink" Target="https://wiki.unece.org/download/attachments/140708060/TFVS-07-05%20%28Subgroup%20CM%29%20Traffic%20Scenario%20Specifications%202022-01-19m.xlsx?api=v2" TargetMode="External"/><Relationship Id="rId7" Type="http://schemas.openxmlformats.org/officeDocument/2006/relationships/hyperlink" Target="https://wiki.unece.org/download/attachments/136446230/TFVS-04-06%20%28UK%29%20Acoustic%20Camera%20Presentation.pdf?api=v2" TargetMode="External"/><Relationship Id="rId12" Type="http://schemas.openxmlformats.org/officeDocument/2006/relationships/hyperlink" Target="https://wiki.unece.org/download/attachments/169017517/TFVS-09-05%20%28Bruxelles%20Env.%29%20PRES_20220524_9thsessionofUN%20TF-VS.pdf?api=v2" TargetMode="External"/><Relationship Id="rId17" Type="http://schemas.openxmlformats.org/officeDocument/2006/relationships/hyperlink" Target="https://wiki.unece.org/download/attachments/172851945/TFVS-10-06%20%28JAPAN%29%20Questions%20to%20Study%20on%20sound%20level%20limits%20of%20M%20and%20N.pdf?api=v2" TargetMode="External"/><Relationship Id="rId25" Type="http://schemas.openxmlformats.org/officeDocument/2006/relationships/hyperlink" Target="https://wiki.unece.org/download/attachments/172852394/TFVS-11-08%20%28Secretary%29%20Publication%20of%20EC%20impact%20assessment%20on%20euro-ET0522080ENN.pdf?api=v2" TargetMode="External"/><Relationship Id="rId33" Type="http://schemas.openxmlformats.org/officeDocument/2006/relationships/hyperlink" Target="https://wiki.unece.org/download/attachments/140708060/TFVS-07-04%20%28OICA%29%20GRBP-75-17%20%28OICA_ACEA_ATEEL%29%20Study%20on%20future%20sound%20limits%20for%20M_N%20vehicles_Final_Presentation.pdf?api=v2" TargetMode="External"/><Relationship Id="rId38" Type="http://schemas.openxmlformats.org/officeDocument/2006/relationships/hyperlink" Target="https://wiki.unece.org/download/attachments/140708060/TFVS-07-09%20Rev.1%20%28IMMA%29%20IAI-Acustica-TUG%20study_motorcycles.pdf?api=v2" TargetMode="External"/><Relationship Id="rId46" Type="http://schemas.openxmlformats.org/officeDocument/2006/relationships/hyperlink" Target="https://wiki.unece.org/download/attachments/140707434/TFVS-05-05%20%28ISO%29%2020211026%20--%20WG11%20indoor%20method%20concept%20for%20GRBP%20TFVS.pdf?api=v2" TargetMode="External"/><Relationship Id="rId2" Type="http://schemas.openxmlformats.org/officeDocument/2006/relationships/hyperlink" Target="https://wiki.unece.org/download/attachments/123667435/TFSL-01-05%20Rev.1%20%28Germany%29%202021-03-24_TF%20SL%20Presentation%20Germany%20Rev%201.pdf?api=v2" TargetMode="External"/><Relationship Id="rId16" Type="http://schemas.openxmlformats.org/officeDocument/2006/relationships/hyperlink" Target="https://wiki.unece.org/download/attachments/169017517/TFVS-09-03%20Rev.1%20%28EC-HSDAC%29%20Presentation%20of%20the%20EC%20study%20for%20M_N%20vehicles.pdf?api=v2" TargetMode="External"/><Relationship Id="rId20" Type="http://schemas.openxmlformats.org/officeDocument/2006/relationships/hyperlink" Target="https://wiki.unece.org/download/attachments/140707434/TFVS-05-03%20%28EC-DG_ENV%29%20Noise%20policy%20update%20-%20ACEA26OCT2021.pptx?api=v2" TargetMode="External"/><Relationship Id="rId29" Type="http://schemas.openxmlformats.org/officeDocument/2006/relationships/hyperlink" Target="https://wiki.unece.org/download/attachments/128421111/TFSL-03-06%20%28Japan%29%20Presentation%20from%20Japan.pdf?api=v2" TargetMode="External"/><Relationship Id="rId41" Type="http://schemas.openxmlformats.org/officeDocument/2006/relationships/hyperlink" Target="https://wiki.unece.org/download/attachments/155975952/TFVS-08-07%20%28IMMA%29%20220404%20IAI-Acustica%20Presentation%20for%20TF-VS%20final.pdf?api=v2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iki.unece.org/download/attachments/136446230/TFVS-04-08%20%28JAPAN%29%20Development%20of%20automatic%20illegal%20replacement%20muffler%20detection%20system%20at%20NTSEL.pdf?api=v2" TargetMode="External"/><Relationship Id="rId11" Type="http://schemas.openxmlformats.org/officeDocument/2006/relationships/hyperlink" Target="https://wiki.unece.org/download/attachments/155975952/TFVS-08-05%20%28Secretary%29%20Evaluation%20of%20noise%20on%20vehicles%20in%20Brussels.pdf?api=v2" TargetMode="External"/><Relationship Id="rId24" Type="http://schemas.openxmlformats.org/officeDocument/2006/relationships/hyperlink" Target="https://wiki.unece.org/download/attachments/172851945/TFVS-10-03%20%28EC%29%20EC%20Study%20for%20L-categories.pdf?api=v2" TargetMode="External"/><Relationship Id="rId32" Type="http://schemas.openxmlformats.org/officeDocument/2006/relationships/hyperlink" Target="https://wiki.unece.org/download/attachments/140708060/TFVS-07-03%20%28OICA%29%20GRBP-75-16%20%28OICA_ACEA_ATEEL%29%20Study%20on%20future%20sound%20limits%20for%20M_N%20vehicles_Final_Report.pdf?api=v2" TargetMode="External"/><Relationship Id="rId37" Type="http://schemas.openxmlformats.org/officeDocument/2006/relationships/hyperlink" Target="https://wiki.unece.org/download/attachments/172851945/TFVS-10-07%20%28JAPAN%29%20Comment%20for%20the%20N2%20category%27s%20threshold.pdf?api=v2" TargetMode="External"/><Relationship Id="rId40" Type="http://schemas.openxmlformats.org/officeDocument/2006/relationships/hyperlink" Target="https://wiki.unece.org/download/attachments/140708060/TFVS-07-12%20%28IMMA%29%20IAI_and_Acustica_-_CBA_study_on_Euro_5_sound_limits_for_L-category_vehicles.pdf?api=v2" TargetMode="External"/><Relationship Id="rId45" Type="http://schemas.openxmlformats.org/officeDocument/2006/relationships/hyperlink" Target="https://wiki.unece.org/download/attachments/172852394/TFVS-11-04%20%28IWG-MU%29%20IWGMU-20-04_STEER_FinalConferenceLiege_CEDRLayout.pdf?api=v2" TargetMode="External"/><Relationship Id="rId53" Type="http://schemas.openxmlformats.org/officeDocument/2006/relationships/hyperlink" Target="https://wiki.unece.org/download/attachments/172852394/TFVS-11-07%20Rev.2%20%28Secretary%29%20Draft%20table%20-%20Doc.%20published%20under%20TF-VS%20process.xlsx?api=v2" TargetMode="External"/><Relationship Id="rId5" Type="http://schemas.openxmlformats.org/officeDocument/2006/relationships/hyperlink" Target="https://wiki.unece.org/download/attachments/128421111/TFSL-03-05%20%28France-Bruitparif%29%2020210712_Bruitparif%20VF.pdf?api=v2" TargetMode="External"/><Relationship Id="rId15" Type="http://schemas.openxmlformats.org/officeDocument/2006/relationships/hyperlink" Target="https://wiki.unece.org/download/attachments/140708060/TFVS-07-11%20%28EC%29%20Study%20on%20sound%20level%20limits%20of%20M-%20and%20N-category%20vehicles%20-%20Publications%20Office%20of%20the%20EU%20%28europa.eu%29.pdf?api=v2" TargetMode="External"/><Relationship Id="rId23" Type="http://schemas.openxmlformats.org/officeDocument/2006/relationships/hyperlink" Target="https://wiki.unece.org/download/attachments/169017517/TFVS-09-04%20%28EC-Idiada%29%20Present_L_cat%20vehicles_IDIADA_RACC_%20TFVS%209%2024052022_v3_Final2.pdf?api=v2" TargetMode="External"/><Relationship Id="rId28" Type="http://schemas.openxmlformats.org/officeDocument/2006/relationships/hyperlink" Target="https://wiki.unece.org/download/attachments/136446230/TFVS-04-11%20Rev.1%20%28ETRTO%29%2020210914%20-%20ETRTO%20-%20TYRES%20%20ROAD%20TRAFFIC%20NOISE%20for%20TFSL%20rev.1.pdf?api=v2" TargetMode="External"/><Relationship Id="rId36" Type="http://schemas.openxmlformats.org/officeDocument/2006/relationships/hyperlink" Target="https://wiki.unece.org/download/attachments/172852394/TFVS-11-06%20%28ETRTO%29%20On%20the%20Cost-Benefit-Analysis%20by%20EMISIA.pdf?api=v2" TargetMode="External"/><Relationship Id="rId49" Type="http://schemas.openxmlformats.org/officeDocument/2006/relationships/hyperlink" Target="https://wiki.unece.org/download/attachments/140708058/TFVS-06-05%20%28GRBP%20expert%29%20Initial%20draft%20table%20for%20Traffic%20Scenario.pdf?api=v2" TargetMode="External"/><Relationship Id="rId10" Type="http://schemas.openxmlformats.org/officeDocument/2006/relationships/hyperlink" Target="https://wiki.unece.org/download/attachments/140708060/TFVS-07-07%20Rev.1%20%28France%29%20Study%20and%20sound%20camera%20implementation.pdf?api=v2" TargetMode="External"/><Relationship Id="rId19" Type="http://schemas.openxmlformats.org/officeDocument/2006/relationships/hyperlink" Target="https://wiki.unece.org/download/attachments/128421111/TFSL-03-04%20%28EC-TNO%29%20PhenomenaProjectTNO12jul2021.pdf?api=v2" TargetMode="External"/><Relationship Id="rId31" Type="http://schemas.openxmlformats.org/officeDocument/2006/relationships/hyperlink" Target="https://wiki.unece.org/download/attachments/136446230/TFVS-04-10%20%28OICA%29%20GRBP-74-XXe%20%28OICA%29%20ATEEL-Study-on-future-vehicle-sound-limit-values.pdf?api=v2" TargetMode="External"/><Relationship Id="rId44" Type="http://schemas.openxmlformats.org/officeDocument/2006/relationships/hyperlink" Target="https://wiki.unece.org/download/attachments/136446230/TFVS-04-09%20%28Switzerland%29%202021-09-14%20FEDRO%20Low-noise%20road%20surfaces%20in%20Switzerland.pdf?api=v2" TargetMode="External"/><Relationship Id="rId52" Type="http://schemas.openxmlformats.org/officeDocument/2006/relationships/hyperlink" Target="https://wiki.unece.org/download/attachments/140708060/TFVS-07-13%20%28NL%29%2020220202_Traffic%20Scenario%20Specifications_NL.xlsx?api=v2" TargetMode="External"/><Relationship Id="rId4" Type="http://schemas.openxmlformats.org/officeDocument/2006/relationships/hyperlink" Target="https://wiki.unece.org/download/attachments/128418870/TFSL-02-09%20%28JAPAN%29%20Further%20details%20of%20vehicle%20noise%20issue%20and%20reviewing%20process%20in%20Japan.pptx?api=v2" TargetMode="External"/><Relationship Id="rId9" Type="http://schemas.openxmlformats.org/officeDocument/2006/relationships/hyperlink" Target="https://wiki.unece.org/download/attachments/140707434/TFVS-05-04%20%28France_SIA%29%20Automotive%20in%20soundscape.pdf?api=v2" TargetMode="External"/><Relationship Id="rId14" Type="http://schemas.openxmlformats.org/officeDocument/2006/relationships/hyperlink" Target="https://wiki.unece.org/download/attachments/128418870/TFSL-02-08%20%28EC%29%202nd_TF_SL_M-%20and%20N-%20sound%20limits%20study.pptx?api=v2" TargetMode="External"/><Relationship Id="rId22" Type="http://schemas.openxmlformats.org/officeDocument/2006/relationships/hyperlink" Target="https://wiki.unece.org/download/attachments/136446230/TFVS-04-15%20%28EC%29%20TF_SL-4_%2013-14_09_2021_L_cat_Euro_5_step_project_presentation_final.pdf?api=v2" TargetMode="External"/><Relationship Id="rId27" Type="http://schemas.openxmlformats.org/officeDocument/2006/relationships/hyperlink" Target="https://wiki.unece.org/download/attachments/136446230/TFVS-04-12%20%28OICA%29%20UN%20R138%20and%20UN%20R51%20Matching.pdf?api=v2" TargetMode="External"/><Relationship Id="rId30" Type="http://schemas.openxmlformats.org/officeDocument/2006/relationships/hyperlink" Target="https://wiki.unece.org/download/attachments/155975952/TFVS-08-04%20Rev.1%20%28JAPAN%29%20Results%20of%20the%20simulation%20studies%20on%20reducing%20automobile%20noise%20from%20Japan.pdf?api=v2" TargetMode="External"/><Relationship Id="rId35" Type="http://schemas.openxmlformats.org/officeDocument/2006/relationships/hyperlink" Target="https://wiki.unece.org/download/attachments/172852394/TFVS-11-05%20%28OICA_ACEA_ATEEL%29%20GRBP-76-14e%20Comparison%20EMISIA_ATEEL%20studies.pdf?api=v2" TargetMode="External"/><Relationship Id="rId43" Type="http://schemas.openxmlformats.org/officeDocument/2006/relationships/hyperlink" Target="https://wiki.unece.org/download/attachments/136446230/TFVS-04-04%20%28Switzerland%29%20Flyer%20L%C3%A4rmarme%20Strassenbel%C3%A4ge%20aus%20Asphalt.pdf?api=v2" TargetMode="External"/><Relationship Id="rId48" Type="http://schemas.openxmlformats.org/officeDocument/2006/relationships/hyperlink" Target="https://wiki.unece.org/download/attachments/140708058/TFVS-06-03%20%28JAPAN%29%20TFVS%20Crossmatrix-JPN%20rev01.pdf?api=v2" TargetMode="External"/><Relationship Id="rId8" Type="http://schemas.openxmlformats.org/officeDocument/2006/relationships/hyperlink" Target="https://wiki.unece.org/download/attachments/155975952/TFVS-08-03%20%28UK%29%20Noise%20camera%20research.pdf?api=v2" TargetMode="External"/><Relationship Id="rId51" Type="http://schemas.openxmlformats.org/officeDocument/2006/relationships/hyperlink" Target="https://wiki.unece.org/download/attachments/140708060/TFVS-07-08%20%28Subgroup%29%20Explanations%20Traffic%20scenario%20specifications%202022-01-19.doc?api=v2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hyperlink" Target="https://wiki.unece.org/pages/viewpage.action?pageId=123666863" TargetMode="External"/><Relationship Id="rId5" Type="http://schemas.openxmlformats.org/officeDocument/2006/relationships/image" Target="../media/image2.emf"/><Relationship Id="rId4" Type="http://schemas.openxmlformats.org/officeDocument/2006/relationships/oleObject" Target="../embeddings/oleObject3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wiki.unece.org/pages/viewpage.action?pageId=166724054" TargetMode="Externa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svg"/><Relationship Id="rId12" Type="http://schemas.openxmlformats.org/officeDocument/2006/relationships/hyperlink" Target="https://wiki.unece.org/pages/viewpage.action?pageId=161841363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6" Type="http://schemas.openxmlformats.org/officeDocument/2006/relationships/image" Target="../media/image3.png"/><Relationship Id="rId11" Type="http://schemas.openxmlformats.org/officeDocument/2006/relationships/hyperlink" Target="https://wiki.unece.org/pages/viewpage.action?pageId=153583786" TargetMode="External"/><Relationship Id="rId5" Type="http://schemas.openxmlformats.org/officeDocument/2006/relationships/image" Target="../media/image1.emf"/><Relationship Id="rId10" Type="http://schemas.openxmlformats.org/officeDocument/2006/relationships/hyperlink" Target="https://wiki.unece.org/pages/viewpage.action?pageId=140708058" TargetMode="External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sv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diagramLayout" Target="../diagrams/layout2.xml"/><Relationship Id="rId18" Type="http://schemas.openxmlformats.org/officeDocument/2006/relationships/diagramLayout" Target="../diagrams/layout3.xml"/><Relationship Id="rId26" Type="http://schemas.microsoft.com/office/2007/relationships/diagramDrawing" Target="../diagrams/drawing4.xml"/><Relationship Id="rId39" Type="http://schemas.openxmlformats.org/officeDocument/2006/relationships/diagramQuickStyle" Target="../diagrams/quickStyle7.xml"/><Relationship Id="rId3" Type="http://schemas.openxmlformats.org/officeDocument/2006/relationships/notesSlide" Target="../notesSlides/notesSlide9.xml"/><Relationship Id="rId21" Type="http://schemas.microsoft.com/office/2007/relationships/diagramDrawing" Target="../diagrams/drawing3.xml"/><Relationship Id="rId34" Type="http://schemas.openxmlformats.org/officeDocument/2006/relationships/diagramQuickStyle" Target="../diagrams/quickStyle6.xml"/><Relationship Id="rId7" Type="http://schemas.openxmlformats.org/officeDocument/2006/relationships/diagramData" Target="../diagrams/data1.xml"/><Relationship Id="rId12" Type="http://schemas.openxmlformats.org/officeDocument/2006/relationships/diagramData" Target="../diagrams/data2.xml"/><Relationship Id="rId17" Type="http://schemas.openxmlformats.org/officeDocument/2006/relationships/diagramData" Target="../diagrams/data3.xml"/><Relationship Id="rId25" Type="http://schemas.openxmlformats.org/officeDocument/2006/relationships/diagramColors" Target="../diagrams/colors4.xml"/><Relationship Id="rId33" Type="http://schemas.openxmlformats.org/officeDocument/2006/relationships/diagramLayout" Target="../diagrams/layout6.xml"/><Relationship Id="rId38" Type="http://schemas.openxmlformats.org/officeDocument/2006/relationships/diagramLayout" Target="../diagrams/layout7.xml"/><Relationship Id="rId2" Type="http://schemas.openxmlformats.org/officeDocument/2006/relationships/slideLayout" Target="../slideLayouts/slideLayout12.xml"/><Relationship Id="rId16" Type="http://schemas.microsoft.com/office/2007/relationships/diagramDrawing" Target="../diagrams/drawing2.xml"/><Relationship Id="rId20" Type="http://schemas.openxmlformats.org/officeDocument/2006/relationships/diagramColors" Target="../diagrams/colors3.xml"/><Relationship Id="rId29" Type="http://schemas.openxmlformats.org/officeDocument/2006/relationships/diagramQuickStyle" Target="../diagrams/quickStyle5.xml"/><Relationship Id="rId41" Type="http://schemas.microsoft.com/office/2007/relationships/diagramDrawing" Target="../diagrams/drawing7.xml"/><Relationship Id="rId1" Type="http://schemas.openxmlformats.org/officeDocument/2006/relationships/tags" Target="../tags/tag11.xml"/><Relationship Id="rId6" Type="http://schemas.openxmlformats.org/officeDocument/2006/relationships/hyperlink" Target="https://wiki.unece.org/download/attachments/172852394/TFVS-11-07%20%28Secretary%29%20Draft%20table%20-%20Doc.%20published%20under%20TF-VS%20process.xlsx?api=v2" TargetMode="External"/><Relationship Id="rId11" Type="http://schemas.microsoft.com/office/2007/relationships/diagramDrawing" Target="../diagrams/drawing1.xml"/><Relationship Id="rId24" Type="http://schemas.openxmlformats.org/officeDocument/2006/relationships/diagramQuickStyle" Target="../diagrams/quickStyle4.xml"/><Relationship Id="rId32" Type="http://schemas.openxmlformats.org/officeDocument/2006/relationships/diagramData" Target="../diagrams/data6.xml"/><Relationship Id="rId37" Type="http://schemas.openxmlformats.org/officeDocument/2006/relationships/diagramData" Target="../diagrams/data7.xml"/><Relationship Id="rId40" Type="http://schemas.openxmlformats.org/officeDocument/2006/relationships/diagramColors" Target="../diagrams/colors7.xml"/><Relationship Id="rId5" Type="http://schemas.openxmlformats.org/officeDocument/2006/relationships/image" Target="../media/image1.emf"/><Relationship Id="rId15" Type="http://schemas.openxmlformats.org/officeDocument/2006/relationships/diagramColors" Target="../diagrams/colors2.xml"/><Relationship Id="rId23" Type="http://schemas.openxmlformats.org/officeDocument/2006/relationships/diagramLayout" Target="../diagrams/layout4.xml"/><Relationship Id="rId28" Type="http://schemas.openxmlformats.org/officeDocument/2006/relationships/diagramLayout" Target="../diagrams/layout5.xml"/><Relationship Id="rId36" Type="http://schemas.microsoft.com/office/2007/relationships/diagramDrawing" Target="../diagrams/drawing6.xml"/><Relationship Id="rId10" Type="http://schemas.openxmlformats.org/officeDocument/2006/relationships/diagramColors" Target="../diagrams/colors1.xml"/><Relationship Id="rId19" Type="http://schemas.openxmlformats.org/officeDocument/2006/relationships/diagramQuickStyle" Target="../diagrams/quickStyle3.xml"/><Relationship Id="rId31" Type="http://schemas.microsoft.com/office/2007/relationships/diagramDrawing" Target="../diagrams/drawing5.xml"/><Relationship Id="rId4" Type="http://schemas.openxmlformats.org/officeDocument/2006/relationships/oleObject" Target="../embeddings/oleObject6.bin"/><Relationship Id="rId9" Type="http://schemas.openxmlformats.org/officeDocument/2006/relationships/diagramQuickStyle" Target="../diagrams/quickStyle1.xml"/><Relationship Id="rId14" Type="http://schemas.openxmlformats.org/officeDocument/2006/relationships/diagramQuickStyle" Target="../diagrams/quickStyle2.xml"/><Relationship Id="rId22" Type="http://schemas.openxmlformats.org/officeDocument/2006/relationships/diagramData" Target="../diagrams/data4.xml"/><Relationship Id="rId27" Type="http://schemas.openxmlformats.org/officeDocument/2006/relationships/diagramData" Target="../diagrams/data5.xml"/><Relationship Id="rId30" Type="http://schemas.openxmlformats.org/officeDocument/2006/relationships/diagramColors" Target="../diagrams/colors5.xml"/><Relationship Id="rId35" Type="http://schemas.openxmlformats.org/officeDocument/2006/relationships/diagramColors" Target="../diagrams/colors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hyperlink" Target="https://wiki.unece.org/pages/viewpage.action?pageId=166724655" TargetMode="Externa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op.europa.eu/en/web/eu-law-and-publications/publication-detail/-/publication/b914cb08-e6d6-11ec-a534-01aa75ed71a1" TargetMode="External"/><Relationship Id="rId3" Type="http://schemas.openxmlformats.org/officeDocument/2006/relationships/notesSlide" Target="../notesSlides/notesSlide5.xml"/><Relationship Id="rId7" Type="http://schemas.openxmlformats.org/officeDocument/2006/relationships/hyperlink" Target="https://op.europa.eu/en/publication-detail/-/publication/d23a63bc-8310-11ec-8c40-01aa75ed71a1/language-en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Relationship Id="rId6" Type="http://schemas.openxmlformats.org/officeDocument/2006/relationships/hyperlink" Target="https://wiki.unece.org/pages/viewpage.action?pageId=123666863" TargetMode="External"/><Relationship Id="rId5" Type="http://schemas.openxmlformats.org/officeDocument/2006/relationships/image" Target="../media/image1.emf"/><Relationship Id="rId10" Type="http://schemas.openxmlformats.org/officeDocument/2006/relationships/hyperlink" Target="https://unece.org/sites/default/files/2022-09/GRBP-76-14e.pdf" TargetMode="External"/><Relationship Id="rId4" Type="http://schemas.openxmlformats.org/officeDocument/2006/relationships/oleObject" Target="../embeddings/oleObject5.bin"/><Relationship Id="rId9" Type="http://schemas.openxmlformats.org/officeDocument/2006/relationships/hyperlink" Target="https://www.ateel.com/app/uploads/2022/03/2022-01-27_Final-Report_V0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sv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572481ED-B8BA-4D76-A346-93BF1D61779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731780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572481ED-B8BA-4D76-A346-93BF1D6177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A126C82-208A-4942-A7F6-8E5D37572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>
            <a:normAutofit/>
          </a:bodyPr>
          <a:lstStyle/>
          <a:p>
            <a:r>
              <a:rPr lang="en-GB" sz="4000" b="1" dirty="0"/>
              <a:t>Status report to the 77</a:t>
            </a:r>
            <a:r>
              <a:rPr lang="en-GB" sz="4000" b="1" baseline="30000" dirty="0"/>
              <a:t>th</a:t>
            </a:r>
            <a:r>
              <a:rPr lang="en-GB" sz="4000" b="1" dirty="0"/>
              <a:t>  session of GRBP</a:t>
            </a:r>
            <a:br>
              <a:rPr lang="en-GB" sz="4000" b="1" dirty="0"/>
            </a:br>
            <a:r>
              <a:rPr lang="en-GB" sz="4000" b="1" dirty="0"/>
              <a:t>(February 2023)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D92662-9D5D-46D5-9C8A-7E4B768471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Task Force Vehicles’ Sound</a:t>
            </a:r>
          </a:p>
          <a:p>
            <a:r>
              <a:rPr lang="en-GB" sz="2800" dirty="0"/>
              <a:t>(TF-VS)</a:t>
            </a:r>
          </a:p>
          <a:p>
            <a:r>
              <a:rPr lang="en-GB" sz="2000" i="1" dirty="0"/>
              <a:t>NB: previous name of this TF was TF-SL for Sound Limits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2616F-596B-4CAC-BB2D-DE6D591EC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1</a:t>
            </a:fld>
            <a:endParaRPr lang="nb-NO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A46932-961C-4162-8C77-9056444970D8}"/>
              </a:ext>
            </a:extLst>
          </p:cNvPr>
          <p:cNvSpPr txBox="1"/>
          <p:nvPr/>
        </p:nvSpPr>
        <p:spPr>
          <a:xfrm>
            <a:off x="833120" y="375920"/>
            <a:ext cx="731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Transmitted by the chair of the TF-SL (Sound Limits)/VS (Vehicles’ Sound)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FC4AF4-E468-4466-AB2F-DF925A5E6D87}"/>
              </a:ext>
            </a:extLst>
          </p:cNvPr>
          <p:cNvSpPr txBox="1"/>
          <p:nvPr/>
        </p:nvSpPr>
        <p:spPr>
          <a:xfrm>
            <a:off x="8557409" y="283566"/>
            <a:ext cx="34880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/>
              <a:t>Informal Document GRBP-77-25</a:t>
            </a:r>
            <a:endParaRPr lang="en-GB" b="1" strike="dblStrike" dirty="0">
              <a:solidFill>
                <a:srgbClr val="FF0000"/>
              </a:solidFill>
            </a:endParaRPr>
          </a:p>
          <a:p>
            <a:pPr algn="r"/>
            <a:r>
              <a:rPr lang="en-GB" dirty="0"/>
              <a:t>77</a:t>
            </a:r>
            <a:r>
              <a:rPr lang="en-GB" baseline="30000" dirty="0"/>
              <a:t>th</a:t>
            </a:r>
            <a:r>
              <a:rPr lang="en-GB" dirty="0"/>
              <a:t>  GRBP, February 07-10, 2023, </a:t>
            </a:r>
          </a:p>
          <a:p>
            <a:pPr algn="r"/>
            <a:r>
              <a:rPr lang="en-GB" dirty="0"/>
              <a:t>Agenda item 7</a:t>
            </a:r>
          </a:p>
        </p:txBody>
      </p:sp>
    </p:spTree>
    <p:extLst>
      <p:ext uri="{BB962C8B-B14F-4D97-AF65-F5344CB8AC3E}">
        <p14:creationId xmlns:p14="http://schemas.microsoft.com/office/powerpoint/2010/main" val="1800087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3ECC8921-62D3-0E0E-4104-C770F2A40FBF}"/>
              </a:ext>
            </a:extLst>
          </p:cNvPr>
          <p:cNvSpPr/>
          <p:nvPr/>
        </p:nvSpPr>
        <p:spPr>
          <a:xfrm>
            <a:off x="5939081" y="2096626"/>
            <a:ext cx="6145370" cy="4621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A861BF4-3C35-8B06-2A94-B4E1AF7FEF8F}"/>
              </a:ext>
            </a:extLst>
          </p:cNvPr>
          <p:cNvSpPr/>
          <p:nvPr/>
        </p:nvSpPr>
        <p:spPr>
          <a:xfrm>
            <a:off x="5939081" y="2562755"/>
            <a:ext cx="6145370" cy="17221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9E00EB8-752B-F5D4-C6A5-C8B3978E7D83}"/>
              </a:ext>
            </a:extLst>
          </p:cNvPr>
          <p:cNvSpPr/>
          <p:nvPr/>
        </p:nvSpPr>
        <p:spPr>
          <a:xfrm>
            <a:off x="161686" y="3975412"/>
            <a:ext cx="386378" cy="38502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CDD8B5B-68B6-A1B9-64E3-195D3752662F}"/>
              </a:ext>
            </a:extLst>
          </p:cNvPr>
          <p:cNvSpPr/>
          <p:nvPr/>
        </p:nvSpPr>
        <p:spPr>
          <a:xfrm>
            <a:off x="5943600" y="4288996"/>
            <a:ext cx="6145370" cy="24255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2036D9-2488-3EF3-FC01-1045EE1D3A90}"/>
              </a:ext>
            </a:extLst>
          </p:cNvPr>
          <p:cNvSpPr/>
          <p:nvPr/>
        </p:nvSpPr>
        <p:spPr>
          <a:xfrm>
            <a:off x="5943600" y="667453"/>
            <a:ext cx="6145370" cy="14267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51A3E97-DB39-402B-B7A2-C4719166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75" y="-70083"/>
            <a:ext cx="10515600" cy="981032"/>
          </a:xfrm>
        </p:spPr>
        <p:txBody>
          <a:bodyPr/>
          <a:lstStyle/>
          <a:p>
            <a:r>
              <a:rPr lang="fr-FR" b="1" dirty="0"/>
              <a:t>STRUCTURE OF THE REPORT &amp; APPROACH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A89988E-B33C-D31F-C059-F41AB776F9C5}"/>
              </a:ext>
            </a:extLst>
          </p:cNvPr>
          <p:cNvSpPr txBox="1"/>
          <p:nvPr/>
        </p:nvSpPr>
        <p:spPr>
          <a:xfrm>
            <a:off x="5840953" y="1348548"/>
            <a:ext cx="6457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err="1">
                <a:solidFill>
                  <a:srgbClr val="0000FF"/>
                </a:solidFill>
              </a:rPr>
              <a:t>Grouping</a:t>
            </a:r>
            <a:r>
              <a:rPr lang="fr-FR" sz="1400" i="1" dirty="0">
                <a:solidFill>
                  <a:srgbClr val="0000FF"/>
                </a:solidFill>
              </a:rPr>
              <a:t> by </a:t>
            </a:r>
            <a:r>
              <a:rPr lang="fr-FR" sz="1400" i="1" dirty="0" err="1">
                <a:solidFill>
                  <a:srgbClr val="0000FF"/>
                </a:solidFill>
              </a:rPr>
              <a:t>subject</a:t>
            </a:r>
            <a:r>
              <a:rPr lang="fr-FR" sz="1400" i="1" dirty="0">
                <a:solidFill>
                  <a:srgbClr val="0000FF"/>
                </a:solidFill>
              </a:rPr>
              <a:t>/</a:t>
            </a:r>
            <a:r>
              <a:rPr lang="fr-FR" sz="1400" i="1" dirty="0" err="1">
                <a:solidFill>
                  <a:srgbClr val="0000FF"/>
                </a:solidFill>
              </a:rPr>
              <a:t>theme</a:t>
            </a:r>
            <a:r>
              <a:rPr lang="fr-FR" sz="1400" i="1" dirty="0">
                <a:solidFill>
                  <a:srgbClr val="0000FF"/>
                </a:solidFill>
              </a:rPr>
              <a:t> &amp; distribution of the </a:t>
            </a:r>
            <a:r>
              <a:rPr lang="fr-FR" sz="1400" i="1" dirty="0" err="1">
                <a:solidFill>
                  <a:srgbClr val="0000FF"/>
                </a:solidFill>
              </a:rPr>
              <a:t>work</a:t>
            </a:r>
            <a:r>
              <a:rPr lang="fr-FR" sz="1400" i="1" dirty="0">
                <a:solidFill>
                  <a:srgbClr val="0000FF"/>
                </a:solidFill>
              </a:rPr>
              <a:t> </a:t>
            </a:r>
            <a:r>
              <a:rPr lang="fr-FR" sz="1400" i="1" dirty="0" err="1">
                <a:solidFill>
                  <a:srgbClr val="0000FF"/>
                </a:solidFill>
              </a:rPr>
              <a:t>between</a:t>
            </a:r>
            <a:r>
              <a:rPr lang="fr-FR" sz="1400" i="1" dirty="0">
                <a:solidFill>
                  <a:srgbClr val="0000FF"/>
                </a:solidFill>
              </a:rPr>
              <a:t> </a:t>
            </a:r>
            <a:r>
              <a:rPr lang="fr-FR" sz="1400" i="1" dirty="0" err="1">
                <a:solidFill>
                  <a:srgbClr val="0000FF"/>
                </a:solidFill>
              </a:rPr>
              <a:t>subgroup’s</a:t>
            </a:r>
            <a:r>
              <a:rPr lang="fr-FR" sz="1400" i="1" dirty="0">
                <a:solidFill>
                  <a:srgbClr val="0000FF"/>
                </a:solidFill>
              </a:rPr>
              <a:t> experts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7DBBA1D-356F-4FC3-8E34-7049D906D2E1}"/>
              </a:ext>
            </a:extLst>
          </p:cNvPr>
          <p:cNvSpPr/>
          <p:nvPr/>
        </p:nvSpPr>
        <p:spPr>
          <a:xfrm>
            <a:off x="6832161" y="943416"/>
            <a:ext cx="4458789" cy="35631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54 Documents/</a:t>
            </a:r>
            <a:r>
              <a:rPr lang="fr-FR" dirty="0" err="1"/>
              <a:t>presentations</a:t>
            </a:r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8B06A3B-5BB9-F014-9DB8-1A1576C79AD3}"/>
              </a:ext>
            </a:extLst>
          </p:cNvPr>
          <p:cNvSpPr/>
          <p:nvPr/>
        </p:nvSpPr>
        <p:spPr>
          <a:xfrm>
            <a:off x="6014859" y="1647320"/>
            <a:ext cx="6012009" cy="35631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25 </a:t>
            </a:r>
            <a:r>
              <a:rPr lang="fr-FR" dirty="0" err="1"/>
              <a:t>subjects</a:t>
            </a:r>
            <a:r>
              <a:rPr lang="fr-FR" dirty="0"/>
              <a:t>/</a:t>
            </a:r>
            <a:r>
              <a:rPr lang="fr-FR" dirty="0" err="1"/>
              <a:t>themes</a:t>
            </a:r>
            <a:r>
              <a:rPr lang="fr-FR" dirty="0"/>
              <a:t> </a:t>
            </a:r>
            <a:r>
              <a:rPr lang="fr-FR" dirty="0">
                <a:sym typeface="Wingdings" panose="05000000000000000000" pitchFamily="2" charset="2"/>
              </a:rPr>
              <a:t> 25 </a:t>
            </a:r>
            <a:r>
              <a:rPr lang="fr-FR" dirty="0" err="1"/>
              <a:t>Individual</a:t>
            </a:r>
            <a:r>
              <a:rPr lang="fr-FR" dirty="0"/>
              <a:t> </a:t>
            </a:r>
            <a:r>
              <a:rPr lang="fr-FR" dirty="0" err="1"/>
              <a:t>sheets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44F259F-E967-8D29-4B8A-9D31DA7504B3}"/>
              </a:ext>
            </a:extLst>
          </p:cNvPr>
          <p:cNvSpPr txBox="1"/>
          <p:nvPr/>
        </p:nvSpPr>
        <p:spPr>
          <a:xfrm>
            <a:off x="6684116" y="2556180"/>
            <a:ext cx="4754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rgbClr val="0000FF"/>
                </a:solidFill>
              </a:rPr>
              <a:t>Identification of the key </a:t>
            </a:r>
            <a:r>
              <a:rPr lang="fr-FR" sz="1400" i="1" dirty="0" err="1">
                <a:solidFill>
                  <a:srgbClr val="0000FF"/>
                </a:solidFill>
              </a:rPr>
              <a:t>domains</a:t>
            </a:r>
            <a:r>
              <a:rPr lang="fr-FR" sz="1400" i="1" dirty="0">
                <a:solidFill>
                  <a:srgbClr val="0000FF"/>
                </a:solidFill>
              </a:rPr>
              <a:t> &amp; Classification</a:t>
            </a:r>
          </a:p>
        </p:txBody>
      </p:sp>
      <p:sp>
        <p:nvSpPr>
          <p:cNvPr id="10" name="Accolade ouvrante 9">
            <a:extLst>
              <a:ext uri="{FF2B5EF4-FFF2-40B4-BE49-F238E27FC236}">
                <a16:creationId xmlns:a16="http://schemas.microsoft.com/office/drawing/2014/main" id="{7B3C4DE9-3757-173D-114C-D8C90330C39D}"/>
              </a:ext>
            </a:extLst>
          </p:cNvPr>
          <p:cNvSpPr/>
          <p:nvPr/>
        </p:nvSpPr>
        <p:spPr>
          <a:xfrm>
            <a:off x="5647764" y="667452"/>
            <a:ext cx="386378" cy="18798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056B7DF-E6E8-659A-42E1-4A8287366B62}"/>
              </a:ext>
            </a:extLst>
          </p:cNvPr>
          <p:cNvSpPr txBox="1"/>
          <p:nvPr/>
        </p:nvSpPr>
        <p:spPr>
          <a:xfrm>
            <a:off x="4704718" y="1347747"/>
            <a:ext cx="88109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PART 4.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F87FC8DF-29D5-EDEE-3E68-7FF949BC9D4F}"/>
              </a:ext>
            </a:extLst>
          </p:cNvPr>
          <p:cNvSpPr/>
          <p:nvPr/>
        </p:nvSpPr>
        <p:spPr>
          <a:xfrm>
            <a:off x="6805555" y="2918675"/>
            <a:ext cx="4458789" cy="35631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31 Key </a:t>
            </a:r>
            <a:r>
              <a:rPr lang="fr-FR" dirty="0" err="1"/>
              <a:t>domains</a:t>
            </a:r>
            <a:r>
              <a:rPr lang="fr-FR" dirty="0"/>
              <a:t> </a:t>
            </a:r>
            <a:r>
              <a:rPr lang="fr-FR" dirty="0" err="1"/>
              <a:t>identified</a:t>
            </a:r>
            <a:endParaRPr lang="fr-FR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2B4C1805-DA75-6DAF-40A1-789EA87C7F8C}"/>
              </a:ext>
            </a:extLst>
          </p:cNvPr>
          <p:cNvSpPr txBox="1"/>
          <p:nvPr/>
        </p:nvSpPr>
        <p:spPr>
          <a:xfrm>
            <a:off x="6250865" y="3259561"/>
            <a:ext cx="5621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err="1">
                <a:solidFill>
                  <a:srgbClr val="0000FF"/>
                </a:solidFill>
              </a:rPr>
              <a:t>Grouping</a:t>
            </a:r>
            <a:r>
              <a:rPr lang="fr-FR" sz="1400" i="1" dirty="0">
                <a:solidFill>
                  <a:srgbClr val="0000FF"/>
                </a:solidFill>
              </a:rPr>
              <a:t> by </a:t>
            </a:r>
            <a:r>
              <a:rPr lang="fr-FR" sz="1400" i="1" dirty="0" err="1">
                <a:solidFill>
                  <a:srgbClr val="0000FF"/>
                </a:solidFill>
              </a:rPr>
              <a:t>subject</a:t>
            </a:r>
            <a:r>
              <a:rPr lang="fr-FR" sz="1400" i="1" dirty="0">
                <a:solidFill>
                  <a:srgbClr val="0000FF"/>
                </a:solidFill>
              </a:rPr>
              <a:t>/</a:t>
            </a:r>
            <a:r>
              <a:rPr lang="fr-FR" sz="1400" i="1" dirty="0" err="1">
                <a:solidFill>
                  <a:srgbClr val="0000FF"/>
                </a:solidFill>
              </a:rPr>
              <a:t>theme</a:t>
            </a:r>
            <a:r>
              <a:rPr lang="fr-FR" sz="1400" i="1" dirty="0">
                <a:solidFill>
                  <a:srgbClr val="0000FF"/>
                </a:solidFill>
              </a:rPr>
              <a:t> &amp; </a:t>
            </a:r>
            <a:r>
              <a:rPr lang="fr-FR" sz="1400" i="1" dirty="0" err="1">
                <a:solidFill>
                  <a:srgbClr val="0000FF"/>
                </a:solidFill>
              </a:rPr>
              <a:t>work</a:t>
            </a:r>
            <a:r>
              <a:rPr lang="fr-FR" sz="1400" i="1" dirty="0">
                <a:solidFill>
                  <a:srgbClr val="0000FF"/>
                </a:solidFill>
              </a:rPr>
              <a:t> split </a:t>
            </a:r>
            <a:r>
              <a:rPr lang="fr-FR" sz="1400" i="1" dirty="0" err="1">
                <a:solidFill>
                  <a:srgbClr val="0000FF"/>
                </a:solidFill>
              </a:rPr>
              <a:t>between</a:t>
            </a:r>
            <a:r>
              <a:rPr lang="fr-FR" sz="1400" i="1" dirty="0">
                <a:solidFill>
                  <a:srgbClr val="0000FF"/>
                </a:solidFill>
              </a:rPr>
              <a:t> the </a:t>
            </a:r>
            <a:r>
              <a:rPr lang="fr-FR" sz="1400" i="1" dirty="0" err="1">
                <a:solidFill>
                  <a:srgbClr val="0000FF"/>
                </a:solidFill>
              </a:rPr>
              <a:t>subgroup</a:t>
            </a:r>
            <a:r>
              <a:rPr lang="fr-FR" sz="1400" i="1" dirty="0">
                <a:solidFill>
                  <a:srgbClr val="0000FF"/>
                </a:solidFill>
              </a:rPr>
              <a:t> experts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2E380DEB-5E73-F2B2-3E5B-399A39AC2C8E}"/>
              </a:ext>
            </a:extLst>
          </p:cNvPr>
          <p:cNvSpPr/>
          <p:nvPr/>
        </p:nvSpPr>
        <p:spPr>
          <a:xfrm>
            <a:off x="6269185" y="3624903"/>
            <a:ext cx="5603062" cy="35631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 main key </a:t>
            </a:r>
            <a:r>
              <a:rPr lang="fr-FR" dirty="0" err="1"/>
              <a:t>domains</a:t>
            </a:r>
            <a:r>
              <a:rPr lang="fr-FR" dirty="0"/>
              <a:t> </a:t>
            </a:r>
            <a:r>
              <a:rPr lang="fr-FR" dirty="0" err="1"/>
              <a:t>identified</a:t>
            </a:r>
            <a:r>
              <a:rPr lang="fr-FR" dirty="0"/>
              <a:t> &amp; </a:t>
            </a:r>
            <a:r>
              <a:rPr lang="fr-FR" dirty="0" err="1"/>
              <a:t>defined</a:t>
            </a:r>
            <a:endParaRPr lang="fr-FR" dirty="0"/>
          </a:p>
        </p:txBody>
      </p:sp>
      <p:sp>
        <p:nvSpPr>
          <p:cNvPr id="15" name="Accolade ouvrante 14">
            <a:extLst>
              <a:ext uri="{FF2B5EF4-FFF2-40B4-BE49-F238E27FC236}">
                <a16:creationId xmlns:a16="http://schemas.microsoft.com/office/drawing/2014/main" id="{4D525E9D-78A1-9C87-AC29-B66BF825E9C1}"/>
              </a:ext>
            </a:extLst>
          </p:cNvPr>
          <p:cNvSpPr/>
          <p:nvPr/>
        </p:nvSpPr>
        <p:spPr>
          <a:xfrm>
            <a:off x="5628482" y="2537012"/>
            <a:ext cx="386378" cy="27748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4ACE2F2-30A3-58A4-EBE0-4F775A82F67A}"/>
              </a:ext>
            </a:extLst>
          </p:cNvPr>
          <p:cNvSpPr txBox="1"/>
          <p:nvPr/>
        </p:nvSpPr>
        <p:spPr>
          <a:xfrm>
            <a:off x="4665976" y="3739775"/>
            <a:ext cx="88109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PART 3.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B3113D6-121F-BD24-DB73-8484DFAE93D4}"/>
              </a:ext>
            </a:extLst>
          </p:cNvPr>
          <p:cNvSpPr txBox="1"/>
          <p:nvPr/>
        </p:nvSpPr>
        <p:spPr>
          <a:xfrm>
            <a:off x="6250865" y="3981220"/>
            <a:ext cx="5621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 err="1">
                <a:solidFill>
                  <a:srgbClr val="0000FF"/>
                </a:solidFill>
              </a:rPr>
              <a:t>Analysis</a:t>
            </a:r>
            <a:r>
              <a:rPr lang="fr-FR" sz="1400" i="1" dirty="0">
                <a:solidFill>
                  <a:srgbClr val="0000FF"/>
                </a:solidFill>
              </a:rPr>
              <a:t> </a:t>
            </a:r>
            <a:r>
              <a:rPr lang="fr-FR" sz="1400" i="1" dirty="0" err="1">
                <a:solidFill>
                  <a:srgbClr val="0000FF"/>
                </a:solidFill>
              </a:rPr>
              <a:t>distributed</a:t>
            </a:r>
            <a:r>
              <a:rPr lang="fr-FR" sz="1400" i="1" dirty="0">
                <a:solidFill>
                  <a:srgbClr val="0000FF"/>
                </a:solidFill>
              </a:rPr>
              <a:t> by pair </a:t>
            </a:r>
            <a:r>
              <a:rPr lang="fr-FR" sz="1400" i="1" dirty="0" err="1">
                <a:solidFill>
                  <a:srgbClr val="0000FF"/>
                </a:solidFill>
              </a:rPr>
              <a:t>between</a:t>
            </a:r>
            <a:r>
              <a:rPr lang="fr-FR" sz="1400" i="1" dirty="0">
                <a:solidFill>
                  <a:srgbClr val="0000FF"/>
                </a:solidFill>
              </a:rPr>
              <a:t> the </a:t>
            </a:r>
            <a:r>
              <a:rPr lang="fr-FR" sz="1400" i="1" dirty="0" err="1">
                <a:solidFill>
                  <a:srgbClr val="0000FF"/>
                </a:solidFill>
              </a:rPr>
              <a:t>subgroup</a:t>
            </a:r>
            <a:r>
              <a:rPr lang="fr-FR" sz="1400" i="1" dirty="0">
                <a:solidFill>
                  <a:srgbClr val="0000FF"/>
                </a:solidFill>
              </a:rPr>
              <a:t> experts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35932888-C6D7-894D-9329-0B49D2504F97}"/>
              </a:ext>
            </a:extLst>
          </p:cNvPr>
          <p:cNvSpPr/>
          <p:nvPr/>
        </p:nvSpPr>
        <p:spPr>
          <a:xfrm>
            <a:off x="6516347" y="4429383"/>
            <a:ext cx="5090416" cy="69851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Identification of the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findings</a:t>
            </a:r>
            <a:r>
              <a:rPr lang="fr-FR" dirty="0"/>
              <a:t> &amp; open issues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ED7CA5E-7561-F8C4-8245-93A452B299E1}"/>
              </a:ext>
            </a:extLst>
          </p:cNvPr>
          <p:cNvSpPr txBox="1"/>
          <p:nvPr/>
        </p:nvSpPr>
        <p:spPr>
          <a:xfrm rot="1194513">
            <a:off x="11043015" y="780078"/>
            <a:ext cx="10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176A948-AD39-57EF-74BA-9D4E72D64ABD}"/>
              </a:ext>
            </a:extLst>
          </p:cNvPr>
          <p:cNvSpPr txBox="1"/>
          <p:nvPr/>
        </p:nvSpPr>
        <p:spPr>
          <a:xfrm rot="20661426">
            <a:off x="5709376" y="4367109"/>
            <a:ext cx="135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B9FFE172-7653-4EA1-F180-89D0511AB78B}"/>
              </a:ext>
            </a:extLst>
          </p:cNvPr>
          <p:cNvSpPr txBox="1"/>
          <p:nvPr/>
        </p:nvSpPr>
        <p:spPr>
          <a:xfrm>
            <a:off x="4671224" y="5475657"/>
            <a:ext cx="88109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PART 2.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ABB7855-D2E7-D346-50B7-D978ACBC2887}"/>
              </a:ext>
            </a:extLst>
          </p:cNvPr>
          <p:cNvSpPr txBox="1"/>
          <p:nvPr/>
        </p:nvSpPr>
        <p:spPr>
          <a:xfrm>
            <a:off x="4672995" y="6137025"/>
            <a:ext cx="881098" cy="369332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PART 1.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45FDE77D-C58B-3665-EDBF-4FCB062F15CF}"/>
              </a:ext>
            </a:extLst>
          </p:cNvPr>
          <p:cNvSpPr/>
          <p:nvPr/>
        </p:nvSpPr>
        <p:spPr>
          <a:xfrm>
            <a:off x="6840324" y="5482164"/>
            <a:ext cx="4458789" cy="356317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Executive</a:t>
            </a:r>
            <a:r>
              <a:rPr lang="fr-FR" dirty="0"/>
              <a:t> </a:t>
            </a:r>
            <a:r>
              <a:rPr lang="fr-FR" dirty="0" err="1"/>
              <a:t>Summary</a:t>
            </a:r>
            <a:endParaRPr lang="fr-FR" dirty="0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5AD02F1D-C7A5-23FF-348D-FEE24E56953C}"/>
              </a:ext>
            </a:extLst>
          </p:cNvPr>
          <p:cNvSpPr/>
          <p:nvPr/>
        </p:nvSpPr>
        <p:spPr>
          <a:xfrm>
            <a:off x="6805554" y="6143532"/>
            <a:ext cx="4458789" cy="356317"/>
          </a:xfrm>
          <a:prstGeom prst="ellips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General introduction</a:t>
            </a:r>
          </a:p>
        </p:txBody>
      </p:sp>
      <p:sp>
        <p:nvSpPr>
          <p:cNvPr id="27" name="Accolade ouvrante 26">
            <a:extLst>
              <a:ext uri="{FF2B5EF4-FFF2-40B4-BE49-F238E27FC236}">
                <a16:creationId xmlns:a16="http://schemas.microsoft.com/office/drawing/2014/main" id="{C3497975-2632-E0CC-6274-17F02ED80ED4}"/>
              </a:ext>
            </a:extLst>
          </p:cNvPr>
          <p:cNvSpPr/>
          <p:nvPr/>
        </p:nvSpPr>
        <p:spPr>
          <a:xfrm>
            <a:off x="5609199" y="5320853"/>
            <a:ext cx="386378" cy="67894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Accolade ouvrante 27">
            <a:extLst>
              <a:ext uri="{FF2B5EF4-FFF2-40B4-BE49-F238E27FC236}">
                <a16:creationId xmlns:a16="http://schemas.microsoft.com/office/drawing/2014/main" id="{4EDFE177-BBA7-5322-2938-9C3A5B7F375D}"/>
              </a:ext>
            </a:extLst>
          </p:cNvPr>
          <p:cNvSpPr/>
          <p:nvPr/>
        </p:nvSpPr>
        <p:spPr>
          <a:xfrm>
            <a:off x="5612072" y="6008775"/>
            <a:ext cx="386378" cy="6258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3122929-96BD-C165-BF20-5388F96C1C89}"/>
              </a:ext>
            </a:extLst>
          </p:cNvPr>
          <p:cNvSpPr/>
          <p:nvPr/>
        </p:nvSpPr>
        <p:spPr>
          <a:xfrm>
            <a:off x="161686" y="1556117"/>
            <a:ext cx="386378" cy="385023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4DD494F-7961-771E-DF26-B5FD2C3DED9E}"/>
              </a:ext>
            </a:extLst>
          </p:cNvPr>
          <p:cNvSpPr/>
          <p:nvPr/>
        </p:nvSpPr>
        <p:spPr>
          <a:xfrm>
            <a:off x="156377" y="1982024"/>
            <a:ext cx="386378" cy="38502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C133E07-FF3A-B34C-9A08-5EDC33FF88C2}"/>
              </a:ext>
            </a:extLst>
          </p:cNvPr>
          <p:cNvSpPr/>
          <p:nvPr/>
        </p:nvSpPr>
        <p:spPr>
          <a:xfrm>
            <a:off x="156377" y="2473592"/>
            <a:ext cx="386378" cy="38502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BAE3F5-3BD1-4070-AF35-FF3AB34C0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31" y="1556117"/>
            <a:ext cx="4288844" cy="4741762"/>
          </a:xfrm>
        </p:spPr>
        <p:txBody>
          <a:bodyPr>
            <a:normAutofit lnSpcReduction="10000"/>
          </a:bodyPr>
          <a:lstStyle/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/>
              <a:t>General introduction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/>
              <a:t>Executive summary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/>
              <a:t>Analysis to identify the general findings/ statements for further consideration</a:t>
            </a:r>
          </a:p>
          <a:p>
            <a:pPr marL="514350" indent="-514350">
              <a:buClr>
                <a:schemeClr val="bg1"/>
              </a:buClr>
              <a:buFont typeface="+mj-lt"/>
              <a:buAutoNum type="arabicPeriod"/>
            </a:pPr>
            <a:r>
              <a:rPr lang="en-US" dirty="0"/>
              <a:t>Identification of the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Main messages,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Summary &amp;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Open issues </a:t>
            </a:r>
          </a:p>
          <a:p>
            <a:pPr marL="457200" lvl="1" indent="0">
              <a:buClr>
                <a:schemeClr val="bg1"/>
              </a:buClr>
              <a:buNone/>
            </a:pPr>
            <a:r>
              <a:rPr lang="en-US" sz="2800" dirty="0"/>
              <a:t>of the 54 documents/ presentations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FC0EE7B8-77C5-D1E7-0438-380BB9E3992F}"/>
              </a:ext>
            </a:extLst>
          </p:cNvPr>
          <p:cNvSpPr txBox="1"/>
          <p:nvPr/>
        </p:nvSpPr>
        <p:spPr>
          <a:xfrm>
            <a:off x="6684116" y="2188285"/>
            <a:ext cx="4754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rgbClr val="0000FF"/>
                </a:solidFill>
              </a:rPr>
              <a:t>Feedback </a:t>
            </a:r>
            <a:r>
              <a:rPr lang="fr-FR" sz="1400" i="1" dirty="0" err="1">
                <a:solidFill>
                  <a:srgbClr val="0000FF"/>
                </a:solidFill>
              </a:rPr>
              <a:t>from</a:t>
            </a:r>
            <a:r>
              <a:rPr lang="fr-FR" sz="1400" i="1" dirty="0">
                <a:solidFill>
                  <a:srgbClr val="0000FF"/>
                </a:solidFill>
              </a:rPr>
              <a:t> the </a:t>
            </a:r>
            <a:r>
              <a:rPr lang="fr-FR" sz="1400" i="1" dirty="0" err="1">
                <a:solidFill>
                  <a:srgbClr val="0000FF"/>
                </a:solidFill>
              </a:rPr>
              <a:t>authors</a:t>
            </a:r>
            <a:r>
              <a:rPr lang="fr-FR" sz="1400" i="1" dirty="0">
                <a:solidFill>
                  <a:srgbClr val="0000FF"/>
                </a:solidFill>
              </a:rPr>
              <a:t> to </a:t>
            </a:r>
            <a:r>
              <a:rPr lang="fr-FR" sz="1400" i="1" dirty="0" err="1">
                <a:solidFill>
                  <a:srgbClr val="0000FF"/>
                </a:solidFill>
              </a:rPr>
              <a:t>be</a:t>
            </a:r>
            <a:r>
              <a:rPr lang="fr-FR" sz="1400" i="1" dirty="0">
                <a:solidFill>
                  <a:srgbClr val="0000FF"/>
                </a:solidFill>
              </a:rPr>
              <a:t> </a:t>
            </a:r>
            <a:r>
              <a:rPr lang="fr-FR" sz="1400" i="1" dirty="0" err="1">
                <a:solidFill>
                  <a:srgbClr val="0000FF"/>
                </a:solidFill>
              </a:rPr>
              <a:t>get</a:t>
            </a:r>
            <a:endParaRPr lang="fr-FR" sz="1400" i="1" dirty="0">
              <a:solidFill>
                <a:srgbClr val="0000FF"/>
              </a:solidFill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D6BC196-EA4F-C127-C019-27B3BA948A7C}"/>
              </a:ext>
            </a:extLst>
          </p:cNvPr>
          <p:cNvSpPr txBox="1"/>
          <p:nvPr/>
        </p:nvSpPr>
        <p:spPr>
          <a:xfrm rot="20661426">
            <a:off x="5800883" y="2146451"/>
            <a:ext cx="135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ONGOING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DC62CF4-BE98-B5BC-B40F-BF038FAAEA77}"/>
              </a:ext>
            </a:extLst>
          </p:cNvPr>
          <p:cNvSpPr txBox="1"/>
          <p:nvPr/>
        </p:nvSpPr>
        <p:spPr>
          <a:xfrm rot="1194513">
            <a:off x="11043014" y="2662529"/>
            <a:ext cx="1064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4181062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A14EF-CBB4-463D-8658-BE377E34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14738"/>
            <a:ext cx="10515600" cy="947737"/>
          </a:xfrm>
        </p:spPr>
        <p:txBody>
          <a:bodyPr>
            <a:normAutofit/>
          </a:bodyPr>
          <a:lstStyle/>
          <a:p>
            <a:r>
              <a:rPr lang="fr-FR" sz="4400" b="1" dirty="0">
                <a:solidFill>
                  <a:schemeClr val="bg1"/>
                </a:solidFill>
                <a:highlight>
                  <a:srgbClr val="0000FF"/>
                </a:highlight>
              </a:rPr>
              <a:t>PART. 4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42BCFD-6DA8-4241-8711-A945CC7A5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47737"/>
          </a:xfrm>
        </p:spPr>
        <p:txBody>
          <a:bodyPr/>
          <a:lstStyle/>
          <a:p>
            <a:r>
              <a:rPr lang="en-US" b="1" dirty="0"/>
              <a:t>SHORT SUMMARY OF </a:t>
            </a:r>
          </a:p>
          <a:p>
            <a:r>
              <a:rPr lang="en-US" b="1" dirty="0"/>
              <a:t>PRESENTATIONS DONE UP TO THE 11TH SESSION OF THE UN TF-VS</a:t>
            </a:r>
            <a:endParaRPr lang="fr-FR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EE65A8-F95F-403F-9AF6-36B8AFE9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4009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B2D11-74DD-4475-9E0A-0F8271648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37" y="349084"/>
            <a:ext cx="10515600" cy="1000745"/>
          </a:xfrm>
        </p:spPr>
        <p:txBody>
          <a:bodyPr/>
          <a:lstStyle/>
          <a:p>
            <a:r>
              <a:rPr lang="fr-FR" b="1" dirty="0"/>
              <a:t>IMPLEMENTATION PROPOSAL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7D17BB-23D1-471E-8D09-2E4D69B24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937" y="1512806"/>
            <a:ext cx="4375930" cy="4326566"/>
          </a:xfrm>
        </p:spPr>
        <p:txBody>
          <a:bodyPr>
            <a:normAutofit/>
          </a:bodyPr>
          <a:lstStyle/>
          <a:p>
            <a:r>
              <a:rPr lang="fr-FR" b="1" dirty="0"/>
              <a:t>Start </a:t>
            </a:r>
            <a:r>
              <a:rPr lang="fr-FR" b="1" dirty="0" err="1"/>
              <a:t>with</a:t>
            </a:r>
            <a:r>
              <a:rPr lang="fr-FR" b="1" dirty="0"/>
              <a:t> last </a:t>
            </a:r>
            <a:r>
              <a:rPr lang="fr-FR" b="1" dirty="0">
                <a:solidFill>
                  <a:schemeClr val="bg1"/>
                </a:solidFill>
                <a:highlight>
                  <a:srgbClr val="0000FF"/>
                </a:highlight>
              </a:rPr>
              <a:t>PART </a:t>
            </a:r>
            <a:r>
              <a:rPr lang="en-US" b="1" dirty="0">
                <a:solidFill>
                  <a:schemeClr val="bg1"/>
                </a:solidFill>
                <a:highlight>
                  <a:srgbClr val="0000FF"/>
                </a:highlight>
              </a:rPr>
              <a:t>4.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/>
              <a:t>Identification of the Main messages, Summary &amp; Open issues”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b="1" dirty="0">
                <a:sym typeface="Wingdings" panose="05000000000000000000" pitchFamily="2" charset="2"/>
              </a:rPr>
              <a:t>Concept</a:t>
            </a:r>
            <a:r>
              <a:rPr lang="en-US" dirty="0">
                <a:sym typeface="Wingdings" panose="05000000000000000000" pitchFamily="2" charset="2"/>
              </a:rPr>
              <a:t> = 1 double-sided page per ‘individual sheet’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Ongoing</a:t>
            </a:r>
            <a:r>
              <a:rPr lang="en-US" dirty="0">
                <a:sym typeface="Wingdings" panose="05000000000000000000" pitchFamily="2" charset="2"/>
              </a:rPr>
              <a:t>: After feedback from the authors, </a:t>
            </a:r>
            <a:r>
              <a:rPr lang="en-US" b="1" dirty="0">
                <a:sym typeface="Wingdings" panose="05000000000000000000" pitchFamily="2" charset="2"/>
              </a:rPr>
              <a:t>to be published progressively </a:t>
            </a:r>
            <a:r>
              <a:rPr lang="en-US" dirty="0">
                <a:sym typeface="Wingdings" panose="05000000000000000000" pitchFamily="2" charset="2"/>
              </a:rPr>
              <a:t>on the UN website TF-VS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B33B52F-BE8E-4751-95DF-AD0A22E65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867" y="1512806"/>
            <a:ext cx="7459133" cy="432656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C8D1FE3-7D07-2F37-7EB4-EF6EF691CC8F}"/>
              </a:ext>
            </a:extLst>
          </p:cNvPr>
          <p:cNvSpPr txBox="1"/>
          <p:nvPr/>
        </p:nvSpPr>
        <p:spPr>
          <a:xfrm>
            <a:off x="4607860" y="6201139"/>
            <a:ext cx="738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>
                <a:solidFill>
                  <a:srgbClr val="0000FF"/>
                </a:solidFill>
              </a:rPr>
              <a:t>‘</a:t>
            </a:r>
            <a:r>
              <a:rPr lang="fr-FR" sz="1400" i="1" dirty="0" err="1">
                <a:solidFill>
                  <a:srgbClr val="0000FF"/>
                </a:solidFill>
              </a:rPr>
              <a:t>Additional</a:t>
            </a:r>
            <a:r>
              <a:rPr lang="fr-FR" sz="1400" i="1" dirty="0">
                <a:solidFill>
                  <a:srgbClr val="0000FF"/>
                </a:solidFill>
              </a:rPr>
              <a:t> points </a:t>
            </a:r>
            <a:r>
              <a:rPr lang="fr-FR" sz="1400" i="1" dirty="0" err="1">
                <a:solidFill>
                  <a:srgbClr val="0000FF"/>
                </a:solidFill>
              </a:rPr>
              <a:t>from</a:t>
            </a:r>
            <a:r>
              <a:rPr lang="fr-FR" sz="1400" i="1" dirty="0">
                <a:solidFill>
                  <a:srgbClr val="0000FF"/>
                </a:solidFill>
              </a:rPr>
              <a:t> discussions in the UN TF-VS’ are </a:t>
            </a:r>
            <a:r>
              <a:rPr lang="fr-FR" sz="1400" i="1" dirty="0" err="1">
                <a:solidFill>
                  <a:srgbClr val="0000FF"/>
                </a:solidFill>
              </a:rPr>
              <a:t>coming</a:t>
            </a:r>
            <a:r>
              <a:rPr lang="fr-FR" sz="1400" i="1" dirty="0">
                <a:solidFill>
                  <a:srgbClr val="0000FF"/>
                </a:solidFill>
              </a:rPr>
              <a:t> </a:t>
            </a:r>
            <a:r>
              <a:rPr lang="fr-FR" sz="1400" i="1" dirty="0" err="1">
                <a:solidFill>
                  <a:srgbClr val="0000FF"/>
                </a:solidFill>
              </a:rPr>
              <a:t>from</a:t>
            </a:r>
            <a:r>
              <a:rPr lang="fr-FR" sz="1400" i="1" dirty="0">
                <a:solidFill>
                  <a:srgbClr val="0000FF"/>
                </a:solidFill>
              </a:rPr>
              <a:t> the TF-VS minutes as </a:t>
            </a:r>
            <a:r>
              <a:rPr lang="fr-FR" sz="1400" i="1" dirty="0" err="1">
                <a:solidFill>
                  <a:srgbClr val="0000FF"/>
                </a:solidFill>
              </a:rPr>
              <a:t>approved</a:t>
            </a:r>
            <a:endParaRPr lang="fr-FR" sz="14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A7D1A2D8-3FBC-4A09-952C-16FF52A2B6F8}"/>
              </a:ext>
            </a:extLst>
          </p:cNvPr>
          <p:cNvSpPr txBox="1">
            <a:spLocks/>
          </p:cNvSpPr>
          <p:nvPr/>
        </p:nvSpPr>
        <p:spPr>
          <a:xfrm>
            <a:off x="603422" y="1195430"/>
            <a:ext cx="3758511" cy="9926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GENERAL IDEAS: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TFSL-01-05 Rev.1 </a:t>
            </a:r>
            <a:r>
              <a:rPr lang="fr-F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(Germany)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TFSL-01-06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TFSL-02-09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(Japan)</a:t>
            </a:r>
          </a:p>
          <a:p>
            <a:pPr marL="0" indent="0">
              <a:buNone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CACB1467-AE21-45E3-83A9-DE23879F3E1E}"/>
              </a:ext>
            </a:extLst>
          </p:cNvPr>
          <p:cNvSpPr txBox="1">
            <a:spLocks/>
          </p:cNvSpPr>
          <p:nvPr/>
        </p:nvSpPr>
        <p:spPr>
          <a:xfrm>
            <a:off x="265554" y="116676"/>
            <a:ext cx="11356092" cy="60471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dirty="0" err="1"/>
              <a:t>Grouping</a:t>
            </a:r>
            <a:r>
              <a:rPr lang="fr-FR" sz="3600" b="1" dirty="0"/>
              <a:t> of the topics/</a:t>
            </a:r>
            <a:r>
              <a:rPr lang="fr-FR" sz="3600" b="1" dirty="0" err="1"/>
              <a:t>themes</a:t>
            </a:r>
            <a:r>
              <a:rPr lang="fr-FR" sz="3600" b="1" dirty="0"/>
              <a:t> </a:t>
            </a:r>
            <a:r>
              <a:rPr lang="fr-FR" sz="3600" b="1" dirty="0">
                <a:sym typeface="Wingdings" panose="05000000000000000000" pitchFamily="2" charset="2"/>
              </a:rPr>
              <a:t> FOR SHARING THE WORK</a:t>
            </a:r>
            <a:endParaRPr lang="fr-FR" sz="3600" b="1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B4C4F46-1741-4559-A91D-C0EE0F127A5C}"/>
              </a:ext>
            </a:extLst>
          </p:cNvPr>
          <p:cNvSpPr txBox="1">
            <a:spLocks/>
          </p:cNvSpPr>
          <p:nvPr/>
        </p:nvSpPr>
        <p:spPr>
          <a:xfrm>
            <a:off x="603420" y="3995198"/>
            <a:ext cx="3758513" cy="2634202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NOISE MAPPING &amp; SONAR: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TFSL-03-05 Rev.1</a:t>
            </a:r>
            <a:r>
              <a:rPr lang="fr-FR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(Bruitparif)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TFSL-04-08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(Japan)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TFSL-04-06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TFVS-08-03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(UK)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TFSL-05-04</a:t>
            </a:r>
            <a:r>
              <a:rPr lang="fr-FR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(SIA)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TFVS-07-07 Rev.1 </a:t>
            </a:r>
            <a:r>
              <a:rPr lang="fr-FR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(France)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TFVS-08-05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TFVS-09-05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TFVS-09-07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(Brussels Env.)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555C258-3F22-495B-9B15-18E5EA0A0981}"/>
              </a:ext>
            </a:extLst>
          </p:cNvPr>
          <p:cNvSpPr txBox="1">
            <a:spLocks/>
          </p:cNvSpPr>
          <p:nvPr/>
        </p:nvSpPr>
        <p:spPr>
          <a:xfrm>
            <a:off x="7830065" y="1209431"/>
            <a:ext cx="4068021" cy="123297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EC/EMISIA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sz="1400" dirty="0">
                <a:highlight>
                  <a:srgbClr val="8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(GRBP-73-23), </a:t>
            </a:r>
            <a:r>
              <a:rPr lang="fr-FR" sz="1400" dirty="0">
                <a:highlight>
                  <a:srgbClr val="8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TFSL-02-08</a:t>
            </a:r>
            <a:r>
              <a:rPr lang="fr-FR" sz="1400" dirty="0">
                <a:highlight>
                  <a:srgbClr val="8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8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TFVS-07-11</a:t>
            </a:r>
            <a:r>
              <a:rPr lang="fr-FR" sz="1400" dirty="0">
                <a:highlight>
                  <a:srgbClr val="8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8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TFVS-09-03 Rev.1</a:t>
            </a:r>
            <a:endParaRPr lang="fr-FR" sz="1400" dirty="0">
              <a:highlight>
                <a:srgbClr val="808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TFVS-10-06 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(Japan) &amp; 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TFVS-11-03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(Emisia)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DD333A5B-1D68-4EF1-9BBA-3A0D86804105}"/>
              </a:ext>
            </a:extLst>
          </p:cNvPr>
          <p:cNvSpPr txBox="1">
            <a:spLocks/>
          </p:cNvSpPr>
          <p:nvPr/>
        </p:nvSpPr>
        <p:spPr>
          <a:xfrm>
            <a:off x="4533110" y="2551277"/>
            <a:ext cx="3184861" cy="1200444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TFSL-03-04</a:t>
            </a: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(TNO) &amp; </a:t>
            </a: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TFSL-05-03</a:t>
            </a: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(EC DG/ENV.) (PHENOMENA)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8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1"/>
              </a:rPr>
              <a:t>TFVS-08-08 Rev.1</a:t>
            </a:r>
            <a:r>
              <a:rPr lang="fr-FR" sz="1400" dirty="0">
                <a:highlight>
                  <a:srgbClr val="8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(LEON-T)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725D6AD0-C9C8-4630-B9C3-DAA8A6BDBB64}"/>
              </a:ext>
            </a:extLst>
          </p:cNvPr>
          <p:cNvSpPr txBox="1">
            <a:spLocks/>
          </p:cNvSpPr>
          <p:nvPr/>
        </p:nvSpPr>
        <p:spPr>
          <a:xfrm>
            <a:off x="4544950" y="3995198"/>
            <a:ext cx="3184861" cy="112702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EC/IDIADA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 (L-cat.)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2"/>
              </a:rPr>
              <a:t>TFVS-04-15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TFVS-09-03 Rev.1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3"/>
              </a:rPr>
              <a:t>TFVS-09-04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4"/>
              </a:rPr>
              <a:t>TFVS-10-03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5"/>
              </a:rPr>
              <a:t>TFVS-11-08</a:t>
            </a:r>
            <a:endParaRPr lang="fr-FR" sz="1400" dirty="0">
              <a:highlight>
                <a:srgbClr val="008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BEDC8973-9B9F-48AA-8593-02C99739101D}"/>
              </a:ext>
            </a:extLst>
          </p:cNvPr>
          <p:cNvSpPr txBox="1">
            <a:spLocks/>
          </p:cNvSpPr>
          <p:nvPr/>
        </p:nvSpPr>
        <p:spPr>
          <a:xfrm>
            <a:off x="4533110" y="1203551"/>
            <a:ext cx="3184861" cy="123885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GENERAL CONSIDERATIONS: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6"/>
              </a:rPr>
              <a:t>TFVS-02-10 Rev.2</a:t>
            </a:r>
            <a:r>
              <a:rPr lang="fr-F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(OICA)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7"/>
              </a:rPr>
              <a:t>TFVS-04-12</a:t>
            </a:r>
            <a:r>
              <a:rPr lang="fr-F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R51 vs. R138 (OICA)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8"/>
              </a:rPr>
              <a:t>TFVS-04-11 Rev.1 </a:t>
            </a:r>
            <a:r>
              <a:rPr lang="fr-FR" sz="14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(ETRTO)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E92B1E2B-E65B-45FF-9E0A-28B583FA65B5}"/>
              </a:ext>
            </a:extLst>
          </p:cNvPr>
          <p:cNvSpPr txBox="1">
            <a:spLocks/>
          </p:cNvSpPr>
          <p:nvPr/>
        </p:nvSpPr>
        <p:spPr>
          <a:xfrm>
            <a:off x="7818228" y="2552280"/>
            <a:ext cx="4068021" cy="2555046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linked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 to Emisia: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9"/>
              </a:rPr>
              <a:t>TFSL-03-06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(Japan – Ph.3) &amp; 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0"/>
              </a:rPr>
              <a:t>TFVS-08-04 Rev.1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(Japan)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  <a:hlinkClick r:id="rId31"/>
              </a:rPr>
              <a:t>TFVS-04-10</a:t>
            </a: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  <a:hlinkClick r:id="rId32"/>
              </a:rPr>
              <a:t>TFVS-07-03</a:t>
            </a: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  <a:hlinkClick r:id="rId33"/>
              </a:rPr>
              <a:t>TFVS-07-04</a:t>
            </a:r>
            <a:r>
              <a:rPr lang="fr-FR" sz="1400" dirty="0"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(OICA/ACEA/ATEEL)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4"/>
              </a:rPr>
              <a:t>TFVS-10-04 Rev.1 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5"/>
              </a:rPr>
              <a:t>TFVS-11-05 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400" dirty="0" err="1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Emisia vs. ATEEL)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8080"/>
                </a:highlight>
                <a:latin typeface="Arial" panose="020B0604020202020204" pitchFamily="34" charset="0"/>
                <a:cs typeface="Arial" panose="020B0604020202020204" pitchFamily="34" charset="0"/>
                <a:hlinkClick r:id="rId36"/>
              </a:rPr>
              <a:t>TFVS-11-06</a:t>
            </a:r>
            <a:r>
              <a:rPr lang="fr-FR" sz="1400" dirty="0">
                <a:highlight>
                  <a:srgbClr val="008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(ETRTO)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7"/>
              </a:rPr>
              <a:t>TFVS-10-07</a:t>
            </a:r>
            <a:r>
              <a:rPr lang="fr-FR" sz="1400" dirty="0"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(Japan/N2)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3EE631BA-27FF-4220-A408-6F6A66DF6E18}"/>
              </a:ext>
            </a:extLst>
          </p:cNvPr>
          <p:cNvSpPr txBox="1">
            <a:spLocks/>
          </p:cNvSpPr>
          <p:nvPr/>
        </p:nvSpPr>
        <p:spPr>
          <a:xfrm>
            <a:off x="4544950" y="5216605"/>
            <a:ext cx="3184861" cy="138669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IMMA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29"/>
              </a:rPr>
              <a:t>TFSL-03-06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8"/>
              </a:rPr>
              <a:t>TFVS-07-09 Rev.1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39"/>
              </a:rPr>
              <a:t>TFVS-07-10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0"/>
              </a:rPr>
              <a:t>TFVS-07-12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1"/>
              </a:rPr>
              <a:t>TFVS-08-07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2"/>
              </a:rPr>
              <a:t>TFVS-08-09</a:t>
            </a:r>
            <a:endParaRPr lang="fr-FR" sz="1400" dirty="0">
              <a:highlight>
                <a:srgbClr val="0080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6FE3E793-FADC-46CE-8251-FCFB2F29FCE7}"/>
              </a:ext>
            </a:extLst>
          </p:cNvPr>
          <p:cNvSpPr txBox="1">
            <a:spLocks/>
          </p:cNvSpPr>
          <p:nvPr/>
        </p:nvSpPr>
        <p:spPr>
          <a:xfrm>
            <a:off x="603421" y="2296064"/>
            <a:ext cx="3770353" cy="992600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ROAD SURFACE </a:t>
            </a:r>
            <a:r>
              <a:rPr lang="fr-F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Studies</a:t>
            </a: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3"/>
              </a:rPr>
              <a:t>TFVS-04-04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  <a:hlinkClick r:id="rId44"/>
              </a:rPr>
              <a:t>TFVS-04-09 </a:t>
            </a:r>
            <a:r>
              <a:rPr lang="fr-FR" sz="1400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(FEDRO)</a:t>
            </a:r>
          </a:p>
          <a:p>
            <a:pPr>
              <a:buFontTx/>
              <a:buChar char="-"/>
            </a:pPr>
            <a:r>
              <a:rPr lang="fr-FR" sz="1400" dirty="0">
                <a:highlight>
                  <a:srgbClr val="008080"/>
                </a:highlight>
                <a:latin typeface="Arial" panose="020B0604020202020204" pitchFamily="34" charset="0"/>
                <a:cs typeface="Arial" panose="020B0604020202020204" pitchFamily="34" charset="0"/>
                <a:hlinkClick r:id="rId45"/>
              </a:rPr>
              <a:t>TFVS-11-04 </a:t>
            </a:r>
            <a:r>
              <a:rPr lang="fr-FR" sz="1400" dirty="0">
                <a:highlight>
                  <a:srgbClr val="00808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(STEER)</a:t>
            </a:r>
          </a:p>
        </p:txBody>
      </p:sp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2C699E49-F087-4410-820D-4AC2CAA9814B}"/>
              </a:ext>
            </a:extLst>
          </p:cNvPr>
          <p:cNvSpPr txBox="1">
            <a:spLocks/>
          </p:cNvSpPr>
          <p:nvPr/>
        </p:nvSpPr>
        <p:spPr>
          <a:xfrm>
            <a:off x="615261" y="3396698"/>
            <a:ext cx="3758513" cy="43310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TEST METHOD: </a:t>
            </a:r>
            <a:r>
              <a:rPr lang="fr-FR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  <a:hlinkClick r:id="rId46"/>
              </a:rPr>
              <a:t>TFSL-05-05</a:t>
            </a:r>
            <a:r>
              <a:rPr lang="fr-FR" sz="1400" dirty="0">
                <a:highlight>
                  <a:srgbClr val="00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(ISO)</a:t>
            </a:r>
          </a:p>
        </p:txBody>
      </p:sp>
      <p:sp>
        <p:nvSpPr>
          <p:cNvPr id="15" name="Espace réservé du contenu 2">
            <a:extLst>
              <a:ext uri="{FF2B5EF4-FFF2-40B4-BE49-F238E27FC236}">
                <a16:creationId xmlns:a16="http://schemas.microsoft.com/office/drawing/2014/main" id="{810E616A-DF56-4C1D-BF99-476FEF60E12A}"/>
              </a:ext>
            </a:extLst>
          </p:cNvPr>
          <p:cNvSpPr txBox="1">
            <a:spLocks/>
          </p:cNvSpPr>
          <p:nvPr/>
        </p:nvSpPr>
        <p:spPr>
          <a:xfrm>
            <a:off x="7818227" y="5770165"/>
            <a:ext cx="4068021" cy="833131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CROSS-MATRIX:</a:t>
            </a:r>
          </a:p>
          <a:p>
            <a:pPr>
              <a:buFontTx/>
              <a:buChar char="-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47"/>
              </a:rPr>
              <a:t>TFVS-05-06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48"/>
              </a:rPr>
              <a:t>TFVS-06-03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(Japan),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49"/>
              </a:rPr>
              <a:t>TFVS-06-05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50"/>
              </a:rPr>
              <a:t>TFVS-07-05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51"/>
              </a:rPr>
              <a:t>TFVS-07-08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  <a:hlinkClick r:id="rId52"/>
              </a:rPr>
              <a:t>TFVS-07-13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6E1FC2E2-AD02-497C-BCDD-269E14C2AD77}"/>
              </a:ext>
            </a:extLst>
          </p:cNvPr>
          <p:cNvSpPr txBox="1">
            <a:spLocks/>
          </p:cNvSpPr>
          <p:nvPr/>
        </p:nvSpPr>
        <p:spPr>
          <a:xfrm>
            <a:off x="7830065" y="5270980"/>
            <a:ext cx="4068021" cy="41656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CAMPAING: </a:t>
            </a:r>
            <a:r>
              <a:rPr lang="fr-FR" sz="1400" dirty="0">
                <a:highlight>
                  <a:srgbClr val="008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GRBP-76-27 (Germany)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4437C5E-B5C5-0082-4E4C-194CE993A9DD}"/>
              </a:ext>
            </a:extLst>
          </p:cNvPr>
          <p:cNvSpPr txBox="1"/>
          <p:nvPr/>
        </p:nvSpPr>
        <p:spPr>
          <a:xfrm>
            <a:off x="8586653" y="763903"/>
            <a:ext cx="34798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i="1" dirty="0">
                <a:solidFill>
                  <a:srgbClr val="0000FF"/>
                </a:solidFill>
              </a:rPr>
              <a:t>One </a:t>
            </a:r>
            <a:r>
              <a:rPr lang="fr-FR" sz="1600" i="1" dirty="0" err="1">
                <a:solidFill>
                  <a:srgbClr val="0000FF"/>
                </a:solidFill>
              </a:rPr>
              <a:t>color</a:t>
            </a:r>
            <a:r>
              <a:rPr lang="fr-FR" sz="1600" i="1" dirty="0">
                <a:solidFill>
                  <a:srgbClr val="0000FF"/>
                </a:solidFill>
              </a:rPr>
              <a:t> per </a:t>
            </a:r>
            <a:r>
              <a:rPr lang="fr-FR" sz="1600" i="1" dirty="0" err="1">
                <a:solidFill>
                  <a:srgbClr val="0000FF"/>
                </a:solidFill>
              </a:rPr>
              <a:t>subgroup’s</a:t>
            </a:r>
            <a:r>
              <a:rPr lang="fr-FR" sz="1600" i="1" dirty="0">
                <a:solidFill>
                  <a:srgbClr val="0000FF"/>
                </a:solidFill>
              </a:rPr>
              <a:t> expert</a:t>
            </a:r>
          </a:p>
        </p:txBody>
      </p:sp>
      <p:sp>
        <p:nvSpPr>
          <p:cNvPr id="9" name="ZoneTexte 8">
            <a:hlinkClick r:id="rId53"/>
            <a:extLst>
              <a:ext uri="{FF2B5EF4-FFF2-40B4-BE49-F238E27FC236}">
                <a16:creationId xmlns:a16="http://schemas.microsoft.com/office/drawing/2014/main" id="{71C562EC-DE53-286C-0C3A-6067E2F8B405}"/>
              </a:ext>
            </a:extLst>
          </p:cNvPr>
          <p:cNvSpPr txBox="1"/>
          <p:nvPr/>
        </p:nvSpPr>
        <p:spPr>
          <a:xfrm>
            <a:off x="797859" y="682001"/>
            <a:ext cx="6069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00FF"/>
                </a:solidFill>
                <a:hlinkClick r:id="rId53"/>
              </a:rPr>
              <a:t>TFVS-11-07 Rev.2</a:t>
            </a:r>
            <a:r>
              <a:rPr lang="fr-FR" b="1" dirty="0">
                <a:solidFill>
                  <a:srgbClr val="0000FF"/>
                </a:solidFill>
              </a:rPr>
              <a:t> </a:t>
            </a:r>
            <a:r>
              <a:rPr lang="fr-FR" dirty="0">
                <a:solidFill>
                  <a:srgbClr val="0000FF"/>
                </a:solidFill>
              </a:rPr>
              <a:t>- Table of the 54 documents/</a:t>
            </a:r>
            <a:r>
              <a:rPr lang="fr-FR" dirty="0" err="1">
                <a:solidFill>
                  <a:srgbClr val="0000FF"/>
                </a:solidFill>
              </a:rPr>
              <a:t>presentations</a:t>
            </a:r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058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ADBEE7-8389-4894-8B0E-1647C5570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WORK PROGRESS MONITORING for PART 4.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18DE2C3-9D1F-4033-8FDE-930788F8C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493" y="2037806"/>
            <a:ext cx="4131672" cy="2438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b="1" dirty="0"/>
              <a:t>25 </a:t>
            </a:r>
            <a:r>
              <a:rPr lang="fr-FR" b="1" dirty="0" err="1"/>
              <a:t>Individual</a:t>
            </a:r>
            <a:r>
              <a:rPr lang="fr-FR" b="1" dirty="0"/>
              <a:t> Sheets </a:t>
            </a:r>
          </a:p>
          <a:p>
            <a:r>
              <a:rPr lang="fr-FR" dirty="0">
                <a:sym typeface="Wingdings" panose="05000000000000000000" pitchFamily="2" charset="2"/>
              </a:rPr>
              <a:t>All </a:t>
            </a:r>
            <a:r>
              <a:rPr lang="fr-FR" dirty="0" err="1">
                <a:sym typeface="Wingdings" panose="05000000000000000000" pitchFamily="2" charset="2"/>
              </a:rPr>
              <a:t>finalized</a:t>
            </a:r>
            <a:endParaRPr lang="fr-FR" dirty="0">
              <a:sym typeface="Wingdings" panose="05000000000000000000" pitchFamily="2" charset="2"/>
            </a:endParaRPr>
          </a:p>
          <a:p>
            <a:r>
              <a:rPr lang="fr-FR" dirty="0">
                <a:sym typeface="Wingdings" panose="05000000000000000000" pitchFamily="2" charset="2"/>
              </a:rPr>
              <a:t>Cross-</a:t>
            </a:r>
            <a:r>
              <a:rPr lang="fr-FR" dirty="0" err="1">
                <a:sym typeface="Wingdings" panose="05000000000000000000" pitchFamily="2" charset="2"/>
              </a:rPr>
              <a:t>reading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done</a:t>
            </a:r>
            <a:endParaRPr lang="fr-FR" dirty="0">
              <a:sym typeface="Wingdings" panose="05000000000000000000" pitchFamily="2" charset="2"/>
            </a:endParaRPr>
          </a:p>
          <a:p>
            <a:r>
              <a:rPr lang="fr-FR" b="1" dirty="0" err="1">
                <a:sym typeface="Wingdings" panose="05000000000000000000" pitchFamily="2" charset="2"/>
              </a:rPr>
              <a:t>Ongoing</a:t>
            </a:r>
            <a:r>
              <a:rPr lang="fr-FR" dirty="0">
                <a:sym typeface="Wingdings" panose="05000000000000000000" pitchFamily="2" charset="2"/>
              </a:rPr>
              <a:t>: Feedback by the </a:t>
            </a:r>
            <a:r>
              <a:rPr lang="fr-FR" dirty="0" err="1">
                <a:sym typeface="Wingdings" panose="05000000000000000000" pitchFamily="2" charset="2"/>
              </a:rPr>
              <a:t>authors</a:t>
            </a:r>
            <a:endParaRPr lang="fr-FR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 </a:t>
            </a:r>
            <a:r>
              <a:rPr lang="fr-FR" dirty="0" err="1">
                <a:sym typeface="Wingdings" panose="05000000000000000000" pitchFamily="2" charset="2"/>
              </a:rPr>
              <a:t>target</a:t>
            </a: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err="1">
                <a:sym typeface="Wingdings" panose="05000000000000000000" pitchFamily="2" charset="2"/>
              </a:rPr>
              <a:t>mid</a:t>
            </a:r>
            <a:r>
              <a:rPr lang="fr-FR" dirty="0">
                <a:sym typeface="Wingdings" panose="05000000000000000000" pitchFamily="2" charset="2"/>
              </a:rPr>
              <a:t>/end-</a:t>
            </a:r>
            <a:r>
              <a:rPr lang="fr-FR" dirty="0" err="1">
                <a:sym typeface="Wingdings" panose="05000000000000000000" pitchFamily="2" charset="2"/>
              </a:rPr>
              <a:t>Feb</a:t>
            </a:r>
            <a:r>
              <a:rPr lang="fr-FR" dirty="0">
                <a:sym typeface="Wingdings" panose="05000000000000000000" pitchFamily="2" charset="2"/>
              </a:rPr>
              <a:t>.</a:t>
            </a: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F1F2905-DAD8-94A4-2E1B-AF5EB8F026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585"/>
          <a:stretch/>
        </p:blipFill>
        <p:spPr>
          <a:xfrm>
            <a:off x="5175416" y="171162"/>
            <a:ext cx="6676407" cy="646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5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A14EF-CBB4-463D-8658-BE377E34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14738"/>
            <a:ext cx="10515600" cy="947737"/>
          </a:xfrm>
        </p:spPr>
        <p:txBody>
          <a:bodyPr>
            <a:normAutofit/>
          </a:bodyPr>
          <a:lstStyle/>
          <a:p>
            <a:r>
              <a:rPr lang="fr-FR" sz="4400" b="1" dirty="0">
                <a:solidFill>
                  <a:schemeClr val="bg1"/>
                </a:solidFill>
                <a:highlight>
                  <a:srgbClr val="008000"/>
                </a:highlight>
              </a:rPr>
              <a:t>PART. 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42BCFD-6DA8-4241-8711-A945CC7A5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47737"/>
          </a:xfrm>
        </p:spPr>
        <p:txBody>
          <a:bodyPr/>
          <a:lstStyle/>
          <a:p>
            <a:r>
              <a:rPr lang="fr-FR" b="1" dirty="0"/>
              <a:t>IDENTIFICATION OF THE KEY POINTS/DOMAINS</a:t>
            </a:r>
          </a:p>
          <a:p>
            <a:r>
              <a:rPr lang="fr-FR" b="1" dirty="0"/>
              <a:t>GENERAL FINDINGS &amp; OPENED ISSUES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EE65A8-F95F-403F-9AF6-36B8AFE9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4799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7D17BB-23D1-471E-8D09-2E4D69B24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77" y="1605480"/>
            <a:ext cx="4776537" cy="4458788"/>
          </a:xfrm>
        </p:spPr>
        <p:txBody>
          <a:bodyPr>
            <a:normAutofit/>
          </a:bodyPr>
          <a:lstStyle/>
          <a:p>
            <a:r>
              <a:rPr lang="fr-FR" dirty="0" err="1"/>
              <a:t>Then</a:t>
            </a:r>
            <a:r>
              <a:rPr lang="fr-FR" dirty="0"/>
              <a:t> continue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b="1" dirty="0">
                <a:solidFill>
                  <a:schemeClr val="bg1"/>
                </a:solidFill>
                <a:highlight>
                  <a:srgbClr val="008000"/>
                </a:highlight>
              </a:rPr>
              <a:t>PART </a:t>
            </a:r>
            <a:r>
              <a:rPr lang="en-US" b="1" dirty="0">
                <a:solidFill>
                  <a:schemeClr val="bg1"/>
                </a:solidFill>
                <a:highlight>
                  <a:srgbClr val="008000"/>
                </a:highlight>
              </a:rPr>
              <a:t>3.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dirty="0"/>
              <a:t>Analysis to identify the general findings/ statements for further consideration”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>
                <a:sym typeface="Wingdings" panose="05000000000000000000" pitchFamily="2" charset="2"/>
              </a:rPr>
              <a:t>5 main domains fixed</a:t>
            </a:r>
            <a:r>
              <a:rPr lang="en-US" dirty="0">
                <a:sym typeface="Wingdings" panose="05000000000000000000" pitchFamily="2" charset="2"/>
              </a:rPr>
              <a:t>: definition/description done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Ongoing</a:t>
            </a:r>
            <a:r>
              <a:rPr lang="en-US" dirty="0">
                <a:sym typeface="Wingdings" panose="05000000000000000000" pitchFamily="2" charset="2"/>
              </a:rPr>
              <a:t>: Per domain identify the general findings/statements &amp; further consideration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6ED8962C-FD78-4E3B-B1F0-E6D01AF76650}"/>
              </a:ext>
            </a:extLst>
          </p:cNvPr>
          <p:cNvSpPr txBox="1">
            <a:spLocks/>
          </p:cNvSpPr>
          <p:nvPr/>
        </p:nvSpPr>
        <p:spPr>
          <a:xfrm>
            <a:off x="356937" y="349084"/>
            <a:ext cx="10515600" cy="1000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/>
              <a:t>IMPLEMENTATION PROPOSAL</a:t>
            </a:r>
            <a:endParaRPr lang="fr-FR" b="1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F8F431B-9D13-CA12-8852-A0660C2AA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214" y="1565938"/>
            <a:ext cx="7147941" cy="411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92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7D17BB-23D1-471E-8D09-2E4D69B24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677" y="1605480"/>
            <a:ext cx="4776537" cy="4458788"/>
          </a:xfrm>
        </p:spPr>
        <p:txBody>
          <a:bodyPr>
            <a:normAutofit/>
          </a:bodyPr>
          <a:lstStyle/>
          <a:p>
            <a:r>
              <a:rPr lang="fr-FR" dirty="0" err="1"/>
              <a:t>Then</a:t>
            </a:r>
            <a:r>
              <a:rPr lang="fr-FR" dirty="0"/>
              <a:t> continue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b="1" dirty="0">
                <a:solidFill>
                  <a:schemeClr val="bg1"/>
                </a:solidFill>
                <a:highlight>
                  <a:srgbClr val="008000"/>
                </a:highlight>
              </a:rPr>
              <a:t>PART </a:t>
            </a:r>
            <a:r>
              <a:rPr lang="en-US" b="1" dirty="0">
                <a:solidFill>
                  <a:schemeClr val="bg1"/>
                </a:solidFill>
                <a:highlight>
                  <a:srgbClr val="008000"/>
                </a:highlight>
              </a:rPr>
              <a:t>3. </a:t>
            </a:r>
            <a:r>
              <a:rPr lang="en-US" dirty="0"/>
              <a:t>Analysis to identify the general findings/ statements for further consideration”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b="1" dirty="0">
                <a:sym typeface="Wingdings" panose="05000000000000000000" pitchFamily="2" charset="2"/>
              </a:rPr>
              <a:t>5 main domains fixed</a:t>
            </a:r>
            <a:r>
              <a:rPr lang="en-US" dirty="0">
                <a:sym typeface="Wingdings" panose="05000000000000000000" pitchFamily="2" charset="2"/>
              </a:rPr>
              <a:t>: definition/description done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Ongoing</a:t>
            </a:r>
            <a:r>
              <a:rPr lang="en-US" dirty="0">
                <a:sym typeface="Wingdings" panose="05000000000000000000" pitchFamily="2" charset="2"/>
              </a:rPr>
              <a:t>: Per domain identify the general findings/statements &amp; further consideration</a:t>
            </a:r>
            <a:endParaRPr lang="fr-FR" dirty="0"/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6ED8962C-FD78-4E3B-B1F0-E6D01AF76650}"/>
              </a:ext>
            </a:extLst>
          </p:cNvPr>
          <p:cNvSpPr txBox="1">
            <a:spLocks/>
          </p:cNvSpPr>
          <p:nvPr/>
        </p:nvSpPr>
        <p:spPr>
          <a:xfrm>
            <a:off x="270872" y="61701"/>
            <a:ext cx="11215733" cy="1000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/>
              <a:t>Identification &amp; </a:t>
            </a:r>
            <a:r>
              <a:rPr lang="fr-FR" b="1" dirty="0" err="1"/>
              <a:t>Definition</a:t>
            </a:r>
            <a:r>
              <a:rPr lang="fr-FR" b="1" dirty="0"/>
              <a:t> of the main key-</a:t>
            </a:r>
            <a:r>
              <a:rPr lang="fr-FR" b="1" dirty="0" err="1"/>
              <a:t>domains</a:t>
            </a:r>
            <a:r>
              <a:rPr lang="fr-FR" b="1" dirty="0"/>
              <a:t>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AD385A9F-B83E-3A7B-7AAE-64B156E606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7307" y="865399"/>
            <a:ext cx="6616700" cy="593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27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A14EF-CBB4-463D-8658-BE377E34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535680"/>
            <a:ext cx="10515600" cy="1026795"/>
          </a:xfrm>
        </p:spPr>
        <p:txBody>
          <a:bodyPr>
            <a:normAutofit/>
          </a:bodyPr>
          <a:lstStyle/>
          <a:p>
            <a:r>
              <a:rPr lang="fr-FR" sz="4400" b="1" dirty="0"/>
              <a:t>PART. 2 &amp; 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42BCFD-6DA8-4241-8711-A945CC7A5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47737"/>
          </a:xfrm>
        </p:spPr>
        <p:txBody>
          <a:bodyPr/>
          <a:lstStyle/>
          <a:p>
            <a:r>
              <a:rPr lang="fr-FR" b="1" dirty="0"/>
              <a:t>EXECUTIVE SUMMARY &amp; GENERAL INTRODUCTION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EE65A8-F95F-403F-9AF6-36B8AFE9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8538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C1D13C4-FD23-FC89-4FC0-96F96033D18B}"/>
              </a:ext>
            </a:extLst>
          </p:cNvPr>
          <p:cNvSpPr/>
          <p:nvPr/>
        </p:nvSpPr>
        <p:spPr>
          <a:xfrm>
            <a:off x="6819140" y="1553777"/>
            <a:ext cx="1036320" cy="388234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301F96-A34C-9024-6E06-89633CF8B6E9}"/>
              </a:ext>
            </a:extLst>
          </p:cNvPr>
          <p:cNvSpPr/>
          <p:nvPr/>
        </p:nvSpPr>
        <p:spPr>
          <a:xfrm>
            <a:off x="783771" y="1553777"/>
            <a:ext cx="1036320" cy="38823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7D17BB-23D1-471E-8D09-2E4D69B24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81" y="1553553"/>
            <a:ext cx="4776537" cy="4351338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PART.2</a:t>
            </a:r>
            <a:r>
              <a:rPr lang="fr-FR" dirty="0"/>
              <a:t> </a:t>
            </a:r>
            <a:r>
              <a:rPr lang="fr-FR" dirty="0" err="1"/>
              <a:t>Executive</a:t>
            </a:r>
            <a:r>
              <a:rPr lang="fr-FR" dirty="0"/>
              <a:t> </a:t>
            </a:r>
            <a:r>
              <a:rPr lang="fr-FR" dirty="0" err="1"/>
              <a:t>summary</a:t>
            </a: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90DCD137-1A91-425B-B93F-D1043A68CDFB}"/>
              </a:ext>
            </a:extLst>
          </p:cNvPr>
          <p:cNvSpPr txBox="1">
            <a:spLocks/>
          </p:cNvSpPr>
          <p:nvPr/>
        </p:nvSpPr>
        <p:spPr>
          <a:xfrm>
            <a:off x="6503426" y="1553553"/>
            <a:ext cx="5383276" cy="5118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>
                <a:solidFill>
                  <a:schemeClr val="bg1"/>
                </a:solidFill>
              </a:rPr>
              <a:t>PART.1</a:t>
            </a:r>
            <a:r>
              <a:rPr lang="fr-FR" dirty="0">
                <a:solidFill>
                  <a:schemeClr val="bg1"/>
                </a:solidFill>
              </a:rPr>
              <a:t> </a:t>
            </a:r>
            <a:r>
              <a:rPr lang="fr-FR" dirty="0"/>
              <a:t>General Introduction</a:t>
            </a:r>
            <a:endParaRPr lang="en-US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B13CAD0-3DA2-4B34-A936-0DF837180A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931" y="1894364"/>
            <a:ext cx="3637005" cy="4963412"/>
          </a:xfrm>
          <a:prstGeom prst="rect">
            <a:avLst/>
          </a:prstGeom>
        </p:spPr>
      </p:pic>
      <p:sp>
        <p:nvSpPr>
          <p:cNvPr id="12" name="Titre 1">
            <a:extLst>
              <a:ext uri="{FF2B5EF4-FFF2-40B4-BE49-F238E27FC236}">
                <a16:creationId xmlns:a16="http://schemas.microsoft.com/office/drawing/2014/main" id="{77169173-B73B-4DDF-BAE8-FA6C5ED1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37" y="349084"/>
            <a:ext cx="10515600" cy="1000745"/>
          </a:xfrm>
        </p:spPr>
        <p:txBody>
          <a:bodyPr/>
          <a:lstStyle/>
          <a:p>
            <a:r>
              <a:rPr lang="fr-FR" b="1" dirty="0"/>
              <a:t>IMPLEMENTATION PROPOSAL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E5E5931-3C37-4EDD-8AF8-9CCE16373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5579" y="2032527"/>
            <a:ext cx="4096957" cy="471119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394C7F5-5AEA-EBAF-F433-BB25C868E47F}"/>
              </a:ext>
            </a:extLst>
          </p:cNvPr>
          <p:cNvSpPr txBox="1"/>
          <p:nvPr/>
        </p:nvSpPr>
        <p:spPr>
          <a:xfrm rot="1119609">
            <a:off x="1237967" y="3743433"/>
            <a:ext cx="3273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CONTINUED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E42A144-B6C7-17AA-AA19-5E80F7D91A60}"/>
              </a:ext>
            </a:extLst>
          </p:cNvPr>
          <p:cNvSpPr txBox="1"/>
          <p:nvPr/>
        </p:nvSpPr>
        <p:spPr>
          <a:xfrm rot="1119609">
            <a:off x="7166446" y="3635935"/>
            <a:ext cx="3273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fr-FR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CONTINUED</a:t>
            </a:r>
          </a:p>
        </p:txBody>
      </p:sp>
    </p:spTree>
    <p:extLst>
      <p:ext uri="{BB962C8B-B14F-4D97-AF65-F5344CB8AC3E}">
        <p14:creationId xmlns:p14="http://schemas.microsoft.com/office/powerpoint/2010/main" val="260545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52679927"/>
              </p:ext>
            </p:extLst>
          </p:nvPr>
        </p:nvGraphicFramePr>
        <p:xfrm>
          <a:off x="2010" y="1904"/>
          <a:ext cx="1903" cy="1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10" y="1904"/>
                        <a:ext cx="1903" cy="1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de-DE" sz="3600" b="1" dirty="0"/>
              <a:t>TF </a:t>
            </a:r>
            <a:r>
              <a:rPr lang="de-DE" sz="3600" b="1" dirty="0" err="1"/>
              <a:t>Vehicles</a:t>
            </a:r>
            <a:r>
              <a:rPr lang="de-DE" sz="3600" b="1" dirty="0"/>
              <a:t>‘ Sound </a:t>
            </a:r>
          </a:p>
        </p:txBody>
      </p:sp>
      <p:cxnSp>
        <p:nvCxnSpPr>
          <p:cNvPr id="12" name="Gerader Verbinder 11"/>
          <p:cNvCxnSpPr>
            <a:cxnSpLocks/>
          </p:cNvCxnSpPr>
          <p:nvPr/>
        </p:nvCxnSpPr>
        <p:spPr>
          <a:xfrm>
            <a:off x="962704" y="4242436"/>
            <a:ext cx="10083575" cy="21168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/>
        </p:nvCxnSpPr>
        <p:spPr>
          <a:xfrm flipV="1">
            <a:off x="962704" y="4983380"/>
            <a:ext cx="10083575" cy="47667"/>
          </a:xfrm>
          <a:prstGeom prst="line">
            <a:avLst/>
          </a:prstGeom>
          <a:ln w="12700" cap="flat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91A32ED1-0F38-4920-88C4-FEEE96A42D55}"/>
              </a:ext>
            </a:extLst>
          </p:cNvPr>
          <p:cNvSpPr txBox="1">
            <a:spLocks/>
          </p:cNvSpPr>
          <p:nvPr/>
        </p:nvSpPr>
        <p:spPr bwMode="gray">
          <a:xfrm>
            <a:off x="4103435" y="1419319"/>
            <a:ext cx="6798531" cy="272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“The experts from EC, ETRTO and OICA reported on their studies on sound level limits (GRBP-73-23, GRBP-73-11 and GRBP-73-25, respectively). To coordinate such initiatives, GRBP decided to establish a taskforce (TF) and sought a volunteer among the experts from Contracting Parties to take the leadership of TF, while OICA agreed to act as secretary. GRBP considered that </a:t>
            </a:r>
            <a:r>
              <a:rPr lang="en-GB" b="1" dirty="0"/>
              <a:t>TF should address the sound level limits</a:t>
            </a:r>
            <a:r>
              <a:rPr lang="en-GB" dirty="0"/>
              <a:t> of UN Regulation No. 51 and, at a later stage, No. 41. To kick-off the TF activities without delay, the Chair pointed out that he could take the lead of TF on a temporary basis, if needed.” </a:t>
            </a:r>
            <a:endParaRPr lang="de-DE" dirty="0"/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CF7E269A-B478-4446-88CA-62675960C32C}"/>
              </a:ext>
            </a:extLst>
          </p:cNvPr>
          <p:cNvSpPr txBox="1">
            <a:spLocks/>
          </p:cNvSpPr>
          <p:nvPr/>
        </p:nvSpPr>
        <p:spPr bwMode="gray">
          <a:xfrm>
            <a:off x="962706" y="1419319"/>
            <a:ext cx="3024000" cy="2726993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err="1"/>
              <a:t>Reminder</a:t>
            </a:r>
            <a:endParaRPr lang="de-DE" b="1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94B5F1EE-866A-456F-A5BE-726FDA92B813}"/>
              </a:ext>
            </a:extLst>
          </p:cNvPr>
          <p:cNvSpPr txBox="1">
            <a:spLocks/>
          </p:cNvSpPr>
          <p:nvPr/>
        </p:nvSpPr>
        <p:spPr bwMode="gray">
          <a:xfrm>
            <a:off x="962706" y="4343399"/>
            <a:ext cx="3024000" cy="577647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/>
              <a:t>Roles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8C7B6592-CEFA-4143-9572-F92488549D28}"/>
              </a:ext>
            </a:extLst>
          </p:cNvPr>
          <p:cNvSpPr txBox="1">
            <a:spLocks/>
          </p:cNvSpPr>
          <p:nvPr/>
        </p:nvSpPr>
        <p:spPr bwMode="gray">
          <a:xfrm>
            <a:off x="4103436" y="5110842"/>
            <a:ext cx="6798530" cy="58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hlinkClick r:id="rId6"/>
              </a:rPr>
              <a:t>Task Force on Sound Limits (TF SL) - Transport - Vehicle Regulations - UNECE Wiki</a:t>
            </a:r>
            <a:endParaRPr lang="de-DE" sz="1600" dirty="0"/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6D55C6C9-0A12-4552-9DF9-779ABFBB81CF}"/>
              </a:ext>
            </a:extLst>
          </p:cNvPr>
          <p:cNvSpPr txBox="1">
            <a:spLocks/>
          </p:cNvSpPr>
          <p:nvPr/>
        </p:nvSpPr>
        <p:spPr bwMode="gray">
          <a:xfrm>
            <a:off x="962706" y="5110842"/>
            <a:ext cx="3024000" cy="587951"/>
          </a:xfrm>
          <a:prstGeom prst="rect">
            <a:avLst/>
          </a:prstGeom>
          <a:solidFill>
            <a:schemeClr val="bg2"/>
          </a:solidFill>
        </p:spPr>
        <p:txBody>
          <a:bodyPr vert="horz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TF-VS </a:t>
            </a:r>
            <a:r>
              <a:rPr lang="en-GB" b="1" dirty="0"/>
              <a:t>homepage</a:t>
            </a:r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0AE5C653-AB1E-459B-A226-5F129CA5C935}"/>
              </a:ext>
            </a:extLst>
          </p:cNvPr>
          <p:cNvSpPr txBox="1">
            <a:spLocks/>
          </p:cNvSpPr>
          <p:nvPr/>
        </p:nvSpPr>
        <p:spPr bwMode="gray">
          <a:xfrm>
            <a:off x="4103435" y="4294824"/>
            <a:ext cx="6196119" cy="64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Chair: 		France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Secretariat: 	OICA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39588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A14EF-CBB4-463D-8658-BE377E34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535680"/>
            <a:ext cx="10515600" cy="1026795"/>
          </a:xfrm>
        </p:spPr>
        <p:txBody>
          <a:bodyPr>
            <a:normAutofit/>
          </a:bodyPr>
          <a:lstStyle/>
          <a:p>
            <a:r>
              <a:rPr lang="fr-FR" sz="4400" b="1" dirty="0"/>
              <a:t>NEXT STEPS - TIMELINE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42BCFD-6DA8-4241-8711-A945CC7A5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947737"/>
          </a:xfrm>
        </p:spPr>
        <p:txBody>
          <a:bodyPr/>
          <a:lstStyle/>
          <a:p>
            <a:endParaRPr lang="fr-FR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EE65A8-F95F-403F-9AF6-36B8AFE9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7989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A3E97-DB39-402B-B7A2-C4719166C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841" y="0"/>
            <a:ext cx="10515600" cy="424206"/>
          </a:xfrm>
        </p:spPr>
        <p:txBody>
          <a:bodyPr>
            <a:normAutofit/>
          </a:bodyPr>
          <a:lstStyle/>
          <a:p>
            <a:r>
              <a:rPr lang="fr-FR" sz="2400" b="1" dirty="0"/>
              <a:t>NEXT STEPS – TIMELINE 2022-2023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40D84785-5C24-4B2F-907D-2EC1F9D8C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774272"/>
              </p:ext>
            </p:extLst>
          </p:nvPr>
        </p:nvGraphicFramePr>
        <p:xfrm>
          <a:off x="605841" y="436036"/>
          <a:ext cx="11161675" cy="6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113">
                  <a:extLst>
                    <a:ext uri="{9D8B030D-6E8A-4147-A177-3AD203B41FA5}">
                      <a16:colId xmlns:a16="http://schemas.microsoft.com/office/drawing/2014/main" val="2542623315"/>
                    </a:ext>
                  </a:extLst>
                </a:gridCol>
                <a:gridCol w="380376">
                  <a:extLst>
                    <a:ext uri="{9D8B030D-6E8A-4147-A177-3AD203B41FA5}">
                      <a16:colId xmlns:a16="http://schemas.microsoft.com/office/drawing/2014/main" val="4116105766"/>
                    </a:ext>
                  </a:extLst>
                </a:gridCol>
                <a:gridCol w="467970">
                  <a:extLst>
                    <a:ext uri="{9D8B030D-6E8A-4147-A177-3AD203B41FA5}">
                      <a16:colId xmlns:a16="http://schemas.microsoft.com/office/drawing/2014/main" val="3552998271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4161583405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2452065441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1522522402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3483125213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710497151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876494966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754800036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1070568962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157064064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2077649087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3035348392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2703078284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437087745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1339280586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913367420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3906215007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2021487335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2769317933"/>
                    </a:ext>
                  </a:extLst>
                </a:gridCol>
                <a:gridCol w="477064">
                  <a:extLst>
                    <a:ext uri="{9D8B030D-6E8A-4147-A177-3AD203B41FA5}">
                      <a16:colId xmlns:a16="http://schemas.microsoft.com/office/drawing/2014/main" val="632113381"/>
                    </a:ext>
                  </a:extLst>
                </a:gridCol>
              </a:tblGrid>
              <a:tr h="457404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NOVEMBER</a:t>
                      </a: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DECEMBER</a:t>
                      </a: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JANUARY</a:t>
                      </a: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FEBRUARY</a:t>
                      </a: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MARCH/ APRIL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42735522"/>
                  </a:ext>
                </a:extLst>
              </a:tr>
              <a:tr h="296651"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W.51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W.01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W.02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W.03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W.05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W.06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W.07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W.08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W.09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W.10+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46424287"/>
                  </a:ext>
                </a:extLst>
              </a:tr>
              <a:tr h="253416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INITIALISATION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4407259"/>
                  </a:ext>
                </a:extLst>
              </a:tr>
              <a:tr h="43217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000FF"/>
                          </a:highlight>
                          <a:latin typeface="Calibri" panose="020F0502020204030204" pitchFamily="34" charset="0"/>
                        </a:rPr>
                        <a:t>PART.4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‘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Sheet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’</a:t>
                      </a:r>
                    </a:p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Int. POINT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29th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485838788"/>
                  </a:ext>
                </a:extLst>
              </a:tr>
              <a:tr h="48488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Cross-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31414148"/>
                  </a:ext>
                </a:extLst>
              </a:tr>
              <a:tr h="48488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Feedback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authors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03rd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50472126"/>
                  </a:ext>
                </a:extLst>
              </a:tr>
              <a:tr h="484885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Cross-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reading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645114"/>
                  </a:ext>
                </a:extLst>
              </a:tr>
              <a:tr h="561628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DOMAINS/ KEY PTS.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./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disc.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09284757"/>
                  </a:ext>
                </a:extLst>
              </a:tr>
              <a:tr h="464789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chemeClr val="bg1"/>
                          </a:solidFill>
                          <a:effectLst/>
                          <a:highlight>
                            <a:srgbClr val="008000"/>
                          </a:highlight>
                          <a:latin typeface="Calibri" panose="020F0502020204030204" pitchFamily="34" charset="0"/>
                        </a:rPr>
                        <a:t>PART.3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‘Key points'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  <a:r>
                        <a:rPr lang="fr-FR" sz="12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98944623"/>
                  </a:ext>
                </a:extLst>
              </a:tr>
              <a:tr h="495201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PART.2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Ex.Sum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80403712"/>
                  </a:ext>
                </a:extLst>
              </a:tr>
              <a:tr h="45740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PART.1 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Gal.Int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61658156"/>
                  </a:ext>
                </a:extLst>
              </a:tr>
              <a:tr h="45740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CLEAN VERSION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01st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03966499"/>
                  </a:ext>
                </a:extLst>
              </a:tr>
              <a:tr h="45740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PPT FOR TFVS-12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  <a:p>
                      <a:pPr algn="ctr" fontAlgn="ctr"/>
                      <a:r>
                        <a:rPr lang="fr-FR" sz="12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01st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23494598"/>
                  </a:ext>
                </a:extLst>
              </a:tr>
              <a:tr h="457404">
                <a:tc>
                  <a:txBody>
                    <a:bodyPr/>
                    <a:lstStyle/>
                    <a:p>
                      <a:pPr algn="l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PUBLICATION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F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30185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585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2174B0-794C-4460-BC29-5336BD041ABC}"/>
              </a:ext>
            </a:extLst>
          </p:cNvPr>
          <p:cNvSpPr txBox="1"/>
          <p:nvPr/>
        </p:nvSpPr>
        <p:spPr>
          <a:xfrm>
            <a:off x="4152339" y="4827805"/>
            <a:ext cx="34529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/>
              <a:t>   </a:t>
            </a:r>
            <a:r>
              <a:rPr lang="nb-NO" sz="4800" dirty="0" err="1"/>
              <a:t>Thank</a:t>
            </a:r>
            <a:r>
              <a:rPr lang="nb-NO" sz="4800" dirty="0"/>
              <a:t> </a:t>
            </a:r>
            <a:r>
              <a:rPr lang="nb-NO" sz="4800" dirty="0" err="1"/>
              <a:t>you</a:t>
            </a:r>
            <a:r>
              <a:rPr lang="nb-NO" sz="4800" dirty="0"/>
              <a:t>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0C16C-9DF8-4992-8828-2A8863FB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22</a:t>
            </a:fld>
            <a:endParaRPr lang="nb-NO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02A9F1AB-FCC5-E65E-84F0-15E4CE4ACBF3}"/>
              </a:ext>
            </a:extLst>
          </p:cNvPr>
          <p:cNvSpPr txBox="1">
            <a:spLocks/>
          </p:cNvSpPr>
          <p:nvPr/>
        </p:nvSpPr>
        <p:spPr>
          <a:xfrm>
            <a:off x="748554" y="1007533"/>
            <a:ext cx="10515600" cy="346585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anose="05000000000000000000" pitchFamily="2" charset="2"/>
              <a:buChar char="§"/>
            </a:pPr>
            <a:r>
              <a:rPr lang="en-US" b="1" dirty="0"/>
              <a:t>Agreement of GRBP to upload the document GRBP-76-14 as ‘Document for Reference only’?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en-US" b="1" dirty="0"/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/>
              <a:t>We hope the subgroup’s approach can be supported by GRBP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/>
              <a:t>Feel free for any comments / suggestions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en-US" b="1" dirty="0"/>
              <a:t>Feel free for contacting our subgroup to get any additional information and/or contribute to the work of our subgroup</a:t>
            </a:r>
          </a:p>
        </p:txBody>
      </p:sp>
    </p:spTree>
    <p:extLst>
      <p:ext uri="{BB962C8B-B14F-4D97-AF65-F5344CB8AC3E}">
        <p14:creationId xmlns:p14="http://schemas.microsoft.com/office/powerpoint/2010/main" val="2940271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2174B0-794C-4460-BC29-5336BD041ABC}"/>
              </a:ext>
            </a:extLst>
          </p:cNvPr>
          <p:cNvSpPr txBox="1"/>
          <p:nvPr/>
        </p:nvSpPr>
        <p:spPr>
          <a:xfrm>
            <a:off x="3686175" y="2943225"/>
            <a:ext cx="5077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800" dirty="0"/>
              <a:t>Back up documents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FE0C16C-9DF8-4992-8828-2A8863FB2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34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F135556-57D5-4700-B547-FBC840431EE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F135556-57D5-4700-B547-FBC840431E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1021" y="1242424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14834" y="1191524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689"/>
            <a:ext cx="10515600" cy="1325563"/>
          </a:xfrm>
        </p:spPr>
        <p:txBody>
          <a:bodyPr vert="horz"/>
          <a:lstStyle/>
          <a:p>
            <a:r>
              <a:rPr lang="de-DE" sz="3600" b="1" dirty="0"/>
              <a:t>TF Sound Limits / </a:t>
            </a:r>
            <a:r>
              <a:rPr lang="de-DE" sz="3600" b="1" dirty="0" err="1"/>
              <a:t>Vehicles</a:t>
            </a:r>
            <a:r>
              <a:rPr lang="de-DE" sz="3600" b="1" dirty="0"/>
              <a:t>‘ Sound: Facts and </a:t>
            </a:r>
            <a:r>
              <a:rPr lang="en-GB" sz="3600" b="1" dirty="0"/>
              <a:t>Figures</a:t>
            </a:r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059349" y="2039231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4000" b="1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54611" y="2037074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~15-20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022273" y="2567987"/>
            <a:ext cx="4062196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Other Meetings </a:t>
            </a:r>
          </a:p>
          <a:p>
            <a:pPr algn="ctr"/>
            <a:r>
              <a:rPr lang="en-US" sz="2000" b="1" dirty="0">
                <a:solidFill>
                  <a:srgbClr val="0000FF"/>
                </a:solidFill>
              </a:rPr>
              <a:t>SUBGROUP on Cross-matrix</a:t>
            </a:r>
            <a:endParaRPr lang="de-DE" sz="2000" b="1" dirty="0">
              <a:solidFill>
                <a:srgbClr val="0000FF"/>
              </a:solidFill>
            </a:endParaRP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>
            <a:cxnSpLocks/>
          </p:cNvCxnSpPr>
          <p:nvPr/>
        </p:nvCxnSpPr>
        <p:spPr>
          <a:xfrm>
            <a:off x="1095169" y="3416234"/>
            <a:ext cx="4485279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770467" y="3464532"/>
            <a:ext cx="4809982" cy="219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01</a:t>
            </a:r>
            <a:r>
              <a:rPr lang="en-GB" baseline="30000" dirty="0"/>
              <a:t>st</a:t>
            </a:r>
            <a:r>
              <a:rPr lang="en-GB" dirty="0"/>
              <a:t> Subgroup: October 26, 2021 </a:t>
            </a:r>
          </a:p>
          <a:p>
            <a:r>
              <a:rPr lang="en-GB" dirty="0"/>
              <a:t>06</a:t>
            </a:r>
            <a:r>
              <a:rPr lang="en-GB" baseline="30000" dirty="0"/>
              <a:t>th</a:t>
            </a:r>
            <a:r>
              <a:rPr lang="en-GB" dirty="0"/>
              <a:t> TF VS: December 17, 2021 (TFVS-06-04)</a:t>
            </a:r>
          </a:p>
          <a:p>
            <a:r>
              <a:rPr lang="en-GB" dirty="0"/>
              <a:t>02</a:t>
            </a:r>
            <a:r>
              <a:rPr lang="en-GB" baseline="30000" dirty="0"/>
              <a:t>nd</a:t>
            </a:r>
            <a:r>
              <a:rPr lang="en-GB" dirty="0"/>
              <a:t> Subgroup: January 19, 2022 (</a:t>
            </a:r>
            <a:r>
              <a:rPr lang="en-GB" dirty="0">
                <a:hlinkClick r:id="rId10"/>
              </a:rPr>
              <a:t>UNECE Website</a:t>
            </a:r>
            <a:r>
              <a:rPr lang="en-GB" dirty="0"/>
              <a:t>)</a:t>
            </a:r>
          </a:p>
          <a:p>
            <a:r>
              <a:rPr lang="en-GB" dirty="0"/>
              <a:t>03</a:t>
            </a:r>
            <a:r>
              <a:rPr lang="en-GB" baseline="30000" dirty="0"/>
              <a:t>rd</a:t>
            </a:r>
            <a:r>
              <a:rPr lang="en-GB" dirty="0"/>
              <a:t> Subgroup: February 03, 2022 (</a:t>
            </a:r>
            <a:r>
              <a:rPr lang="en-GB" dirty="0">
                <a:hlinkClick r:id="rId11"/>
              </a:rPr>
              <a:t>UNECE Website</a:t>
            </a:r>
            <a:r>
              <a:rPr lang="en-GB" dirty="0"/>
              <a:t>)</a:t>
            </a:r>
          </a:p>
          <a:p>
            <a:r>
              <a:rPr lang="en-GB" dirty="0"/>
              <a:t>04</a:t>
            </a:r>
            <a:r>
              <a:rPr lang="en-GB" baseline="30000" dirty="0"/>
              <a:t>th</a:t>
            </a:r>
            <a:r>
              <a:rPr lang="en-GB" dirty="0"/>
              <a:t> Subgroup: March 31, 2022 (</a:t>
            </a:r>
            <a:r>
              <a:rPr lang="en-GB" dirty="0">
                <a:hlinkClick r:id="rId12"/>
              </a:rPr>
              <a:t>UNECE Website</a:t>
            </a:r>
            <a:r>
              <a:rPr lang="en-GB" dirty="0"/>
              <a:t>)</a:t>
            </a:r>
          </a:p>
          <a:p>
            <a:r>
              <a:rPr lang="en-GB" dirty="0"/>
              <a:t>05</a:t>
            </a:r>
            <a:r>
              <a:rPr lang="en-GB" baseline="30000" dirty="0"/>
              <a:t>th</a:t>
            </a:r>
            <a:r>
              <a:rPr lang="en-GB" dirty="0"/>
              <a:t> Subgroup: April 22, 2022 (</a:t>
            </a:r>
            <a:r>
              <a:rPr lang="en-GB" dirty="0">
                <a:hlinkClick r:id="rId13"/>
              </a:rPr>
              <a:t>UNECE website</a:t>
            </a:r>
            <a:r>
              <a:rPr lang="en-GB" dirty="0"/>
              <a:t>)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483134"/>
            <a:ext cx="5066922" cy="1585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u="sng" dirty="0"/>
              <a:t>CPs:</a:t>
            </a:r>
            <a:br>
              <a:rPr lang="de-DE" dirty="0"/>
            </a:br>
            <a:r>
              <a:rPr lang="en-GB" dirty="0"/>
              <a:t>China, European Commission, France, Germany, Japan, The Netherlands, United Kingdom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NGO‘s: </a:t>
            </a:r>
            <a:br>
              <a:rPr lang="de-DE" dirty="0"/>
            </a:br>
            <a:r>
              <a:rPr lang="de-DE" dirty="0"/>
              <a:t>ETRTO, IMMA, ISO, OICA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494533" y="2584680"/>
            <a:ext cx="4062195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/>
              <a:t>Volunteers </a:t>
            </a:r>
            <a:br>
              <a:rPr lang="en-GB" sz="2000" b="1" dirty="0"/>
            </a:br>
            <a:r>
              <a:rPr lang="en-GB" sz="2000" b="1" dirty="0"/>
              <a:t>(Contracting Parties, NGOs, Guests)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>
            <a:cxnSpLocks/>
          </p:cNvCxnSpPr>
          <p:nvPr/>
        </p:nvCxnSpPr>
        <p:spPr>
          <a:xfrm>
            <a:off x="6354612" y="3391742"/>
            <a:ext cx="4999188" cy="24492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4856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F135556-57D5-4700-B547-FBC840431EE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F135556-57D5-4700-B547-FBC840431E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itel 1">
            <a:extLst>
              <a:ext uri="{FF2B5EF4-FFF2-40B4-BE49-F238E27FC236}">
                <a16:creationId xmlns:a16="http://schemas.microsoft.com/office/drawing/2014/main" id="{A64B36A2-00CA-4185-8348-F991A2E33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590" y="-40243"/>
            <a:ext cx="10515600" cy="1325563"/>
          </a:xfrm>
        </p:spPr>
        <p:txBody>
          <a:bodyPr vert="horz"/>
          <a:lstStyle/>
          <a:p>
            <a:r>
              <a:rPr lang="de-DE" sz="3600" b="1" dirty="0"/>
              <a:t>TF Sound Limits / </a:t>
            </a:r>
            <a:r>
              <a:rPr lang="de-DE" sz="3600" b="1" dirty="0" err="1"/>
              <a:t>Vehicles</a:t>
            </a:r>
            <a:r>
              <a:rPr lang="de-DE" sz="3600" b="1" dirty="0"/>
              <a:t>‘ Sound: </a:t>
            </a:r>
            <a:r>
              <a:rPr lang="fr-FR" sz="3600" b="1" dirty="0" err="1"/>
              <a:t>Presentations</a:t>
            </a:r>
            <a:endParaRPr lang="en-GB" sz="3600" b="1" dirty="0"/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A2653C67-66C3-41FC-AF81-D8DE42F8BB40}"/>
              </a:ext>
            </a:extLst>
          </p:cNvPr>
          <p:cNvSpPr txBox="1">
            <a:spLocks/>
          </p:cNvSpPr>
          <p:nvPr/>
        </p:nvSpPr>
        <p:spPr>
          <a:xfrm>
            <a:off x="245385" y="2200185"/>
            <a:ext cx="2875719" cy="4099002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A lot of interdependency between the different parameters 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Need for a 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holistic approach</a:t>
            </a:r>
          </a:p>
          <a:p>
            <a:r>
              <a:rPr lang="en-GB" sz="24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Study(</a:t>
            </a:r>
            <a:r>
              <a:rPr lang="en-US" sz="2400" b="1" dirty="0" err="1">
                <a:solidFill>
                  <a:srgbClr val="FF0000"/>
                </a:solidFill>
                <a:sym typeface="Wingdings" panose="05000000000000000000" pitchFamily="2" charset="2"/>
              </a:rPr>
              <a:t>ies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) &amp; evidence associated to a technical report needed before any new decisions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6FF7CF71-BFC6-43DB-8C5E-BEDE26E2331F}"/>
              </a:ext>
            </a:extLst>
          </p:cNvPr>
          <p:cNvSpPr txBox="1"/>
          <p:nvPr/>
        </p:nvSpPr>
        <p:spPr>
          <a:xfrm>
            <a:off x="575732" y="1327254"/>
            <a:ext cx="96943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dirty="0"/>
              <a:t>Table of </a:t>
            </a:r>
            <a:r>
              <a:rPr lang="de-DE" sz="2400" b="1" dirty="0" err="1"/>
              <a:t>Presentations</a:t>
            </a:r>
            <a:r>
              <a:rPr lang="de-DE" sz="2400" b="1" dirty="0"/>
              <a:t> </a:t>
            </a:r>
            <a:r>
              <a:rPr lang="de-DE" sz="2400" b="1" dirty="0" err="1"/>
              <a:t>done</a:t>
            </a:r>
            <a:r>
              <a:rPr lang="de-DE" sz="2400" b="1" dirty="0"/>
              <a:t> </a:t>
            </a:r>
            <a:r>
              <a:rPr lang="de-DE" sz="2400" b="1" dirty="0" err="1"/>
              <a:t>during</a:t>
            </a:r>
            <a:r>
              <a:rPr lang="de-DE" sz="2400" b="1" dirty="0"/>
              <a:t> the 10 Sessions </a:t>
            </a:r>
            <a:r>
              <a:rPr lang="de-DE" sz="2400" b="1" dirty="0">
                <a:sym typeface="Wingdings" panose="05000000000000000000" pitchFamily="2" charset="2"/>
              </a:rPr>
              <a:t> </a:t>
            </a:r>
            <a:r>
              <a:rPr lang="de-DE" sz="2400" b="1" dirty="0">
                <a:sym typeface="Wingdings" panose="05000000000000000000" pitchFamily="2" charset="2"/>
                <a:hlinkClick r:id="rId6"/>
              </a:rPr>
              <a:t>TFVS-11-07</a:t>
            </a:r>
            <a:r>
              <a:rPr lang="de-DE" sz="2400" b="1" dirty="0">
                <a:sym typeface="Wingdings" panose="05000000000000000000" pitchFamily="2" charset="2"/>
              </a:rPr>
              <a:t> </a:t>
            </a:r>
            <a:r>
              <a:rPr lang="de-DE" sz="2400" dirty="0">
                <a:sym typeface="Wingdings" panose="05000000000000000000" pitchFamily="2" charset="2"/>
              </a:rPr>
              <a:t>(</a:t>
            </a:r>
            <a:r>
              <a:rPr lang="de-DE" sz="2400" dirty="0" err="1">
                <a:sym typeface="Wingdings" panose="05000000000000000000" pitchFamily="2" charset="2"/>
              </a:rPr>
              <a:t>classification</a:t>
            </a:r>
            <a:r>
              <a:rPr lang="de-DE" sz="2400" dirty="0">
                <a:sym typeface="Wingdings" panose="05000000000000000000" pitchFamily="2" charset="2"/>
              </a:rPr>
              <a:t> per item still </a:t>
            </a:r>
            <a:r>
              <a:rPr lang="de-DE" sz="2400" dirty="0" err="1">
                <a:sym typeface="Wingdings" panose="05000000000000000000" pitchFamily="2" charset="2"/>
              </a:rPr>
              <a:t>under</a:t>
            </a:r>
            <a:r>
              <a:rPr lang="de-DE" sz="2400" dirty="0">
                <a:sym typeface="Wingdings" panose="05000000000000000000" pitchFamily="2" charset="2"/>
              </a:rPr>
              <a:t> review)</a:t>
            </a:r>
            <a:endParaRPr lang="fr-FR" sz="2400" dirty="0"/>
          </a:p>
        </p:txBody>
      </p:sp>
      <p:graphicFrame>
        <p:nvGraphicFramePr>
          <p:cNvPr id="28" name="Espace réservé du contenu 4">
            <a:extLst>
              <a:ext uri="{FF2B5EF4-FFF2-40B4-BE49-F238E27FC236}">
                <a16:creationId xmlns:a16="http://schemas.microsoft.com/office/drawing/2014/main" id="{70E35947-F569-49E0-8B5A-DA69E38242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819522"/>
              </p:ext>
            </p:extLst>
          </p:nvPr>
        </p:nvGraphicFramePr>
        <p:xfrm>
          <a:off x="3424259" y="2308237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9" name="Espace réservé du contenu 4">
            <a:extLst>
              <a:ext uri="{FF2B5EF4-FFF2-40B4-BE49-F238E27FC236}">
                <a16:creationId xmlns:a16="http://schemas.microsoft.com/office/drawing/2014/main" id="{CAF3344F-ABA6-4C9F-89CA-13911158E2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934394"/>
              </p:ext>
            </p:extLst>
          </p:nvPr>
        </p:nvGraphicFramePr>
        <p:xfrm>
          <a:off x="5867306" y="2200185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0" name="Espace réservé du contenu 4">
            <a:extLst>
              <a:ext uri="{FF2B5EF4-FFF2-40B4-BE49-F238E27FC236}">
                <a16:creationId xmlns:a16="http://schemas.microsoft.com/office/drawing/2014/main" id="{C6750809-0AB7-4354-A4A6-2F45C54107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2644652"/>
              </p:ext>
            </p:extLst>
          </p:nvPr>
        </p:nvGraphicFramePr>
        <p:xfrm>
          <a:off x="7892970" y="4261602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1" name="Espace réservé du contenu 4">
            <a:extLst>
              <a:ext uri="{FF2B5EF4-FFF2-40B4-BE49-F238E27FC236}">
                <a16:creationId xmlns:a16="http://schemas.microsoft.com/office/drawing/2014/main" id="{EE26921D-351B-40D9-B5C5-27CBFCD812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819767"/>
              </p:ext>
            </p:extLst>
          </p:nvPr>
        </p:nvGraphicFramePr>
        <p:xfrm>
          <a:off x="7950084" y="1581514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2" name="Espace réservé du contenu 4">
            <a:extLst>
              <a:ext uri="{FF2B5EF4-FFF2-40B4-BE49-F238E27FC236}">
                <a16:creationId xmlns:a16="http://schemas.microsoft.com/office/drawing/2014/main" id="{DC4E2070-74A7-4E20-9189-80850C1194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74255"/>
              </p:ext>
            </p:extLst>
          </p:nvPr>
        </p:nvGraphicFramePr>
        <p:xfrm>
          <a:off x="5507037" y="4301857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33" name="Espace réservé du contenu 4">
            <a:extLst>
              <a:ext uri="{FF2B5EF4-FFF2-40B4-BE49-F238E27FC236}">
                <a16:creationId xmlns:a16="http://schemas.microsoft.com/office/drawing/2014/main" id="{2E9851C5-02BE-45F8-A6E2-8C540A7931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3362407"/>
              </p:ext>
            </p:extLst>
          </p:nvPr>
        </p:nvGraphicFramePr>
        <p:xfrm>
          <a:off x="2935952" y="4301857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34" name="Espace réservé du contenu 4">
            <a:extLst>
              <a:ext uri="{FF2B5EF4-FFF2-40B4-BE49-F238E27FC236}">
                <a16:creationId xmlns:a16="http://schemas.microsoft.com/office/drawing/2014/main" id="{40267E8D-628F-4813-BD3D-B7FDFC7337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0593714"/>
              </p:ext>
            </p:extLst>
          </p:nvPr>
        </p:nvGraphicFramePr>
        <p:xfrm>
          <a:off x="9837407" y="3684865"/>
          <a:ext cx="2572910" cy="263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</p:spTree>
    <p:extLst>
      <p:ext uri="{BB962C8B-B14F-4D97-AF65-F5344CB8AC3E}">
        <p14:creationId xmlns:p14="http://schemas.microsoft.com/office/powerpoint/2010/main" val="1903237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F135556-57D5-4700-B547-FBC840431EE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0119024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F135556-57D5-4700-B547-FBC840431E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1021" y="1242424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14834" y="1191524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689"/>
            <a:ext cx="10515600" cy="1325563"/>
          </a:xfrm>
        </p:spPr>
        <p:txBody>
          <a:bodyPr vert="horz"/>
          <a:lstStyle/>
          <a:p>
            <a:r>
              <a:rPr lang="de-DE" sz="3600" b="1" dirty="0"/>
              <a:t>TF Sound Limits / </a:t>
            </a:r>
            <a:r>
              <a:rPr lang="de-DE" sz="3600" b="1" dirty="0" err="1"/>
              <a:t>Vehicles</a:t>
            </a:r>
            <a:r>
              <a:rPr lang="de-DE" sz="3600" b="1" dirty="0"/>
              <a:t>‘ Sound: Facts and </a:t>
            </a:r>
            <a:r>
              <a:rPr lang="en-GB" sz="3600" b="1" dirty="0"/>
              <a:t>Figures</a:t>
            </a:r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059349" y="2038112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11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54611" y="2037074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4000" b="1" dirty="0"/>
              <a:t>            ~60-70 </a:t>
            </a:r>
            <a:endParaRPr lang="de-DE" sz="4000" dirty="0">
              <a:solidFill>
                <a:srgbClr val="FF0000"/>
              </a:solidFill>
            </a:endParaRPr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1095169" y="2664795"/>
            <a:ext cx="4062196" cy="344128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/>
              <a:t>Number of Meetings </a:t>
            </a:r>
            <a:endParaRPr lang="de-DE" sz="2000" b="1" dirty="0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>
            <a:cxnSpLocks/>
          </p:cNvCxnSpPr>
          <p:nvPr/>
        </p:nvCxnSpPr>
        <p:spPr>
          <a:xfrm>
            <a:off x="1095169" y="3416234"/>
            <a:ext cx="4485279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1059349" y="3464532"/>
            <a:ext cx="4521099" cy="309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01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st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SL: March 24, 2021 (TFSL-01-07)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02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SL: May 26, 2021 (TFSL-02-12)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03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SL: July 12-13, 2021 (TFSL-03-08)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04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</a:t>
            </a:r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VS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: September 13-14, 2021 (TFVS-04-16)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05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VS: October 26-27, 2021 (TFVS-05-07)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06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VS: December 17, 2021 (TFVS-06-04)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07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VS: February 07, 2022 (TFVS-07-15)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08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VS: April 04, 2022 (TFVS-08-10)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09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VS: May 24, 2022 (TFVS-09-08)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10</a:t>
            </a:r>
            <a:r>
              <a:rPr lang="en-GB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 TF VS: July 12, 2022 (TFVS-10-08 </a:t>
            </a:r>
            <a:r>
              <a:rPr lang="en-GB" sz="1600" i="1" dirty="0">
                <a:solidFill>
                  <a:schemeClr val="bg1">
                    <a:lumMod val="65000"/>
                  </a:schemeClr>
                </a:solidFill>
              </a:rPr>
              <a:t>in progress</a:t>
            </a:r>
            <a:r>
              <a:rPr lang="en-GB" i="1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en-GB" dirty="0"/>
              <a:t>11</a:t>
            </a:r>
            <a:r>
              <a:rPr lang="en-GB" baseline="30000" dirty="0"/>
              <a:t>th</a:t>
            </a:r>
            <a:r>
              <a:rPr lang="en-GB" dirty="0"/>
              <a:t> TF VS: September 09, 2022 (TFVS-11-09)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483134"/>
            <a:ext cx="5066922" cy="318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u="sng" dirty="0"/>
              <a:t>CPs:</a:t>
            </a:r>
            <a:br>
              <a:rPr lang="de-DE" dirty="0"/>
            </a:br>
            <a:r>
              <a:rPr lang="en-GB" dirty="0"/>
              <a:t>China, European Commission, France, Germany, India, Italy, Japan, Spain, Switzerland, The Netherlands, United Kingdom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NGO‘s: </a:t>
            </a:r>
            <a:br>
              <a:rPr lang="de-DE" dirty="0"/>
            </a:br>
            <a:r>
              <a:rPr lang="de-DE" dirty="0"/>
              <a:t>CLEPA, ETRTO, EUWA, IMMA, ISO, OICA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GUESTS:</a:t>
            </a:r>
            <a:r>
              <a:rPr lang="en-GB" dirty="0"/>
              <a:t> </a:t>
            </a:r>
            <a:br>
              <a:rPr lang="de-DE" dirty="0"/>
            </a:br>
            <a:r>
              <a:rPr lang="de-DE" dirty="0"/>
              <a:t>Aristotle University, ATEEL, BRUITPARIF, FEDRO, FEV, HS Data </a:t>
            </a:r>
            <a:r>
              <a:rPr lang="de-DE" dirty="0" err="1"/>
              <a:t>analysis</a:t>
            </a:r>
            <a:r>
              <a:rPr lang="de-DE" dirty="0"/>
              <a:t> &amp; </a:t>
            </a:r>
            <a:r>
              <a:rPr lang="de-DE" dirty="0" err="1"/>
              <a:t>Consultancy</a:t>
            </a:r>
            <a:r>
              <a:rPr lang="de-DE" dirty="0"/>
              <a:t>, IDIADA, JARI, TNO, </a:t>
            </a:r>
            <a:r>
              <a:rPr lang="de-DE" dirty="0" err="1"/>
              <a:t>Brussels</a:t>
            </a:r>
            <a:r>
              <a:rPr lang="de-DE" dirty="0"/>
              <a:t> </a:t>
            </a:r>
            <a:r>
              <a:rPr lang="de-DE" dirty="0" err="1"/>
              <a:t>Env</a:t>
            </a:r>
            <a:r>
              <a:rPr lang="de-DE" dirty="0"/>
              <a:t>., …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731600" y="2648444"/>
            <a:ext cx="4062195" cy="651905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/>
              <a:t>Participants </a:t>
            </a:r>
            <a:br>
              <a:rPr lang="en-GB" sz="2000" b="1" dirty="0"/>
            </a:br>
            <a:r>
              <a:rPr lang="en-GB" sz="2000" b="1" dirty="0"/>
              <a:t>(Contracting Parties, NGOs, Guests)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>
            <a:cxnSpLocks/>
          </p:cNvCxnSpPr>
          <p:nvPr/>
        </p:nvCxnSpPr>
        <p:spPr>
          <a:xfrm>
            <a:off x="6354612" y="3391742"/>
            <a:ext cx="4999188" cy="24492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platzhalter 5">
            <a:extLst>
              <a:ext uri="{FF2B5EF4-FFF2-40B4-BE49-F238E27FC236}">
                <a16:creationId xmlns:a16="http://schemas.microsoft.com/office/drawing/2014/main" id="{2F0E889F-BEED-41B2-901D-F661F7210D37}"/>
              </a:ext>
            </a:extLst>
          </p:cNvPr>
          <p:cNvSpPr txBox="1">
            <a:spLocks/>
          </p:cNvSpPr>
          <p:nvPr/>
        </p:nvSpPr>
        <p:spPr>
          <a:xfrm>
            <a:off x="310375" y="1172486"/>
            <a:ext cx="2175660" cy="1267458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>
                <a:solidFill>
                  <a:schemeClr val="accent6"/>
                </a:solidFill>
              </a:rPr>
              <a:t>Meetings were held in hybrid or virtual depending on the pandemic situation at that time</a:t>
            </a:r>
          </a:p>
        </p:txBody>
      </p:sp>
    </p:spTree>
    <p:extLst>
      <p:ext uri="{BB962C8B-B14F-4D97-AF65-F5344CB8AC3E}">
        <p14:creationId xmlns:p14="http://schemas.microsoft.com/office/powerpoint/2010/main" val="310722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22D9FF3-E611-440A-B2F8-32779DEA0B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309172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022D9FF3-E611-440A-B2F8-32779DEA0B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B564F3A-122F-4E5E-B7BD-563025EA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sz="3600" b="1" dirty="0"/>
              <a:t>TF VS – in </a:t>
            </a:r>
            <a:r>
              <a:rPr lang="de-DE" sz="3600" b="1" dirty="0" err="1"/>
              <a:t>addition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the</a:t>
            </a:r>
            <a:r>
              <a:rPr lang="de-DE" sz="3600" b="1" dirty="0"/>
              <a:t> </a:t>
            </a:r>
            <a:r>
              <a:rPr lang="de-DE" sz="3600" b="1" dirty="0" err="1"/>
              <a:t>discussions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be</a:t>
            </a:r>
            <a:r>
              <a:rPr lang="de-DE" sz="3600" b="1" dirty="0"/>
              <a:t> </a:t>
            </a:r>
            <a:r>
              <a:rPr lang="de-DE" sz="3600" b="1" dirty="0" err="1"/>
              <a:t>continued</a:t>
            </a:r>
            <a:r>
              <a:rPr lang="de-DE" sz="3600" b="1" dirty="0"/>
              <a:t>, </a:t>
            </a:r>
            <a:r>
              <a:rPr lang="de-DE" sz="3600" b="1" dirty="0" err="1"/>
              <a:t>main</a:t>
            </a:r>
            <a:r>
              <a:rPr lang="de-DE" sz="3600" b="1" dirty="0"/>
              <a:t> </a:t>
            </a:r>
            <a:r>
              <a:rPr lang="de-DE" sz="3600" b="1" dirty="0" err="1"/>
              <a:t>works</a:t>
            </a:r>
            <a:r>
              <a:rPr lang="de-DE" sz="3600" b="1" dirty="0"/>
              <a:t> </a:t>
            </a:r>
            <a:r>
              <a:rPr lang="de-DE" sz="3600" b="1" dirty="0" err="1"/>
              <a:t>done</a:t>
            </a:r>
            <a:r>
              <a:rPr lang="de-DE" sz="3600" b="1" dirty="0"/>
              <a:t> &amp; </a:t>
            </a:r>
            <a:r>
              <a:rPr lang="de-DE" sz="3600" b="1" dirty="0" err="1"/>
              <a:t>ongoing</a:t>
            </a:r>
            <a:endParaRPr lang="de-DE" sz="3600" b="1" dirty="0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5EAFE4CF-35AE-4439-B12C-2308BA6522C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2282177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F03A3806-2690-443A-B0E0-21CF0F7C118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3818193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19" name="Freihandform: Form 18">
            <a:extLst>
              <a:ext uri="{FF2B5EF4-FFF2-40B4-BE49-F238E27FC236}">
                <a16:creationId xmlns:a16="http://schemas.microsoft.com/office/drawing/2014/main" id="{EE31D6BB-F8D3-4EBA-AB54-C38D52CCC20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5860280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F566A19-3C48-4BE6-AB14-0DBBB1BC45FF}"/>
              </a:ext>
            </a:extLst>
          </p:cNvPr>
          <p:cNvCxnSpPr>
            <a:cxnSpLocks/>
          </p:cNvCxnSpPr>
          <p:nvPr/>
        </p:nvCxnSpPr>
        <p:spPr>
          <a:xfrm>
            <a:off x="408386" y="3230184"/>
            <a:ext cx="11648620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548BBEC0-06B9-4908-82E5-B2C15A7610F4}"/>
              </a:ext>
            </a:extLst>
          </p:cNvPr>
          <p:cNvCxnSpPr>
            <a:cxnSpLocks/>
          </p:cNvCxnSpPr>
          <p:nvPr/>
        </p:nvCxnSpPr>
        <p:spPr>
          <a:xfrm>
            <a:off x="408386" y="4994805"/>
            <a:ext cx="11648620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9E4D1B3C-90CB-4910-A0A8-FB41069CD057}"/>
              </a:ext>
            </a:extLst>
          </p:cNvPr>
          <p:cNvSpPr txBox="1">
            <a:spLocks/>
          </p:cNvSpPr>
          <p:nvPr/>
        </p:nvSpPr>
        <p:spPr bwMode="gray">
          <a:xfrm>
            <a:off x="371474" y="3302185"/>
            <a:ext cx="7070920" cy="160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600" b="1" u="sng" dirty="0"/>
              <a:t>Need to identify where the noise issues lie </a:t>
            </a:r>
            <a:r>
              <a:rPr lang="en-GB" sz="1600" dirty="0"/>
              <a:t>e.g. through a </a:t>
            </a:r>
            <a:r>
              <a:rPr lang="en-GB" sz="1600" b="1" dirty="0"/>
              <a:t>cross-matrix</a:t>
            </a:r>
            <a:r>
              <a:rPr lang="en-GB" sz="1600" dirty="0"/>
              <a:t> to get a reference scenario as close as possible of real life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Agreement of the TF group for a </a:t>
            </a:r>
            <a:r>
              <a:rPr lang="en-GB" sz="1600" b="1" dirty="0">
                <a:solidFill>
                  <a:srgbClr val="0000FF"/>
                </a:solidFill>
              </a:rPr>
              <a:t>subgroup for Cross-matrix </a:t>
            </a:r>
            <a:r>
              <a:rPr lang="en-GB" sz="1600" dirty="0"/>
              <a:t>of this TF accordingly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Volunteers: </a:t>
            </a:r>
          </a:p>
          <a:p>
            <a:pPr marL="465750" lvl="1" indent="-285750">
              <a:spcBef>
                <a:spcPts val="0"/>
              </a:spcBef>
            </a:pPr>
            <a:r>
              <a:rPr lang="en-GB" sz="1600" dirty="0"/>
              <a:t>CPs: EC, France, Germany, The Netherlands, UK, Japan, China </a:t>
            </a:r>
          </a:p>
          <a:p>
            <a:pPr marL="465750" lvl="1" indent="-285750">
              <a:spcBef>
                <a:spcPts val="0"/>
              </a:spcBef>
            </a:pPr>
            <a:r>
              <a:rPr lang="en-GB" sz="1600" dirty="0"/>
              <a:t>NGO: IMMA, OICA, ETRTO, ISO</a:t>
            </a:r>
          </a:p>
        </p:txBody>
      </p:sp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65D875EF-7473-4E96-B182-5FA3A9B52374}"/>
              </a:ext>
            </a:extLst>
          </p:cNvPr>
          <p:cNvSpPr txBox="1">
            <a:spLocks/>
          </p:cNvSpPr>
          <p:nvPr/>
        </p:nvSpPr>
        <p:spPr bwMode="gray">
          <a:xfrm>
            <a:off x="371474" y="1557870"/>
            <a:ext cx="7070920" cy="160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u="sng" dirty="0">
                <a:solidFill>
                  <a:schemeClr val="bg1">
                    <a:lumMod val="65000"/>
                  </a:schemeClr>
                </a:solidFill>
              </a:rPr>
              <a:t>Guidelines of this Task Force: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From 1</a:t>
            </a:r>
            <a:r>
              <a:rPr lang="en-GB" sz="1600" baseline="30000" dirty="0">
                <a:solidFill>
                  <a:schemeClr val="bg1">
                    <a:lumMod val="65000"/>
                  </a:schemeClr>
                </a:solidFill>
              </a:rPr>
              <a:t>st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 discussions at the 01</a:t>
            </a:r>
            <a:r>
              <a:rPr lang="en-GB" sz="1600" baseline="30000" dirty="0">
                <a:solidFill>
                  <a:schemeClr val="bg1">
                    <a:lumMod val="65000"/>
                  </a:schemeClr>
                </a:solidFill>
              </a:rPr>
              <a:t>st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 Session, a subgroup was decided to build a proposal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The proposal has been approved at the 03</a:t>
            </a:r>
            <a:r>
              <a:rPr lang="en-GB" sz="1600" baseline="30000" dirty="0">
                <a:solidFill>
                  <a:schemeClr val="bg1">
                    <a:lumMod val="65000"/>
                  </a:schemeClr>
                </a:solidFill>
              </a:rPr>
              <a:t>rd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 Session &amp; updated at the 04</a:t>
            </a:r>
            <a:r>
              <a:rPr lang="en-GB" sz="1600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 session</a:t>
            </a:r>
          </a:p>
          <a:p>
            <a:pPr marL="465750" lvl="1" indent="-285750"/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Change of the name of this TF from TF-SL (Sound limit) to TF-VS (Vehicle Sound)</a:t>
            </a:r>
          </a:p>
        </p:txBody>
      </p:sp>
      <p:sp>
        <p:nvSpPr>
          <p:cNvPr id="27" name="Inhaltsplatzhalter 2">
            <a:extLst>
              <a:ext uri="{FF2B5EF4-FFF2-40B4-BE49-F238E27FC236}">
                <a16:creationId xmlns:a16="http://schemas.microsoft.com/office/drawing/2014/main" id="{2C5C5BB9-7142-4203-AD0D-F11B2B261346}"/>
              </a:ext>
            </a:extLst>
          </p:cNvPr>
          <p:cNvSpPr txBox="1">
            <a:spLocks/>
          </p:cNvSpPr>
          <p:nvPr/>
        </p:nvSpPr>
        <p:spPr bwMode="gray">
          <a:xfrm>
            <a:off x="371474" y="5068781"/>
            <a:ext cx="7070920" cy="139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u="sng" dirty="0">
                <a:solidFill>
                  <a:schemeClr val="bg1">
                    <a:lumMod val="65000"/>
                  </a:schemeClr>
                </a:solidFill>
              </a:rPr>
              <a:t>Impact of AVAS (UN-R138) on Noise Emissions (UN-R51) at low speeds</a:t>
            </a:r>
            <a:endParaRPr lang="en-GB" sz="1600" u="sng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Thoughts from some Noise experts related to UN-R138 &amp; UN-R51 matching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bg1">
                    <a:lumMod val="65000"/>
                  </a:schemeClr>
                </a:solidFill>
              </a:rPr>
              <a:t>Actions to be defined through the documents related to the UN-R138 </a:t>
            </a:r>
          </a:p>
          <a:p>
            <a:r>
              <a:rPr lang="en-GB" sz="1600" dirty="0">
                <a:solidFill>
                  <a:schemeClr val="bg1">
                    <a:lumMod val="65000"/>
                  </a:schemeClr>
                </a:solidFill>
                <a:sym typeface="Wingdings" panose="05000000000000000000" pitchFamily="2" charset="2"/>
              </a:rPr>
              <a:t>  To be followed with the new TF-QRTV (UN-R138-02) </a:t>
            </a:r>
            <a:endParaRPr lang="en-GB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FBC4FF2-EECC-4611-9D78-CAD3209A5508}"/>
              </a:ext>
            </a:extLst>
          </p:cNvPr>
          <p:cNvSpPr txBox="1">
            <a:spLocks/>
          </p:cNvSpPr>
          <p:nvPr/>
        </p:nvSpPr>
        <p:spPr bwMode="gray">
          <a:xfrm>
            <a:off x="8211665" y="1557870"/>
            <a:ext cx="3845342" cy="160031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Informal document </a:t>
            </a: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GRBP-74-03 Rev.1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367DCB9B-24FE-48F6-87BE-84A506AAC070}"/>
              </a:ext>
            </a:extLst>
          </p:cNvPr>
          <p:cNvSpPr txBox="1">
            <a:spLocks/>
          </p:cNvSpPr>
          <p:nvPr/>
        </p:nvSpPr>
        <p:spPr bwMode="gray">
          <a:xfrm>
            <a:off x="8211664" y="3314881"/>
            <a:ext cx="1281781" cy="1523319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TFVS-02-07</a:t>
            </a:r>
          </a:p>
          <a:p>
            <a:pPr algn="ctr"/>
            <a:r>
              <a:rPr lang="en-GB" b="1" dirty="0"/>
              <a:t>TFVS-04-14</a:t>
            </a:r>
          </a:p>
          <a:p>
            <a:pPr algn="ctr"/>
            <a:r>
              <a:rPr lang="en-GB" b="1" dirty="0"/>
              <a:t>TFVS-05-06</a:t>
            </a:r>
          </a:p>
          <a:p>
            <a:pPr algn="ctr"/>
            <a:r>
              <a:rPr lang="en-GB" b="1" dirty="0"/>
              <a:t>TFVS-07-08</a:t>
            </a:r>
            <a:endParaRPr lang="en-GB" dirty="0"/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8275D7D5-79C7-479C-A424-587D83B7C1EC}"/>
              </a:ext>
            </a:extLst>
          </p:cNvPr>
          <p:cNvSpPr txBox="1">
            <a:spLocks/>
          </p:cNvSpPr>
          <p:nvPr/>
        </p:nvSpPr>
        <p:spPr bwMode="gray">
          <a:xfrm>
            <a:off x="8203535" y="5151410"/>
            <a:ext cx="3853471" cy="137931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TFVS-04-12</a:t>
            </a:r>
          </a:p>
          <a:p>
            <a:pPr algn="ctr"/>
            <a:r>
              <a:rPr lang="en-US" b="1" dirty="0">
                <a:solidFill>
                  <a:schemeClr val="bg1">
                    <a:lumMod val="6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TF-QRTV (UN-R138-02)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3B171830-1DFC-4245-9E65-A228BF833A9F}"/>
              </a:ext>
            </a:extLst>
          </p:cNvPr>
          <p:cNvSpPr txBox="1">
            <a:spLocks/>
          </p:cNvSpPr>
          <p:nvPr/>
        </p:nvSpPr>
        <p:spPr bwMode="gray">
          <a:xfrm>
            <a:off x="9493445" y="3314882"/>
            <a:ext cx="1281781" cy="152331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TFVS-06-03</a:t>
            </a:r>
          </a:p>
          <a:p>
            <a:pPr algn="ctr"/>
            <a:r>
              <a:rPr lang="en-GB" b="1" dirty="0"/>
              <a:t>TFVS-06-05</a:t>
            </a:r>
          </a:p>
          <a:p>
            <a:pPr algn="ctr"/>
            <a:r>
              <a:rPr lang="en-GB" b="1" dirty="0"/>
              <a:t>TFVS-07-05</a:t>
            </a:r>
          </a:p>
          <a:p>
            <a:pPr algn="ctr"/>
            <a:r>
              <a:rPr lang="en-GB" b="1" dirty="0"/>
              <a:t>TFVS-07-13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A875CB-CB27-4450-94C5-EF288D08E881}"/>
              </a:ext>
            </a:extLst>
          </p:cNvPr>
          <p:cNvSpPr/>
          <p:nvPr/>
        </p:nvSpPr>
        <p:spPr>
          <a:xfrm rot="590000">
            <a:off x="6771917" y="3225592"/>
            <a:ext cx="16523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On </a:t>
            </a:r>
            <a:r>
              <a:rPr lang="fr-FR" sz="2400" b="1" cap="none" spc="0" dirty="0" err="1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going</a:t>
            </a:r>
            <a:endParaRPr lang="fr-FR" sz="2400" b="1" cap="none" spc="0" dirty="0">
              <a:ln/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33E0BC-C631-4A84-8513-8AAF1BD9CA24}"/>
              </a:ext>
            </a:extLst>
          </p:cNvPr>
          <p:cNvSpPr/>
          <p:nvPr/>
        </p:nvSpPr>
        <p:spPr>
          <a:xfrm rot="590000">
            <a:off x="6663417" y="5049673"/>
            <a:ext cx="254800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On </a:t>
            </a:r>
            <a:r>
              <a:rPr lang="fr-FR" sz="2400" b="1" cap="none" spc="0" dirty="0" err="1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going</a:t>
            </a:r>
            <a:r>
              <a:rPr lang="fr-FR" sz="2400" b="1" cap="none" spc="0" dirty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 </a:t>
            </a:r>
            <a:r>
              <a:rPr lang="fr-FR" sz="2400" b="1" cap="none" spc="0" dirty="0" err="1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with</a:t>
            </a:r>
            <a:r>
              <a:rPr lang="fr-FR" sz="2400" b="1" cap="none" spc="0" dirty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 the UN TF-QRTV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062F90F4-616F-419B-B21B-284A1DD95ECE}"/>
              </a:ext>
            </a:extLst>
          </p:cNvPr>
          <p:cNvSpPr txBox="1">
            <a:spLocks/>
          </p:cNvSpPr>
          <p:nvPr/>
        </p:nvSpPr>
        <p:spPr bwMode="gray">
          <a:xfrm>
            <a:off x="10775226" y="3314882"/>
            <a:ext cx="1281781" cy="1523318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TFVS-08-06</a:t>
            </a:r>
          </a:p>
          <a:p>
            <a:pPr algn="ctr"/>
            <a:r>
              <a:rPr lang="en-GB" b="1" dirty="0"/>
              <a:t>TFVS-09-06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952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22D9FF3-E611-440A-B2F8-32779DEA0B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022D9FF3-E611-440A-B2F8-32779DEA0B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B564F3A-122F-4E5E-B7BD-563025EA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sz="3600" b="1" dirty="0"/>
              <a:t>TF VS – in </a:t>
            </a:r>
            <a:r>
              <a:rPr lang="de-DE" sz="3600" b="1" dirty="0" err="1"/>
              <a:t>addition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the</a:t>
            </a:r>
            <a:r>
              <a:rPr lang="de-DE" sz="3600" b="1" dirty="0"/>
              <a:t> </a:t>
            </a:r>
            <a:r>
              <a:rPr lang="de-DE" sz="3600" b="1" dirty="0" err="1"/>
              <a:t>discussions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be</a:t>
            </a:r>
            <a:r>
              <a:rPr lang="de-DE" sz="3600" b="1" dirty="0"/>
              <a:t> </a:t>
            </a:r>
            <a:r>
              <a:rPr lang="de-DE" sz="3600" b="1" dirty="0" err="1"/>
              <a:t>continued</a:t>
            </a:r>
            <a:r>
              <a:rPr lang="de-DE" sz="3600" b="1" dirty="0"/>
              <a:t>, </a:t>
            </a:r>
            <a:r>
              <a:rPr lang="de-DE" sz="3600" b="1" dirty="0" err="1"/>
              <a:t>main</a:t>
            </a:r>
            <a:r>
              <a:rPr lang="de-DE" sz="3600" b="1" dirty="0"/>
              <a:t> </a:t>
            </a:r>
            <a:r>
              <a:rPr lang="de-DE" sz="3600" b="1" dirty="0" err="1"/>
              <a:t>works</a:t>
            </a:r>
            <a:r>
              <a:rPr lang="de-DE" sz="3600" b="1" dirty="0"/>
              <a:t> </a:t>
            </a:r>
            <a:r>
              <a:rPr lang="de-DE" sz="3600" b="1" dirty="0" err="1"/>
              <a:t>done</a:t>
            </a:r>
            <a:r>
              <a:rPr lang="de-DE" sz="3600" b="1" dirty="0"/>
              <a:t> &amp; </a:t>
            </a:r>
            <a:r>
              <a:rPr lang="de-DE" sz="3600" b="1" dirty="0" err="1"/>
              <a:t>ongoing</a:t>
            </a:r>
            <a:endParaRPr lang="de-DE" sz="3600" b="1" dirty="0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5EAFE4CF-35AE-4439-B12C-2308BA6522C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2282177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F03A3806-2690-443A-B0E0-21CF0F7C1187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3818193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F566A19-3C48-4BE6-AB14-0DBBB1BC45FF}"/>
              </a:ext>
            </a:extLst>
          </p:cNvPr>
          <p:cNvCxnSpPr>
            <a:cxnSpLocks/>
          </p:cNvCxnSpPr>
          <p:nvPr/>
        </p:nvCxnSpPr>
        <p:spPr>
          <a:xfrm>
            <a:off x="371474" y="3243427"/>
            <a:ext cx="11648620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548BBEC0-06B9-4908-82E5-B2C15A7610F4}"/>
              </a:ext>
            </a:extLst>
          </p:cNvPr>
          <p:cNvCxnSpPr>
            <a:cxnSpLocks/>
          </p:cNvCxnSpPr>
          <p:nvPr/>
        </p:nvCxnSpPr>
        <p:spPr>
          <a:xfrm>
            <a:off x="371474" y="5604405"/>
            <a:ext cx="11648620" cy="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9E4D1B3C-90CB-4910-A0A8-FB41069CD057}"/>
              </a:ext>
            </a:extLst>
          </p:cNvPr>
          <p:cNvSpPr txBox="1">
            <a:spLocks/>
          </p:cNvSpPr>
          <p:nvPr/>
        </p:nvSpPr>
        <p:spPr bwMode="gray">
          <a:xfrm>
            <a:off x="371474" y="3517822"/>
            <a:ext cx="7070920" cy="195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1600" b="1" u="sng" dirty="0"/>
              <a:t>A lot of material about vehicles, tyres, roads, methods, enforcement … presented during the 11 sessions of the TF-VS</a:t>
            </a:r>
            <a:r>
              <a:rPr lang="en-GB" sz="1600" b="1" dirty="0"/>
              <a:t> </a:t>
            </a:r>
            <a:r>
              <a:rPr lang="en-GB" sz="1600" dirty="0"/>
              <a:t>(see </a:t>
            </a:r>
            <a:r>
              <a:rPr lang="en-GB" sz="1600" dirty="0">
                <a:hlinkClick r:id="rId6"/>
              </a:rPr>
              <a:t>UNECE TF-VS Website</a:t>
            </a:r>
            <a:r>
              <a:rPr lang="en-GB" sz="1600" dirty="0"/>
              <a:t>) with a potential to improve the noise in real life  </a:t>
            </a:r>
          </a:p>
          <a:p>
            <a:pPr>
              <a:spcBef>
                <a:spcPts val="0"/>
              </a:spcBef>
            </a:pPr>
            <a:r>
              <a:rPr lang="en-GB" sz="1600" dirty="0"/>
              <a:t>Agreement of the TF group for a </a:t>
            </a:r>
            <a:r>
              <a:rPr lang="en-GB" sz="1600" b="1" dirty="0">
                <a:solidFill>
                  <a:srgbClr val="0000FF"/>
                </a:solidFill>
              </a:rPr>
              <a:t>subgroup to prepare a Report </a:t>
            </a:r>
            <a:r>
              <a:rPr lang="en-GB" sz="1600" dirty="0"/>
              <a:t>to give an overview and a common view of what is the situation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Volunteers: CPs with France, The Netherlands, Japan, and NGO with IMMA, OICA, ETRTO, ISO</a:t>
            </a:r>
          </a:p>
        </p:txBody>
      </p:sp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65D875EF-7473-4E96-B182-5FA3A9B52374}"/>
              </a:ext>
            </a:extLst>
          </p:cNvPr>
          <p:cNvSpPr txBox="1">
            <a:spLocks/>
          </p:cNvSpPr>
          <p:nvPr/>
        </p:nvSpPr>
        <p:spPr bwMode="gray">
          <a:xfrm>
            <a:off x="371474" y="1557871"/>
            <a:ext cx="7070920" cy="1569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u="sng" dirty="0"/>
              <a:t>EC study on sound level limits of M, N, L-cat. </a:t>
            </a:r>
            <a:r>
              <a:rPr lang="en-US" sz="1600" b="1" u="sng" dirty="0" err="1"/>
              <a:t>Veh</a:t>
            </a:r>
            <a:r>
              <a:rPr lang="en-US" sz="1600" b="1" u="sng" dirty="0"/>
              <a:t>. </a:t>
            </a:r>
            <a:r>
              <a:rPr lang="en-US" sz="1600" b="1" u="sng" dirty="0">
                <a:sym typeface="Wingdings" panose="05000000000000000000" pitchFamily="2" charset="2"/>
              </a:rPr>
              <a:t> A</a:t>
            </a:r>
            <a:r>
              <a:rPr lang="en-US" sz="1600" b="1" u="sng" dirty="0"/>
              <a:t>nalysis &amp; comparison between the different studies </a:t>
            </a:r>
            <a:r>
              <a:rPr lang="en-GB" sz="1600" b="1" u="sng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A lot of different points have been discussed and highlighted (for details see </a:t>
            </a:r>
            <a:r>
              <a:rPr lang="en-GB" sz="1600" dirty="0">
                <a:hlinkClick r:id="rId6"/>
              </a:rPr>
              <a:t>UNECE TF-VS Website</a:t>
            </a:r>
            <a:r>
              <a:rPr lang="en-GB" sz="1600" dirty="0"/>
              <a:t>) </a:t>
            </a:r>
            <a:r>
              <a:rPr lang="en-GB" sz="1600" dirty="0">
                <a:sym typeface="Wingdings" panose="05000000000000000000" pitchFamily="2" charset="2"/>
              </a:rPr>
              <a:t> work to be continued</a:t>
            </a:r>
            <a:endParaRPr lang="en-GB" sz="1600" dirty="0"/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FBC4FF2-EECC-4611-9D78-CAD3209A5508}"/>
              </a:ext>
            </a:extLst>
          </p:cNvPr>
          <p:cNvSpPr txBox="1">
            <a:spLocks/>
          </p:cNvSpPr>
          <p:nvPr/>
        </p:nvSpPr>
        <p:spPr bwMode="gray">
          <a:xfrm>
            <a:off x="8211665" y="1557870"/>
            <a:ext cx="3845342" cy="1600315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u="sng" dirty="0">
                <a:solidFill>
                  <a:srgbClr val="0000FF"/>
                </a:solidFill>
                <a:effectLst/>
                <a:ea typeface="SimSun" panose="02010600030101010101" pitchFamily="2" charset="-122"/>
                <a:hlinkClick r:id="rId7"/>
              </a:rPr>
              <a:t>EC Report for M/N</a:t>
            </a:r>
            <a:endParaRPr lang="en-US" sz="1600" b="1" u="sng" dirty="0">
              <a:solidFill>
                <a:srgbClr val="0000FF"/>
              </a:solidFill>
              <a:effectLst/>
              <a:ea typeface="SimSu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u="sng" dirty="0">
                <a:solidFill>
                  <a:srgbClr val="0000FF"/>
                </a:solidFill>
                <a:effectLst/>
                <a:ea typeface="SimSun" panose="02010600030101010101" pitchFamily="2" charset="-122"/>
                <a:hlinkClick r:id="rId8"/>
              </a:rPr>
              <a:t>EC Report for L</a:t>
            </a:r>
            <a:endParaRPr lang="en-US" sz="1600" b="1" u="sng" dirty="0">
              <a:solidFill>
                <a:srgbClr val="0000FF"/>
              </a:solidFill>
              <a:effectLst/>
              <a:ea typeface="SimSu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u="sng" dirty="0">
                <a:solidFill>
                  <a:srgbClr val="0000FF"/>
                </a:solidFill>
                <a:ea typeface="SimSun" panose="02010600030101010101" pitchFamily="2" charset="-122"/>
                <a:hlinkClick r:id="rId9"/>
              </a:rPr>
              <a:t>ATEEL(OICA) Report (GRBP-75-16)</a:t>
            </a:r>
            <a:endParaRPr lang="en-US" sz="1600" b="1" u="sng" dirty="0">
              <a:solidFill>
                <a:srgbClr val="0000FF"/>
              </a:solidFill>
              <a:ea typeface="SimSu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u="sng" dirty="0">
                <a:solidFill>
                  <a:srgbClr val="0000FF"/>
                </a:solidFill>
                <a:ea typeface="SimSun" panose="02010600030101010101" pitchFamily="2" charset="-122"/>
                <a:hlinkClick r:id="rId10"/>
              </a:rPr>
              <a:t>GRBP-76-14 ATEEL/OICA Comparison</a:t>
            </a:r>
            <a:endParaRPr lang="en-US" sz="1600" b="1" u="sng" dirty="0">
              <a:solidFill>
                <a:srgbClr val="0000FF"/>
              </a:solidFill>
              <a:ea typeface="SimSun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u="sng" dirty="0">
                <a:solidFill>
                  <a:srgbClr val="0000FF"/>
                </a:solidFill>
                <a:ea typeface="SimSun" panose="02010600030101010101" pitchFamily="2" charset="-122"/>
                <a:hlinkClick r:id="rId10"/>
              </a:rPr>
              <a:t>TFVS-11-06 ETRTO comments</a:t>
            </a:r>
            <a:endParaRPr lang="en-US" sz="1600" b="1" u="sng" dirty="0">
              <a:solidFill>
                <a:srgbClr val="0000FF"/>
              </a:solidFill>
              <a:ea typeface="SimSun" panose="02010600030101010101" pitchFamily="2" charset="-122"/>
            </a:endParaRP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367DCB9B-24FE-48F6-87BE-84A506AAC070}"/>
              </a:ext>
            </a:extLst>
          </p:cNvPr>
          <p:cNvSpPr txBox="1">
            <a:spLocks/>
          </p:cNvSpPr>
          <p:nvPr/>
        </p:nvSpPr>
        <p:spPr bwMode="gray">
          <a:xfrm>
            <a:off x="8211665" y="3552771"/>
            <a:ext cx="3845342" cy="1924917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dirty="0"/>
              <a:t>TFVS-11-09 (report TFVS 11</a:t>
            </a:r>
            <a:r>
              <a:rPr lang="en-GB" b="1" baseline="30000" dirty="0"/>
              <a:t>th</a:t>
            </a:r>
            <a:r>
              <a:rPr lang="en-GB" b="1" dirty="0"/>
              <a:t>)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A875CB-CB27-4450-94C5-EF288D08E881}"/>
              </a:ext>
            </a:extLst>
          </p:cNvPr>
          <p:cNvSpPr/>
          <p:nvPr/>
        </p:nvSpPr>
        <p:spPr>
          <a:xfrm rot="590000">
            <a:off x="6753330" y="3272464"/>
            <a:ext cx="16523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On </a:t>
            </a:r>
            <a:r>
              <a:rPr lang="fr-FR" sz="2400" b="1" cap="none" spc="0" dirty="0" err="1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going</a:t>
            </a:r>
            <a:endParaRPr lang="fr-FR" sz="2400" b="1" cap="none" spc="0" dirty="0">
              <a:ln/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CCDEE06-0D55-8824-6AF5-A144AA8FE146}"/>
              </a:ext>
            </a:extLst>
          </p:cNvPr>
          <p:cNvSpPr txBox="1"/>
          <p:nvPr/>
        </p:nvSpPr>
        <p:spPr>
          <a:xfrm>
            <a:off x="888264" y="2864334"/>
            <a:ext cx="738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1600" dirty="0">
                <a:solidFill>
                  <a:srgbClr val="FF0000"/>
                </a:solidFill>
              </a:rPr>
              <a:t>Possible to </a:t>
            </a:r>
            <a:r>
              <a:rPr lang="fr-FR" sz="1600" dirty="0" err="1">
                <a:solidFill>
                  <a:srgbClr val="FF0000"/>
                </a:solidFill>
              </a:rPr>
              <a:t>upload</a:t>
            </a:r>
            <a:r>
              <a:rPr lang="fr-FR" sz="1600" dirty="0">
                <a:solidFill>
                  <a:srgbClr val="FF0000"/>
                </a:solidFill>
              </a:rPr>
              <a:t> on the UNECE </a:t>
            </a:r>
            <a:r>
              <a:rPr lang="fr-FR" sz="1600" dirty="0" err="1">
                <a:solidFill>
                  <a:srgbClr val="FF0000"/>
                </a:solidFill>
              </a:rPr>
              <a:t>Website</a:t>
            </a:r>
            <a:r>
              <a:rPr lang="fr-FR" sz="1600" dirty="0">
                <a:solidFill>
                  <a:srgbClr val="FF0000"/>
                </a:solidFill>
              </a:rPr>
              <a:t> the GRBP-76-14 as « Doc. for </a:t>
            </a:r>
            <a:r>
              <a:rPr lang="fr-FR" sz="1600" dirty="0" err="1">
                <a:solidFill>
                  <a:srgbClr val="FF0000"/>
                </a:solidFill>
              </a:rPr>
              <a:t>Ref</a:t>
            </a:r>
            <a:r>
              <a:rPr lang="fr-FR" sz="1600" dirty="0">
                <a:solidFill>
                  <a:srgbClr val="FF0000"/>
                </a:solidFill>
              </a:rPr>
              <a:t>. </a:t>
            </a:r>
            <a:r>
              <a:rPr lang="fr-FR" sz="1600" dirty="0" err="1">
                <a:solidFill>
                  <a:srgbClr val="FF0000"/>
                </a:solidFill>
              </a:rPr>
              <a:t>only</a:t>
            </a:r>
            <a:r>
              <a:rPr lang="fr-FR" sz="1600" dirty="0">
                <a:solidFill>
                  <a:srgbClr val="FF0000"/>
                </a:solidFill>
              </a:rPr>
              <a:t> » ?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48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022D9FF3-E611-440A-B2F8-32779DEA0B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022D9FF3-E611-440A-B2F8-32779DEA0B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6B564F3A-122F-4E5E-B7BD-563025EA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de-DE" sz="3600" b="1" dirty="0"/>
              <a:t>TF VS – in </a:t>
            </a:r>
            <a:r>
              <a:rPr lang="de-DE" sz="3600" b="1" dirty="0" err="1"/>
              <a:t>addition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the</a:t>
            </a:r>
            <a:r>
              <a:rPr lang="de-DE" sz="3600" b="1" dirty="0"/>
              <a:t> </a:t>
            </a:r>
            <a:r>
              <a:rPr lang="de-DE" sz="3600" b="1" dirty="0" err="1"/>
              <a:t>discussions</a:t>
            </a:r>
            <a:r>
              <a:rPr lang="de-DE" sz="3600" b="1" dirty="0"/>
              <a:t> </a:t>
            </a:r>
            <a:r>
              <a:rPr lang="de-DE" sz="3600" b="1" dirty="0" err="1"/>
              <a:t>to</a:t>
            </a:r>
            <a:r>
              <a:rPr lang="de-DE" sz="3600" b="1" dirty="0"/>
              <a:t> </a:t>
            </a:r>
            <a:r>
              <a:rPr lang="de-DE" sz="3600" b="1" dirty="0" err="1"/>
              <a:t>be</a:t>
            </a:r>
            <a:r>
              <a:rPr lang="de-DE" sz="3600" b="1" dirty="0"/>
              <a:t> </a:t>
            </a:r>
            <a:r>
              <a:rPr lang="de-DE" sz="3600" b="1" dirty="0" err="1"/>
              <a:t>continued</a:t>
            </a:r>
            <a:r>
              <a:rPr lang="de-DE" sz="3600" b="1" dirty="0"/>
              <a:t>, </a:t>
            </a:r>
            <a:r>
              <a:rPr lang="de-DE" sz="3600" b="1" dirty="0" err="1"/>
              <a:t>main</a:t>
            </a:r>
            <a:r>
              <a:rPr lang="de-DE" sz="3600" b="1" dirty="0"/>
              <a:t> </a:t>
            </a:r>
            <a:r>
              <a:rPr lang="de-DE" sz="3600" b="1" dirty="0" err="1"/>
              <a:t>works</a:t>
            </a:r>
            <a:r>
              <a:rPr lang="de-DE" sz="3600" b="1" dirty="0"/>
              <a:t> </a:t>
            </a:r>
            <a:r>
              <a:rPr lang="de-DE" sz="3600" b="1" dirty="0" err="1"/>
              <a:t>done</a:t>
            </a:r>
            <a:r>
              <a:rPr lang="de-DE" sz="3600" b="1" dirty="0"/>
              <a:t> &amp; </a:t>
            </a:r>
            <a:r>
              <a:rPr lang="de-DE" sz="3600" b="1" dirty="0" err="1"/>
              <a:t>ongoing</a:t>
            </a:r>
            <a:endParaRPr lang="de-DE" sz="3600" b="1" dirty="0"/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5EAFE4CF-35AE-4439-B12C-2308BA6522C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7716639" y="2891778"/>
            <a:ext cx="220781" cy="360000"/>
          </a:xfrm>
          <a:custGeom>
            <a:avLst/>
            <a:gdLst>
              <a:gd name="connsiteX0" fmla="*/ 1174750 w 1174750"/>
              <a:gd name="connsiteY0" fmla="*/ 1915526 h 1915526"/>
              <a:gd name="connsiteX1" fmla="*/ 716416 w 1174750"/>
              <a:gd name="connsiteY1" fmla="*/ 1915526 h 1915526"/>
              <a:gd name="connsiteX2" fmla="*/ 0 w 1174750"/>
              <a:gd name="connsiteY2" fmla="*/ 957763 h 1915526"/>
              <a:gd name="connsiteX3" fmla="*/ 716416 w 1174750"/>
              <a:gd name="connsiteY3" fmla="*/ 0 h 1915526"/>
              <a:gd name="connsiteX4" fmla="*/ 1174750 w 1174750"/>
              <a:gd name="connsiteY4" fmla="*/ 0 h 1915526"/>
              <a:gd name="connsiteX5" fmla="*/ 458334 w 1174750"/>
              <a:gd name="connsiteY5" fmla="*/ 957763 h 1915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4750" h="1915526">
                <a:moveTo>
                  <a:pt x="1174750" y="1915526"/>
                </a:moveTo>
                <a:lnTo>
                  <a:pt x="716416" y="1915526"/>
                </a:lnTo>
                <a:lnTo>
                  <a:pt x="0" y="957763"/>
                </a:lnTo>
                <a:lnTo>
                  <a:pt x="716416" y="0"/>
                </a:lnTo>
                <a:lnTo>
                  <a:pt x="1174750" y="0"/>
                </a:lnTo>
                <a:lnTo>
                  <a:pt x="458334" y="957763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>
              <a:lnSpc>
                <a:spcPct val="110000"/>
              </a:lnSpc>
              <a:spcBef>
                <a:spcPts val="600"/>
              </a:spcBef>
            </a:pPr>
            <a:endParaRPr lang="de-DE" sz="1700" dirty="0">
              <a:solidFill>
                <a:schemeClr val="tx1"/>
              </a:solidFill>
            </a:endParaRPr>
          </a:p>
        </p:txBody>
      </p:sp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65D875EF-7473-4E96-B182-5FA3A9B52374}"/>
              </a:ext>
            </a:extLst>
          </p:cNvPr>
          <p:cNvSpPr txBox="1">
            <a:spLocks/>
          </p:cNvSpPr>
          <p:nvPr/>
        </p:nvSpPr>
        <p:spPr bwMode="gray">
          <a:xfrm>
            <a:off x="371474" y="1557869"/>
            <a:ext cx="7070920" cy="308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u="sng" dirty="0"/>
              <a:t>Topics still open for the next Sessions: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Update of national presentations (EC, Japan, UK, China, Germany, Belgium …) and others (OICA, IMMA, ETRTO …)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Cross-matrix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Report from the 11 TF-VS Sessions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Next steps to be decided</a:t>
            </a:r>
          </a:p>
          <a:p>
            <a:pPr marL="465750" lvl="1" indent="-285750"/>
            <a:r>
              <a:rPr lang="en-US" sz="1600" dirty="0"/>
              <a:t>Possible to upload the GRBP-76-14 as « Doc. for ref. only » ?</a:t>
            </a: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…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FBC4FF2-EECC-4611-9D78-CAD3209A5508}"/>
              </a:ext>
            </a:extLst>
          </p:cNvPr>
          <p:cNvSpPr txBox="1">
            <a:spLocks/>
          </p:cNvSpPr>
          <p:nvPr/>
        </p:nvSpPr>
        <p:spPr bwMode="gray">
          <a:xfrm>
            <a:off x="8220526" y="1687484"/>
            <a:ext cx="3600000" cy="267551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108000" tIns="72000" rIns="108000" bIns="72000" rtlCol="0" anchor="ctr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To be continued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5CD4A10-B664-447F-97C2-918DE7971EF6}"/>
              </a:ext>
            </a:extLst>
          </p:cNvPr>
          <p:cNvSpPr txBox="1"/>
          <p:nvPr/>
        </p:nvSpPr>
        <p:spPr>
          <a:xfrm>
            <a:off x="778934" y="5069297"/>
            <a:ext cx="10227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fr-FR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fr-F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12th Session </a:t>
            </a:r>
            <a:r>
              <a:rPr lang="fr-FR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fr-F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fr-F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scheduled</a:t>
            </a:r>
            <a:r>
              <a:rPr lang="fr-FR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March/April 2023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A4E71F-6B57-418F-841E-109A929DDD0E}"/>
              </a:ext>
            </a:extLst>
          </p:cNvPr>
          <p:cNvSpPr/>
          <p:nvPr/>
        </p:nvSpPr>
        <p:spPr>
          <a:xfrm rot="590000">
            <a:off x="6753329" y="1795717"/>
            <a:ext cx="165237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r-FR" sz="2400" b="1" cap="none" spc="0" dirty="0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On </a:t>
            </a:r>
            <a:r>
              <a:rPr lang="fr-FR" sz="2400" b="1" cap="none" spc="0" dirty="0" err="1">
                <a:ln/>
                <a:solidFill>
                  <a:schemeClr val="accent4">
                    <a:lumMod val="75000"/>
                  </a:schemeClr>
                </a:solidFill>
                <a:effectLst/>
              </a:rPr>
              <a:t>going</a:t>
            </a:r>
            <a:endParaRPr lang="fr-FR" sz="2400" b="1" cap="none" spc="0" dirty="0">
              <a:ln/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1919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CA14EF-CBB4-463D-8658-BE377E348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614738"/>
            <a:ext cx="10515600" cy="947737"/>
          </a:xfrm>
        </p:spPr>
        <p:txBody>
          <a:bodyPr>
            <a:normAutofit/>
          </a:bodyPr>
          <a:lstStyle/>
          <a:p>
            <a:r>
              <a:rPr lang="fr-FR" sz="4400" b="1" dirty="0"/>
              <a:t>Work </a:t>
            </a:r>
            <a:r>
              <a:rPr lang="fr-FR" sz="4400" b="1" dirty="0" err="1"/>
              <a:t>progress</a:t>
            </a:r>
            <a:r>
              <a:rPr lang="fr-FR" sz="4400" b="1" dirty="0"/>
              <a:t> of the </a:t>
            </a:r>
            <a:r>
              <a:rPr lang="fr-FR" sz="4400" b="1" dirty="0" err="1"/>
              <a:t>sub-group</a:t>
            </a:r>
            <a:endParaRPr lang="fr-FR" sz="4400" b="1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942BCFD-6DA8-4241-8711-A945CC7A5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505051"/>
          </a:xfrm>
        </p:spPr>
        <p:txBody>
          <a:bodyPr/>
          <a:lstStyle/>
          <a:p>
            <a:r>
              <a:rPr lang="fr-FR" b="1" dirty="0"/>
              <a:t>REPORT OF THE 11 TF-VS SESSIONS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EE65A8-F95F-403F-9AF6-36B8AFE9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358AF-5730-43DE-AF33-67BCA06BF62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8448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EF135556-57D5-4700-B547-FBC840431EE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4" imgW="400" imgH="396" progId="TCLayout.ActiveDocument.1">
                  <p:embed/>
                </p:oleObj>
              </mc:Choice>
              <mc:Fallback>
                <p:oleObj name="think-cell Folie" r:id="rId4" imgW="400" imgH="396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EF135556-57D5-4700-B547-FBC840431E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Graphic 4">
            <a:extLst>
              <a:ext uri="{FF2B5EF4-FFF2-40B4-BE49-F238E27FC236}">
                <a16:creationId xmlns:a16="http://schemas.microsoft.com/office/drawing/2014/main" id="{81A678D5-EEBC-4910-810D-5929FE0928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721021" y="1242424"/>
            <a:ext cx="739170" cy="739170"/>
          </a:xfrm>
          <a:prstGeom prst="rect">
            <a:avLst/>
          </a:prstGeom>
        </p:spPr>
      </p:pic>
      <p:pic>
        <p:nvPicPr>
          <p:cNvPr id="22" name="Graphic 4">
            <a:extLst>
              <a:ext uri="{FF2B5EF4-FFF2-40B4-BE49-F238E27FC236}">
                <a16:creationId xmlns:a16="http://schemas.microsoft.com/office/drawing/2014/main" id="{CC1073DC-7990-4B94-9279-36641FBF049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14834" y="1191524"/>
            <a:ext cx="720000" cy="720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D59B033-64B8-4D6D-85A6-CF858094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689"/>
            <a:ext cx="10515600" cy="1325563"/>
          </a:xfrm>
        </p:spPr>
        <p:txBody>
          <a:bodyPr vert="horz"/>
          <a:lstStyle/>
          <a:p>
            <a:r>
              <a:rPr lang="de-DE" sz="3600" b="1" dirty="0"/>
              <a:t>TF Sound Limits / </a:t>
            </a:r>
            <a:r>
              <a:rPr lang="de-DE" sz="3600" b="1" dirty="0" err="1"/>
              <a:t>Vehicles</a:t>
            </a:r>
            <a:r>
              <a:rPr lang="de-DE" sz="3600" b="1" dirty="0"/>
              <a:t>‘ Sound: Facts and </a:t>
            </a:r>
            <a:r>
              <a:rPr lang="en-GB" sz="3600" b="1" dirty="0"/>
              <a:t>Figures</a:t>
            </a:r>
          </a:p>
        </p:txBody>
      </p:sp>
      <p:sp>
        <p:nvSpPr>
          <p:cNvPr id="4" name="Textplatzhalter 5">
            <a:extLst>
              <a:ext uri="{FF2B5EF4-FFF2-40B4-BE49-F238E27FC236}">
                <a16:creationId xmlns:a16="http://schemas.microsoft.com/office/drawing/2014/main" id="{C79531C2-2CFC-4A0B-8928-D8E319474525}"/>
              </a:ext>
            </a:extLst>
          </p:cNvPr>
          <p:cNvSpPr txBox="1">
            <a:spLocks/>
          </p:cNvSpPr>
          <p:nvPr/>
        </p:nvSpPr>
        <p:spPr>
          <a:xfrm>
            <a:off x="1059349" y="2039231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4000" b="1" dirty="0"/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DE1272F1-BAD9-4626-BB3A-C7D24E76C749}"/>
              </a:ext>
            </a:extLst>
          </p:cNvPr>
          <p:cNvSpPr txBox="1">
            <a:spLocks/>
          </p:cNvSpPr>
          <p:nvPr/>
        </p:nvSpPr>
        <p:spPr>
          <a:xfrm>
            <a:off x="6354611" y="2037074"/>
            <a:ext cx="4068242" cy="648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800" b="1" dirty="0"/>
              <a:t>Volunteers</a:t>
            </a:r>
            <a:endParaRPr lang="de-DE" sz="2800" dirty="0"/>
          </a:p>
        </p:txBody>
      </p:sp>
      <p:sp>
        <p:nvSpPr>
          <p:cNvPr id="26" name="Textplatzhalter 5">
            <a:extLst>
              <a:ext uri="{FF2B5EF4-FFF2-40B4-BE49-F238E27FC236}">
                <a16:creationId xmlns:a16="http://schemas.microsoft.com/office/drawing/2014/main" id="{0594F41B-9D0D-4CBE-9BCB-50762C56A99B}"/>
              </a:ext>
            </a:extLst>
          </p:cNvPr>
          <p:cNvSpPr txBox="1">
            <a:spLocks/>
          </p:cNvSpPr>
          <p:nvPr/>
        </p:nvSpPr>
        <p:spPr>
          <a:xfrm>
            <a:off x="581261" y="1992435"/>
            <a:ext cx="4999188" cy="1329013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/>
              <a:t>Other Meetings 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SUBGROUP on </a:t>
            </a:r>
          </a:p>
          <a:p>
            <a:pPr algn="ctr"/>
            <a:r>
              <a:rPr lang="en-US" sz="2800" b="1" dirty="0">
                <a:solidFill>
                  <a:srgbClr val="0000FF"/>
                </a:solidFill>
              </a:rPr>
              <a:t>the report of the 11 sessions</a:t>
            </a:r>
            <a:endParaRPr lang="de-DE" sz="2800" b="1" dirty="0">
              <a:solidFill>
                <a:srgbClr val="0000FF"/>
              </a:solidFill>
            </a:endParaRP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1403BA6E-E1A1-4C4C-8E93-B6744ADA80D9}"/>
              </a:ext>
            </a:extLst>
          </p:cNvPr>
          <p:cNvCxnSpPr>
            <a:cxnSpLocks/>
          </p:cNvCxnSpPr>
          <p:nvPr/>
        </p:nvCxnSpPr>
        <p:spPr>
          <a:xfrm>
            <a:off x="770467" y="3391742"/>
            <a:ext cx="4809982" cy="0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A8B83019-EFCE-41EA-B332-F508EC147135}"/>
              </a:ext>
            </a:extLst>
          </p:cNvPr>
          <p:cNvSpPr txBox="1">
            <a:spLocks/>
          </p:cNvSpPr>
          <p:nvPr/>
        </p:nvSpPr>
        <p:spPr bwMode="gray">
          <a:xfrm>
            <a:off x="770467" y="3464532"/>
            <a:ext cx="4809982" cy="334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01</a:t>
            </a:r>
            <a:r>
              <a:rPr lang="en-GB" baseline="30000" dirty="0"/>
              <a:t>st</a:t>
            </a:r>
            <a:r>
              <a:rPr lang="en-GB" dirty="0"/>
              <a:t> Subgroup: October 21, 2022 </a:t>
            </a:r>
          </a:p>
          <a:p>
            <a:r>
              <a:rPr lang="en-GB" dirty="0"/>
              <a:t>02</a:t>
            </a:r>
            <a:r>
              <a:rPr lang="en-GB" baseline="30000" dirty="0"/>
              <a:t>nd</a:t>
            </a:r>
            <a:r>
              <a:rPr lang="en-GB" dirty="0"/>
              <a:t> Subgroup: November 04, 2022 </a:t>
            </a:r>
          </a:p>
          <a:p>
            <a:r>
              <a:rPr lang="en-GB" dirty="0"/>
              <a:t>03</a:t>
            </a:r>
            <a:r>
              <a:rPr lang="en-GB" baseline="30000" dirty="0"/>
              <a:t>rd</a:t>
            </a:r>
            <a:r>
              <a:rPr lang="en-GB" dirty="0"/>
              <a:t> Subgroup: November 29, 2022 </a:t>
            </a:r>
          </a:p>
          <a:p>
            <a:r>
              <a:rPr lang="en-GB" dirty="0"/>
              <a:t>04</a:t>
            </a:r>
            <a:r>
              <a:rPr lang="en-GB" baseline="30000" dirty="0"/>
              <a:t>th</a:t>
            </a:r>
            <a:r>
              <a:rPr lang="en-GB" dirty="0"/>
              <a:t> Subgroup: December 14, 2022</a:t>
            </a:r>
          </a:p>
          <a:p>
            <a:r>
              <a:rPr lang="en-GB" dirty="0"/>
              <a:t>05</a:t>
            </a:r>
            <a:r>
              <a:rPr lang="en-GB" baseline="30000" dirty="0"/>
              <a:t>th</a:t>
            </a:r>
            <a:r>
              <a:rPr lang="en-GB" dirty="0"/>
              <a:t> Subgroup: January 16, 2023</a:t>
            </a:r>
          </a:p>
          <a:p>
            <a:r>
              <a:rPr lang="en-GB" dirty="0"/>
              <a:t>06</a:t>
            </a:r>
            <a:r>
              <a:rPr lang="en-GB" baseline="30000" dirty="0"/>
              <a:t>th</a:t>
            </a:r>
            <a:r>
              <a:rPr lang="en-GB" dirty="0"/>
              <a:t> Subgroup: January 26, 2023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07</a:t>
            </a:r>
            <a:r>
              <a:rPr lang="en-GB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 Subgroup: February 15, 2023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08</a:t>
            </a:r>
            <a:r>
              <a:rPr lang="en-GB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 Subgroup: March 02, 2023</a:t>
            </a:r>
          </a:p>
          <a:p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09</a:t>
            </a:r>
            <a:r>
              <a:rPr lang="en-GB" baseline="30000" dirty="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 Subgroup: March 10, 2023 (tbc) </a:t>
            </a:r>
          </a:p>
        </p:txBody>
      </p:sp>
      <p:sp>
        <p:nvSpPr>
          <p:cNvPr id="29" name="Textplatzhalter 5">
            <a:extLst>
              <a:ext uri="{FF2B5EF4-FFF2-40B4-BE49-F238E27FC236}">
                <a16:creationId xmlns:a16="http://schemas.microsoft.com/office/drawing/2014/main" id="{6D6E929A-F7AA-4F27-ADEB-EC0BAADB5EAE}"/>
              </a:ext>
            </a:extLst>
          </p:cNvPr>
          <p:cNvSpPr txBox="1">
            <a:spLocks/>
          </p:cNvSpPr>
          <p:nvPr/>
        </p:nvSpPr>
        <p:spPr bwMode="gray">
          <a:xfrm>
            <a:off x="6354611" y="3483134"/>
            <a:ext cx="5066922" cy="1280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u="sng" dirty="0"/>
              <a:t>CPs:</a:t>
            </a:r>
            <a:br>
              <a:rPr lang="de-DE" dirty="0"/>
            </a:br>
            <a:r>
              <a:rPr lang="en-GB" dirty="0"/>
              <a:t>France, Japan, The Netherlands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u="sng" dirty="0"/>
              <a:t>NGO‘s: </a:t>
            </a:r>
            <a:br>
              <a:rPr lang="de-DE" dirty="0"/>
            </a:br>
            <a:r>
              <a:rPr lang="de-DE" dirty="0"/>
              <a:t>ETRTO, IMMA, OICA</a:t>
            </a:r>
          </a:p>
        </p:txBody>
      </p:sp>
      <p:sp>
        <p:nvSpPr>
          <p:cNvPr id="30" name="Textplatzhalter 5">
            <a:extLst>
              <a:ext uri="{FF2B5EF4-FFF2-40B4-BE49-F238E27FC236}">
                <a16:creationId xmlns:a16="http://schemas.microsoft.com/office/drawing/2014/main" id="{A92E1CA3-7411-4C7F-90FC-C2DF1E85A8CE}"/>
              </a:ext>
            </a:extLst>
          </p:cNvPr>
          <p:cNvSpPr txBox="1">
            <a:spLocks/>
          </p:cNvSpPr>
          <p:nvPr/>
        </p:nvSpPr>
        <p:spPr>
          <a:xfrm>
            <a:off x="6354611" y="2493616"/>
            <a:ext cx="4999188" cy="405683"/>
          </a:xfrm>
          <a:prstGeom prst="rect">
            <a:avLst/>
          </a:prstGeom>
        </p:spPr>
        <p:txBody>
          <a:bodyPr vert="horz" wrap="square" lIns="0" tIns="36000" rIns="0" bIns="0" rtlCol="0" anchor="t">
            <a:sp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76000" indent="-144000" algn="l" defTabSz="914400" rtl="0" eaLnBrk="1" latinLnBrk="0" hangingPunct="1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1" dirty="0"/>
              <a:t>(Contracting Parties, NGOs, Guests)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8D21C12-79C4-42D2-B183-359B3FEC3E79}"/>
              </a:ext>
            </a:extLst>
          </p:cNvPr>
          <p:cNvCxnSpPr>
            <a:cxnSpLocks/>
          </p:cNvCxnSpPr>
          <p:nvPr/>
        </p:nvCxnSpPr>
        <p:spPr>
          <a:xfrm>
            <a:off x="6354612" y="3391742"/>
            <a:ext cx="4999188" cy="24492"/>
          </a:xfrm>
          <a:prstGeom prst="line">
            <a:avLst/>
          </a:prstGeom>
          <a:ln w="254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12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1A3E97-DB39-402B-B7A2-C4719166C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GENERAL GUIDELINES OF THE SUB-GROUP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BAE3F5-3BD1-4070-AF35-FF3AB34C0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Target:</a:t>
            </a:r>
            <a:r>
              <a:rPr lang="en-US" dirty="0"/>
              <a:t> full report ready by April 2023 to be ready for next TF-VS Session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“Rules”:</a:t>
            </a:r>
            <a:r>
              <a:rPr lang="en-US" dirty="0"/>
              <a:t>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Need to remain factual, objective &amp; neutral + take care for having the same ‘level’ of information in each document: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dirty="0"/>
              <a:t>cross-reading of the different documents between the members of our subgroup, and then</a:t>
            </a:r>
          </a:p>
          <a:p>
            <a:pPr marL="1428750" lvl="2" indent="-514350">
              <a:buFont typeface="+mj-lt"/>
              <a:buAutoNum type="alphaLcParenR"/>
            </a:pPr>
            <a:r>
              <a:rPr lang="en-US" sz="2400" dirty="0"/>
              <a:t>getting feedback from the authors of the various TFVS presentations 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A full overview of the works/report will have to be summarized in a ‘UN-format’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60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24BF41-9D8C-42D2-9C1A-059E5EC437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2FF2A7-D60C-4449-8199-0DC42118748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4b4a1c0d-4a69-4996-a84a-fc699b9f49de"/>
    <ds:schemaRef ds:uri="http://purl.org/dc/terms/"/>
    <ds:schemaRef ds:uri="acccb6d4-dbe5-46d2-b4d3-5733603d8cc6"/>
    <ds:schemaRef ds:uri="http://schemas.microsoft.com/office/2006/metadata/properties"/>
    <ds:schemaRef ds:uri="http://www.w3.org/XML/1998/namespace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CE18F0FE-C82F-45C4-9E84-19E3F680AFC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f30fc12-c89a-4829-a476-5bf9e2086332}" enabled="1" method="Privileged" siteId="{d6b0bbee-7cd9-4d60-bce6-4a67b543e2ae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11632</TotalTime>
  <Words>2358</Words>
  <Application>Microsoft Office PowerPoint</Application>
  <PresentationFormat>Widescreen</PresentationFormat>
  <Paragraphs>385</Paragraphs>
  <Slides>25</Slides>
  <Notes>9</Notes>
  <HiddenSlides>1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Wingdings</vt:lpstr>
      <vt:lpstr>Office Theme</vt:lpstr>
      <vt:lpstr>think-cell Folie</vt:lpstr>
      <vt:lpstr>Status report to the 77th  session of GRBP (February 2023)</vt:lpstr>
      <vt:lpstr>TF Vehicles‘ Sound </vt:lpstr>
      <vt:lpstr>TF Sound Limits / Vehicles‘ Sound: Facts and Figures</vt:lpstr>
      <vt:lpstr>TF VS – in addition to the discussions to be continued, main works done &amp; ongoing</vt:lpstr>
      <vt:lpstr>TF VS – in addition to the discussions to be continued, main works done &amp; ongoing</vt:lpstr>
      <vt:lpstr>TF VS – in addition to the discussions to be continued, main works done &amp; ongoing</vt:lpstr>
      <vt:lpstr>Work progress of the sub-group</vt:lpstr>
      <vt:lpstr>TF Sound Limits / Vehicles‘ Sound: Facts and Figures</vt:lpstr>
      <vt:lpstr>GENERAL GUIDELINES OF THE SUB-GROUP</vt:lpstr>
      <vt:lpstr>STRUCTURE OF THE REPORT &amp; APPROACH</vt:lpstr>
      <vt:lpstr>PART. 4</vt:lpstr>
      <vt:lpstr>IMPLEMENTATION PROPOSAL</vt:lpstr>
      <vt:lpstr>PowerPoint Presentation</vt:lpstr>
      <vt:lpstr>WORK PROGRESS MONITORING for PART 4.</vt:lpstr>
      <vt:lpstr>PART. 3</vt:lpstr>
      <vt:lpstr>PowerPoint Presentation</vt:lpstr>
      <vt:lpstr>PowerPoint Presentation</vt:lpstr>
      <vt:lpstr>PART. 2 &amp; 1</vt:lpstr>
      <vt:lpstr>IMPLEMENTATION PROPOSAL</vt:lpstr>
      <vt:lpstr>NEXT STEPS - TIMELINE</vt:lpstr>
      <vt:lpstr>NEXT STEPS – TIMELINE 2022-2023</vt:lpstr>
      <vt:lpstr>PowerPoint Presentation</vt:lpstr>
      <vt:lpstr>PowerPoint Presentation</vt:lpstr>
      <vt:lpstr>TF Sound Limits / Vehicles‘ Sound: Facts and Figures</vt:lpstr>
      <vt:lpstr>TF Sound Limits / Vehicles‘ Sound: 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to GRBP 73rd session</dc:title>
  <dc:creator>Truls Berge</dc:creator>
  <cp:lastModifiedBy>secretariat</cp:lastModifiedBy>
  <cp:revision>65</cp:revision>
  <dcterms:created xsi:type="dcterms:W3CDTF">2021-01-13T10:15:45Z</dcterms:created>
  <dcterms:modified xsi:type="dcterms:W3CDTF">2023-02-06T21:04:42Z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0x0101003B8422D08C252547BB1CFA7F78E2CB83</vt:lpwstr>
  </property>
  <property fmtid="{D5CDD505-2E9C-101B-9397-08002B2CF9AE}" pid="4" name="MSIP_Label_a7f2ec83-e677-438d-afb7-4c7c0dbc872b_Enabled">
    <vt:lpwstr>True</vt:lpwstr>
  </property>
  <property fmtid="{D5CDD505-2E9C-101B-9397-08002B2CF9AE}" pid="5" name="MSIP_Label_a7f2ec83-e677-438d-afb7-4c7c0dbc872b_SiteId">
    <vt:lpwstr>3bc062e4-ac9d-4c17-b4dd-3aad637ff1ac</vt:lpwstr>
  </property>
  <property fmtid="{D5CDD505-2E9C-101B-9397-08002B2CF9AE}" pid="6" name="MSIP_Label_a7f2ec83-e677-438d-afb7-4c7c0dbc872b_Ref">
    <vt:lpwstr>https://api.informationprotection.azure.com/api/3bc062e4-ac9d-4c17-b4dd-3aad637ff1ac</vt:lpwstr>
  </property>
  <property fmtid="{D5CDD505-2E9C-101B-9397-08002B2CF9AE}" pid="7" name="MSIP_Label_a7f2ec83-e677-438d-afb7-4c7c0dbc872b_Owner">
    <vt:lpwstr>manfred.klopotek@scania.com</vt:lpwstr>
  </property>
  <property fmtid="{D5CDD505-2E9C-101B-9397-08002B2CF9AE}" pid="8" name="MSIP_Label_a7f2ec83-e677-438d-afb7-4c7c0dbc872b_SetDate">
    <vt:lpwstr>2021-01-17T11:50:37.9731108+01:00</vt:lpwstr>
  </property>
  <property fmtid="{D5CDD505-2E9C-101B-9397-08002B2CF9AE}" pid="9" name="MSIP_Label_a7f2ec83-e677-438d-afb7-4c7c0dbc872b_Name">
    <vt:lpwstr>Internal</vt:lpwstr>
  </property>
  <property fmtid="{D5CDD505-2E9C-101B-9397-08002B2CF9AE}" pid="10" name="MSIP_Label_a7f2ec83-e677-438d-afb7-4c7c0dbc872b_Application">
    <vt:lpwstr>Microsoft Azure Information Protection</vt:lpwstr>
  </property>
  <property fmtid="{D5CDD505-2E9C-101B-9397-08002B2CF9AE}" pid="11" name="MSIP_Label_a7f2ec83-e677-438d-afb7-4c7c0dbc872b_Extended_MSFT_Method">
    <vt:lpwstr>Automatic</vt:lpwstr>
  </property>
  <property fmtid="{D5CDD505-2E9C-101B-9397-08002B2CF9AE}" pid="12" name="_AdHocReviewCycleID">
    <vt:i4>-1516578487</vt:i4>
  </property>
  <property fmtid="{D5CDD505-2E9C-101B-9397-08002B2CF9AE}" pid="13" name="_EmailSubject">
    <vt:lpwstr>IWG MU Informal documents</vt:lpwstr>
  </property>
  <property fmtid="{D5CDD505-2E9C-101B-9397-08002B2CF9AE}" pid="14" name="_AuthorEmail">
    <vt:lpwstr>Truls.Berge@sintef.no</vt:lpwstr>
  </property>
  <property fmtid="{D5CDD505-2E9C-101B-9397-08002B2CF9AE}" pid="15" name="_AuthorEmailDisplayName">
    <vt:lpwstr>Truls Berge</vt:lpwstr>
  </property>
  <property fmtid="{D5CDD505-2E9C-101B-9397-08002B2CF9AE}" pid="16" name="_PreviousAdHocReviewCycleID">
    <vt:i4>-2071731573</vt:i4>
  </property>
  <property fmtid="{D5CDD505-2E9C-101B-9397-08002B2CF9AE}" pid="17" name="MSIP_Label_7f30fc12-c89a-4829-a476-5bf9e2086332_Enabled">
    <vt:lpwstr>true</vt:lpwstr>
  </property>
  <property fmtid="{D5CDD505-2E9C-101B-9397-08002B2CF9AE}" pid="18" name="MSIP_Label_7f30fc12-c89a-4829-a476-5bf9e2086332_SetDate">
    <vt:lpwstr>2022-02-07T21:14:47Z</vt:lpwstr>
  </property>
  <property fmtid="{D5CDD505-2E9C-101B-9397-08002B2CF9AE}" pid="19" name="MSIP_Label_7f30fc12-c89a-4829-a476-5bf9e2086332_Method">
    <vt:lpwstr>Privileged</vt:lpwstr>
  </property>
  <property fmtid="{D5CDD505-2E9C-101B-9397-08002B2CF9AE}" pid="20" name="MSIP_Label_7f30fc12-c89a-4829-a476-5bf9e2086332_Name">
    <vt:lpwstr>Not protected (Anyone)_0</vt:lpwstr>
  </property>
  <property fmtid="{D5CDD505-2E9C-101B-9397-08002B2CF9AE}" pid="21" name="MSIP_Label_7f30fc12-c89a-4829-a476-5bf9e2086332_SiteId">
    <vt:lpwstr>d6b0bbee-7cd9-4d60-bce6-4a67b543e2ae</vt:lpwstr>
  </property>
  <property fmtid="{D5CDD505-2E9C-101B-9397-08002B2CF9AE}" pid="22" name="MSIP_Label_7f30fc12-c89a-4829-a476-5bf9e2086332_ActionId">
    <vt:lpwstr>d1898330-ea71-47cb-8606-6008517635ed</vt:lpwstr>
  </property>
  <property fmtid="{D5CDD505-2E9C-101B-9397-08002B2CF9AE}" pid="23" name="MSIP_Label_7f30fc12-c89a-4829-a476-5bf9e2086332_ContentBits">
    <vt:lpwstr>0</vt:lpwstr>
  </property>
  <property fmtid="{D5CDD505-2E9C-101B-9397-08002B2CF9AE}" pid="24" name="Office_x0020_of_x0020_Origin">
    <vt:lpwstr/>
  </property>
  <property fmtid="{D5CDD505-2E9C-101B-9397-08002B2CF9AE}" pid="25" name="MediaServiceImageTags">
    <vt:lpwstr/>
  </property>
  <property fmtid="{D5CDD505-2E9C-101B-9397-08002B2CF9AE}" pid="26" name="gba66df640194346a5267c50f24d4797">
    <vt:lpwstr/>
  </property>
  <property fmtid="{D5CDD505-2E9C-101B-9397-08002B2CF9AE}" pid="27" name="Office of Origin">
    <vt:lpwstr/>
  </property>
</Properties>
</file>