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 id="2147483682" r:id="rId2"/>
  </p:sldMasterIdLst>
  <p:notesMasterIdLst>
    <p:notesMasterId r:id="rId18"/>
  </p:notesMasterIdLst>
  <p:handoutMasterIdLst>
    <p:handoutMasterId r:id="rId19"/>
  </p:handoutMasterIdLst>
  <p:sldIdLst>
    <p:sldId id="256" r:id="rId3"/>
    <p:sldId id="297" r:id="rId4"/>
    <p:sldId id="281" r:id="rId5"/>
    <p:sldId id="282" r:id="rId6"/>
    <p:sldId id="288" r:id="rId7"/>
    <p:sldId id="284" r:id="rId8"/>
    <p:sldId id="298" r:id="rId9"/>
    <p:sldId id="299" r:id="rId10"/>
    <p:sldId id="304" r:id="rId11"/>
    <p:sldId id="305" r:id="rId12"/>
    <p:sldId id="306" r:id="rId13"/>
    <p:sldId id="307" r:id="rId14"/>
    <p:sldId id="260" r:id="rId15"/>
    <p:sldId id="287" r:id="rId16"/>
    <p:sldId id="266" r:id="rId17"/>
  </p:sldIdLst>
  <p:sldSz cx="9144000" cy="6858000" type="screen4x3"/>
  <p:notesSz cx="6794500" cy="99314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AB23B"/>
    <a:srgbClr val="078693"/>
    <a:srgbClr val="0493AC"/>
    <a:srgbClr val="FAA50F"/>
    <a:srgbClr val="F0F0F0"/>
    <a:srgbClr val="9A9A9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80543" autoAdjust="0"/>
  </p:normalViewPr>
  <p:slideViewPr>
    <p:cSldViewPr>
      <p:cViewPr>
        <p:scale>
          <a:sx n="100" d="100"/>
          <a:sy n="100" d="100"/>
        </p:scale>
        <p:origin x="-198" y="1080"/>
      </p:cViewPr>
      <p:guideLst>
        <p:guide orient="horz" pos="4202"/>
        <p:guide/>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44283" cy="496570"/>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sz="quarter" idx="1"/>
          </p:nvPr>
        </p:nvSpPr>
        <p:spPr>
          <a:xfrm>
            <a:off x="3848645" y="0"/>
            <a:ext cx="2944283" cy="496570"/>
          </a:xfrm>
          <a:prstGeom prst="rect">
            <a:avLst/>
          </a:prstGeom>
        </p:spPr>
        <p:txBody>
          <a:bodyPr vert="horz" lIns="91440" tIns="45720" rIns="91440" bIns="45720" rtlCol="0"/>
          <a:lstStyle>
            <a:lvl1pPr algn="r">
              <a:defRPr sz="1200"/>
            </a:lvl1pPr>
          </a:lstStyle>
          <a:p>
            <a:fld id="{1367C598-37DF-4B61-BA22-ADCCE98A1B78}" type="datetimeFigureOut">
              <a:rPr lang="sv-SE" smtClean="0"/>
              <a:t>2015-11-24</a:t>
            </a:fld>
            <a:endParaRPr lang="sv-SE"/>
          </a:p>
        </p:txBody>
      </p:sp>
      <p:sp>
        <p:nvSpPr>
          <p:cNvPr id="4" name="Platshållare för sidfot 3"/>
          <p:cNvSpPr>
            <a:spLocks noGrp="1"/>
          </p:cNvSpPr>
          <p:nvPr>
            <p:ph type="ftr" sz="quarter" idx="2"/>
          </p:nvPr>
        </p:nvSpPr>
        <p:spPr>
          <a:xfrm>
            <a:off x="0" y="9433106"/>
            <a:ext cx="2944283" cy="496570"/>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p:cNvSpPr>
            <a:spLocks noGrp="1"/>
          </p:cNvSpPr>
          <p:nvPr>
            <p:ph type="sldNum" sz="quarter" idx="3"/>
          </p:nvPr>
        </p:nvSpPr>
        <p:spPr>
          <a:xfrm>
            <a:off x="3848645" y="9433106"/>
            <a:ext cx="2944283" cy="496570"/>
          </a:xfrm>
          <a:prstGeom prst="rect">
            <a:avLst/>
          </a:prstGeom>
        </p:spPr>
        <p:txBody>
          <a:bodyPr vert="horz" lIns="91440" tIns="45720" rIns="91440" bIns="45720" rtlCol="0" anchor="b"/>
          <a:lstStyle>
            <a:lvl1pPr algn="r">
              <a:defRPr sz="1200"/>
            </a:lvl1pPr>
          </a:lstStyle>
          <a:p>
            <a:fld id="{51E7D1B9-1CDC-4588-A159-302CD8D90533}" type="slidenum">
              <a:rPr lang="sv-SE" smtClean="0"/>
              <a:t>‹#›</a:t>
            </a:fld>
            <a:endParaRPr lang="sv-SE"/>
          </a:p>
        </p:txBody>
      </p:sp>
    </p:spTree>
    <p:extLst>
      <p:ext uri="{BB962C8B-B14F-4D97-AF65-F5344CB8AC3E}">
        <p14:creationId xmlns:p14="http://schemas.microsoft.com/office/powerpoint/2010/main" val="7401340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44283" cy="496570"/>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48645" y="0"/>
            <a:ext cx="2944283" cy="496570"/>
          </a:xfrm>
          <a:prstGeom prst="rect">
            <a:avLst/>
          </a:prstGeom>
        </p:spPr>
        <p:txBody>
          <a:bodyPr vert="horz" lIns="91440" tIns="45720" rIns="91440" bIns="45720" rtlCol="0"/>
          <a:lstStyle>
            <a:lvl1pPr algn="r">
              <a:defRPr sz="1200"/>
            </a:lvl1pPr>
          </a:lstStyle>
          <a:p>
            <a:fld id="{DD4A7E7F-43C4-4A09-9AD8-3A2AF264C56C}" type="datetimeFigureOut">
              <a:rPr lang="sv-SE" smtClean="0"/>
              <a:t>2015-11-24</a:t>
            </a:fld>
            <a:endParaRPr lang="sv-SE"/>
          </a:p>
        </p:txBody>
      </p:sp>
      <p:sp>
        <p:nvSpPr>
          <p:cNvPr id="4" name="Platshållare för bildobjekt 3"/>
          <p:cNvSpPr>
            <a:spLocks noGrp="1" noRot="1" noChangeAspect="1"/>
          </p:cNvSpPr>
          <p:nvPr>
            <p:ph type="sldImg" idx="2"/>
          </p:nvPr>
        </p:nvSpPr>
        <p:spPr>
          <a:xfrm>
            <a:off x="914400" y="744538"/>
            <a:ext cx="4965700" cy="3724275"/>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79450" y="4717415"/>
            <a:ext cx="5435600" cy="4469130"/>
          </a:xfrm>
          <a:prstGeom prst="rect">
            <a:avLst/>
          </a:prstGeom>
        </p:spPr>
        <p:txBody>
          <a:bodyPr vert="horz" lIns="91440" tIns="45720" rIns="91440" bIns="45720" rtlCol="0"/>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6" name="Platshållare för sidfot 5"/>
          <p:cNvSpPr>
            <a:spLocks noGrp="1"/>
          </p:cNvSpPr>
          <p:nvPr>
            <p:ph type="ftr" sz="quarter" idx="4"/>
          </p:nvPr>
        </p:nvSpPr>
        <p:spPr>
          <a:xfrm>
            <a:off x="0" y="9433106"/>
            <a:ext cx="2944283" cy="496570"/>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48645" y="9433106"/>
            <a:ext cx="2944283" cy="496570"/>
          </a:xfrm>
          <a:prstGeom prst="rect">
            <a:avLst/>
          </a:prstGeom>
        </p:spPr>
        <p:txBody>
          <a:bodyPr vert="horz" lIns="91440" tIns="45720" rIns="91440" bIns="45720" rtlCol="0" anchor="b"/>
          <a:lstStyle>
            <a:lvl1pPr algn="r">
              <a:defRPr sz="1200"/>
            </a:lvl1pPr>
          </a:lstStyle>
          <a:p>
            <a:fld id="{B49F70A1-21FD-4E7D-B58D-3A6E112A8F4A}" type="slidenum">
              <a:rPr lang="sv-SE" smtClean="0"/>
              <a:t>‹#›</a:t>
            </a:fld>
            <a:endParaRPr lang="sv-SE"/>
          </a:p>
        </p:txBody>
      </p:sp>
    </p:spTree>
    <p:extLst>
      <p:ext uri="{BB962C8B-B14F-4D97-AF65-F5344CB8AC3E}">
        <p14:creationId xmlns:p14="http://schemas.microsoft.com/office/powerpoint/2010/main" val="22154835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dirty="0" smtClean="0"/>
              <a:t>The Generic Statistical Information Model (GSIM) contains a number of groups. Of these, the Concepts Group is the most established and elaborated. The main reason for this is because the Concepts Group is the area influenced by traditional statistical metadata development in statistical organizations. </a:t>
            </a:r>
            <a:endParaRPr lang="sv-SE" dirty="0" smtClean="0"/>
          </a:p>
          <a:p>
            <a:r>
              <a:rPr lang="en-GB" dirty="0" smtClean="0"/>
              <a:t>These organizations have developed a lot of experience over the years, and several organizations are now using GSIM in development projects. Earlier experiences with models such as ISO 11179 show that the implementation of standards can be quite different due to differences in their interpretation. </a:t>
            </a:r>
            <a:endParaRPr lang="sv-SE" dirty="0" smtClean="0"/>
          </a:p>
          <a:p>
            <a:r>
              <a:rPr lang="en-GB" dirty="0" smtClean="0"/>
              <a:t>There is a risk that the same thing will happen to GSIM unless there is a common understanding on how to interpret and use the model. </a:t>
            </a:r>
            <a:endParaRPr lang="sv-SE" dirty="0" smtClean="0"/>
          </a:p>
          <a:p>
            <a:r>
              <a:rPr lang="en-GB" dirty="0" smtClean="0"/>
              <a:t>Discussions regarding GSIM variables and related concepts (concept systems, concept, variable, represented variable and instance variable) are showing that they can all be interpreted in different ways in different GSIM implementations: If this continues, the potential gain from CSPA and other projects on tools and methods will suffer. The issues may be solved in different ways in the varying uses as a result. </a:t>
            </a:r>
            <a:endParaRPr lang="sv-SE" dirty="0" smtClean="0"/>
          </a:p>
          <a:p>
            <a:endParaRPr lang="sv-SE" dirty="0" smtClean="0"/>
          </a:p>
          <a:p>
            <a:r>
              <a:rPr lang="en-GB" dirty="0" smtClean="0"/>
              <a:t>The Generic Statistical Information Model (GSIM) contains a number of groups. Of these, the Concepts Group is the most established and elaborated. The main reason for this is because the Concepts Group is the area influenced by traditional statistical metadata development in statistical organizations. </a:t>
            </a:r>
            <a:endParaRPr lang="sv-SE" dirty="0" smtClean="0"/>
          </a:p>
          <a:p>
            <a:r>
              <a:rPr lang="en-GB" dirty="0" smtClean="0"/>
              <a:t>These organizations have developed a lot of experience over the years, and several organizations are now using GSIM in development projects. Earlier experiences with models such as ISO 11179 show that the implementation of standards can be quite different due to differences in their interpretation. </a:t>
            </a:r>
            <a:endParaRPr lang="sv-SE" dirty="0" smtClean="0"/>
          </a:p>
          <a:p>
            <a:r>
              <a:rPr lang="en-GB" dirty="0" smtClean="0"/>
              <a:t>There is a risk that the same thing will happen to GSIM unless there is a common understanding on how to interpret and use the model. </a:t>
            </a:r>
            <a:endParaRPr lang="sv-SE" dirty="0" smtClean="0"/>
          </a:p>
          <a:p>
            <a:r>
              <a:rPr lang="en-GB" dirty="0" smtClean="0"/>
              <a:t>Discussions regarding GSIM variables and related concepts (concept systems, concept, variable, represented variable and instance variable) are showing that they can all be interpreted in different ways in different GSIM implementations: If this continues, the potential gain from CSPA and other projects on tools and methods will suffer. The issues may be solved in different ways in the varying uses as a result. </a:t>
            </a:r>
            <a:endParaRPr lang="sv-SE" dirty="0" smtClean="0"/>
          </a:p>
          <a:p>
            <a:endParaRPr lang="sv-SE" dirty="0"/>
          </a:p>
        </p:txBody>
      </p:sp>
      <p:sp>
        <p:nvSpPr>
          <p:cNvPr id="4" name="Platshållare för bildnummer 3"/>
          <p:cNvSpPr>
            <a:spLocks noGrp="1"/>
          </p:cNvSpPr>
          <p:nvPr>
            <p:ph type="sldNum" sz="quarter" idx="10"/>
          </p:nvPr>
        </p:nvSpPr>
        <p:spPr/>
        <p:txBody>
          <a:bodyPr/>
          <a:lstStyle/>
          <a:p>
            <a:fld id="{B49F70A1-21FD-4E7D-B58D-3A6E112A8F4A}" type="slidenum">
              <a:rPr lang="sv-SE" smtClean="0"/>
              <a:t>2</a:t>
            </a:fld>
            <a:endParaRPr lang="sv-SE"/>
          </a:p>
        </p:txBody>
      </p:sp>
    </p:spTree>
    <p:extLst>
      <p:ext uri="{BB962C8B-B14F-4D97-AF65-F5344CB8AC3E}">
        <p14:creationId xmlns:p14="http://schemas.microsoft.com/office/powerpoint/2010/main" val="11726335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3638" y="1241425"/>
            <a:ext cx="4467225" cy="3351213"/>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8A5727-E599-4087-B265-90A8C68ED9CD}"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36566021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17513" y="1241425"/>
            <a:ext cx="5959475" cy="33528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72A062F-DAF2-4BC2-8480-176F2861F2E4}" type="slidenum">
              <a:rPr lang="en-GB" smtClean="0">
                <a:solidFill>
                  <a:prstClr val="black"/>
                </a:solidFill>
              </a:rPr>
              <a:pPr/>
              <a:t>9</a:t>
            </a:fld>
            <a:endParaRPr lang="en-GB" dirty="0">
              <a:solidFill>
                <a:prstClr val="black"/>
              </a:solidFill>
            </a:endParaRPr>
          </a:p>
        </p:txBody>
      </p:sp>
    </p:spTree>
    <p:extLst>
      <p:ext uri="{BB962C8B-B14F-4D97-AF65-F5344CB8AC3E}">
        <p14:creationId xmlns:p14="http://schemas.microsoft.com/office/powerpoint/2010/main" val="27213850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17513" y="1241425"/>
            <a:ext cx="5959475" cy="33528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72A062F-DAF2-4BC2-8480-176F2861F2E4}" type="slidenum">
              <a:rPr lang="en-GB" smtClean="0">
                <a:solidFill>
                  <a:prstClr val="black"/>
                </a:solidFill>
              </a:rPr>
              <a:pPr/>
              <a:t>10</a:t>
            </a:fld>
            <a:endParaRPr lang="en-GB" dirty="0">
              <a:solidFill>
                <a:prstClr val="black"/>
              </a:solidFill>
            </a:endParaRPr>
          </a:p>
        </p:txBody>
      </p:sp>
    </p:spTree>
    <p:extLst>
      <p:ext uri="{BB962C8B-B14F-4D97-AF65-F5344CB8AC3E}">
        <p14:creationId xmlns:p14="http://schemas.microsoft.com/office/powerpoint/2010/main" val="27161625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17513" y="1241425"/>
            <a:ext cx="5959475" cy="3352800"/>
          </a:xfrm>
        </p:spPr>
      </p:sp>
      <p:sp>
        <p:nvSpPr>
          <p:cNvPr id="3" name="Notes Placeholder 2"/>
          <p:cNvSpPr>
            <a:spLocks noGrp="1"/>
          </p:cNvSpPr>
          <p:nvPr>
            <p:ph type="body" idx="1"/>
          </p:nvPr>
        </p:nvSpPr>
        <p:spPr/>
        <p:txBody>
          <a:bodyPr/>
          <a:lstStyle/>
          <a:p>
            <a:r>
              <a:rPr lang="en-US" dirty="0" smtClean="0"/>
              <a:t>HLG sponsor</a:t>
            </a:r>
            <a:r>
              <a:rPr lang="en-US" baseline="0" dirty="0" smtClean="0"/>
              <a:t> project: </a:t>
            </a:r>
            <a:r>
              <a:rPr lang="en-US" dirty="0" smtClean="0"/>
              <a:t>Desired Project Outcomes</a:t>
            </a:r>
          </a:p>
          <a:p>
            <a:r>
              <a:rPr lang="en-US" dirty="0" smtClean="0"/>
              <a:t>Increased:</a:t>
            </a:r>
          </a:p>
          <a:p>
            <a:r>
              <a:rPr lang="en-US" dirty="0" smtClean="0"/>
              <a:t>interoperability in Official Statistics through the sharing of processes and components</a:t>
            </a:r>
          </a:p>
          <a:p>
            <a:r>
              <a:rPr lang="en-US" dirty="0" smtClean="0"/>
              <a:t>ability to find real/genuine collaboration opportunities </a:t>
            </a:r>
          </a:p>
          <a:p>
            <a:r>
              <a:rPr lang="en-US" dirty="0" smtClean="0"/>
              <a:t>ability to make international decisions and investments </a:t>
            </a:r>
          </a:p>
          <a:p>
            <a:r>
              <a:rPr lang="en-US" dirty="0" smtClean="0"/>
              <a:t>sharing of architectural/design</a:t>
            </a:r>
          </a:p>
          <a:p>
            <a:r>
              <a:rPr lang="en-US" dirty="0" smtClean="0"/>
              <a:t>    knowledge and practices</a:t>
            </a:r>
          </a:p>
          <a:p>
            <a:endParaRPr lang="en-US" dirty="0"/>
          </a:p>
        </p:txBody>
      </p:sp>
      <p:sp>
        <p:nvSpPr>
          <p:cNvPr id="4" name="Slide Number Placeholder 3"/>
          <p:cNvSpPr>
            <a:spLocks noGrp="1"/>
          </p:cNvSpPr>
          <p:nvPr>
            <p:ph type="sldNum" sz="quarter" idx="10"/>
          </p:nvPr>
        </p:nvSpPr>
        <p:spPr/>
        <p:txBody>
          <a:bodyPr/>
          <a:lstStyle/>
          <a:p>
            <a:fld id="{1A8A5727-E599-4087-B265-90A8C68ED9CD}"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31899231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17513" y="1241425"/>
            <a:ext cx="5959475" cy="33528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72A062F-DAF2-4BC2-8480-176F2861F2E4}" type="slidenum">
              <a:rPr lang="en-GB" smtClean="0">
                <a:solidFill>
                  <a:prstClr val="black"/>
                </a:solidFill>
              </a:rPr>
              <a:pPr/>
              <a:t>12</a:t>
            </a:fld>
            <a:endParaRPr lang="en-GB" dirty="0">
              <a:solidFill>
                <a:prstClr val="black"/>
              </a:solidFill>
            </a:endParaRPr>
          </a:p>
        </p:txBody>
      </p:sp>
    </p:spTree>
    <p:extLst>
      <p:ext uri="{BB962C8B-B14F-4D97-AF65-F5344CB8AC3E}">
        <p14:creationId xmlns:p14="http://schemas.microsoft.com/office/powerpoint/2010/main" val="7842801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dirty="0" smtClean="0"/>
              <a:t>Variables and their roles within GSIM-Concepts, based on experiences from GSIM-implementations</a:t>
            </a:r>
            <a:endParaRPr lang="sv-SE" sz="1050" dirty="0" smtClean="0"/>
          </a:p>
          <a:p>
            <a:r>
              <a:rPr lang="en-US" dirty="0" smtClean="0"/>
              <a:t>V</a:t>
            </a:r>
            <a:r>
              <a:rPr lang="en-GB" dirty="0" err="1" smtClean="0"/>
              <a:t>ariable’s</a:t>
            </a:r>
            <a:r>
              <a:rPr lang="en-GB" dirty="0" smtClean="0"/>
              <a:t> roles in a statistical process, GSIM and GSBPM</a:t>
            </a:r>
            <a:endParaRPr lang="sv-SE" sz="800" dirty="0" smtClean="0"/>
          </a:p>
          <a:p>
            <a:r>
              <a:rPr lang="sv-SE" dirty="0" err="1" smtClean="0"/>
              <a:t>Concept</a:t>
            </a:r>
            <a:r>
              <a:rPr lang="sv-SE" dirty="0" smtClean="0"/>
              <a:t> systems and </a:t>
            </a:r>
            <a:r>
              <a:rPr lang="en-GB" dirty="0" smtClean="0"/>
              <a:t>Concept management in GSIM </a:t>
            </a:r>
            <a:endParaRPr lang="sv-SE" sz="1050" dirty="0" smtClean="0"/>
          </a:p>
          <a:p>
            <a:r>
              <a:rPr lang="en-GB" dirty="0" smtClean="0"/>
              <a:t>Mapping to DDI or SDMX is an important deliverable of this work </a:t>
            </a:r>
            <a:endParaRPr lang="sv-SE" sz="1050" dirty="0" smtClean="0"/>
          </a:p>
          <a:p>
            <a:endParaRPr lang="sv-SE" dirty="0"/>
          </a:p>
        </p:txBody>
      </p:sp>
      <p:sp>
        <p:nvSpPr>
          <p:cNvPr id="4" name="Platshållare för bildnummer 3"/>
          <p:cNvSpPr>
            <a:spLocks noGrp="1"/>
          </p:cNvSpPr>
          <p:nvPr>
            <p:ph type="sldNum" sz="quarter" idx="10"/>
          </p:nvPr>
        </p:nvSpPr>
        <p:spPr/>
        <p:txBody>
          <a:bodyPr/>
          <a:lstStyle/>
          <a:p>
            <a:fld id="{B49F70A1-21FD-4E7D-B58D-3A6E112A8F4A}" type="slidenum">
              <a:rPr lang="sv-SE" smtClean="0"/>
              <a:t>15</a:t>
            </a:fld>
            <a:endParaRPr lang="sv-SE"/>
          </a:p>
        </p:txBody>
      </p:sp>
    </p:spTree>
    <p:extLst>
      <p:ext uri="{BB962C8B-B14F-4D97-AF65-F5344CB8AC3E}">
        <p14:creationId xmlns:p14="http://schemas.microsoft.com/office/powerpoint/2010/main" val="426448515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Rubrikbild">
    <p:bg>
      <p:bgPr>
        <a:solidFill>
          <a:schemeClr val="accent3"/>
        </a:solidFill>
        <a:effectLst/>
      </p:bgPr>
    </p:bg>
    <p:spTree>
      <p:nvGrpSpPr>
        <p:cNvPr id="1" name=""/>
        <p:cNvGrpSpPr/>
        <p:nvPr/>
      </p:nvGrpSpPr>
      <p:grpSpPr>
        <a:xfrm>
          <a:off x="0" y="0"/>
          <a:ext cx="0" cy="0"/>
          <a:chOff x="0" y="0"/>
          <a:chExt cx="0" cy="0"/>
        </a:xfrm>
      </p:grpSpPr>
      <p:sp>
        <p:nvSpPr>
          <p:cNvPr id="2" name="Rubrik 1"/>
          <p:cNvSpPr>
            <a:spLocks noGrp="1"/>
          </p:cNvSpPr>
          <p:nvPr>
            <p:ph type="ctrTitle"/>
          </p:nvPr>
        </p:nvSpPr>
        <p:spPr>
          <a:xfrm>
            <a:off x="1258888" y="2130425"/>
            <a:ext cx="6626225" cy="1470025"/>
          </a:xfrm>
        </p:spPr>
        <p:txBody>
          <a:bodyPr/>
          <a:lstStyle>
            <a:lvl1pPr algn="ctr">
              <a:defRPr>
                <a:solidFill>
                  <a:schemeClr val="tx1"/>
                </a:solidFill>
              </a:defRPr>
            </a:lvl1pPr>
          </a:lstStyle>
          <a:p>
            <a:r>
              <a:rPr lang="sv-SE" smtClean="0"/>
              <a:t>Klicka här för att ändra format</a:t>
            </a:r>
            <a:endParaRPr lang="sv-SE" dirty="0"/>
          </a:p>
        </p:txBody>
      </p:sp>
      <p:sp>
        <p:nvSpPr>
          <p:cNvPr id="3" name="Underrubrik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smtClean="0"/>
              <a:t>Klicka här för att ändra format på underrubrik i bakgrunden</a:t>
            </a:r>
            <a:endParaRPr lang="sv-SE" dirty="0"/>
          </a:p>
        </p:txBody>
      </p:sp>
      <p:sp>
        <p:nvSpPr>
          <p:cNvPr id="6" name="Platshållare för bildnummer 5"/>
          <p:cNvSpPr>
            <a:spLocks noGrp="1"/>
          </p:cNvSpPr>
          <p:nvPr>
            <p:ph type="sldNum" sz="quarter" idx="12"/>
          </p:nvPr>
        </p:nvSpPr>
        <p:spPr/>
        <p:txBody>
          <a:bodyPr/>
          <a:lstStyle/>
          <a:p>
            <a:fld id="{6C39467F-BE74-4AAD-857B-908E9ECDE9FD}" type="slidenum">
              <a:rPr lang="sv-SE" smtClean="0"/>
              <a:pPr/>
              <a:t>‹#›</a:t>
            </a:fld>
            <a:endParaRPr lang="sv-SE"/>
          </a:p>
        </p:txBody>
      </p:sp>
      <p:pic>
        <p:nvPicPr>
          <p:cNvPr id="7" name="Bildobjekt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604448" y="3539143"/>
            <a:ext cx="548595" cy="2986793"/>
          </a:xfrm>
          <a:prstGeom prst="rect">
            <a:avLst/>
          </a:prstGeom>
        </p:spPr>
      </p:pic>
      <p:pic>
        <p:nvPicPr>
          <p:cNvPr id="8" name="Bildobjekt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1351" y="1066097"/>
            <a:ext cx="554385" cy="4543888"/>
          </a:xfrm>
          <a:prstGeom prst="rect">
            <a:avLst/>
          </a:prstGeom>
        </p:spPr>
      </p:pic>
      <p:pic>
        <p:nvPicPr>
          <p:cNvPr id="9" name="Bildobjekt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7062" y="6371540"/>
            <a:ext cx="283341" cy="280436"/>
          </a:xfrm>
          <a:prstGeom prst="rect">
            <a:avLst/>
          </a:prstGeom>
        </p:spPr>
      </p:pic>
      <p:pic>
        <p:nvPicPr>
          <p:cNvPr id="10" name="Bildobjekt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201279" y="6359673"/>
            <a:ext cx="359968" cy="292303"/>
          </a:xfrm>
          <a:prstGeom prst="rect">
            <a:avLst/>
          </a:prstGeom>
        </p:spPr>
      </p:pic>
      <p:sp>
        <p:nvSpPr>
          <p:cNvPr id="11" name="textruta 10"/>
          <p:cNvSpPr txBox="1"/>
          <p:nvPr userDrawn="1"/>
        </p:nvSpPr>
        <p:spPr>
          <a:xfrm>
            <a:off x="1510341" y="6451921"/>
            <a:ext cx="2232671" cy="400110"/>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200" b="0" i="0" u="none" strike="noStrike" kern="1200" baseline="30000" dirty="0" smtClean="0">
                <a:solidFill>
                  <a:schemeClr val="tx1"/>
                </a:solidFill>
                <a:latin typeface="Arial" panose="020B0604020202020204" pitchFamily="34" charset="0"/>
                <a:ea typeface="+mn-ea"/>
                <a:cs typeface="Arial" panose="020B0604020202020204" pitchFamily="34" charset="0"/>
              </a:rPr>
              <a:t>facebook.com/</a:t>
            </a:r>
            <a:r>
              <a:rPr lang="sv-SE" sz="1200" b="0" i="0" u="none" strike="noStrike" kern="1200" baseline="30000" dirty="0" err="1" smtClean="0">
                <a:solidFill>
                  <a:schemeClr val="tx1"/>
                </a:solidFill>
                <a:latin typeface="Arial" panose="020B0604020202020204" pitchFamily="34" charset="0"/>
                <a:ea typeface="+mn-ea"/>
                <a:cs typeface="Arial" panose="020B0604020202020204" pitchFamily="34" charset="0"/>
              </a:rPr>
              <a:t>statisticssweden</a:t>
            </a:r>
            <a:endParaRPr lang="sv-SE" sz="1200" b="0" i="0" u="none" strike="noStrike" kern="1200" baseline="30000" dirty="0" smtClean="0">
              <a:solidFill>
                <a:schemeClr val="tx1"/>
              </a:solidFill>
              <a:latin typeface="Arial" panose="020B0604020202020204" pitchFamily="34" charset="0"/>
              <a:ea typeface="+mn-ea"/>
              <a:cs typeface="Arial" panose="020B0604020202020204" pitchFamily="34" charset="0"/>
            </a:endParaRPr>
          </a:p>
          <a:p>
            <a:endParaRPr lang="sv-SE" sz="1200" dirty="0">
              <a:latin typeface="Arial" pitchFamily="34" charset="0"/>
              <a:cs typeface="Arial" pitchFamily="34" charset="0"/>
            </a:endParaRPr>
          </a:p>
        </p:txBody>
      </p:sp>
      <p:sp>
        <p:nvSpPr>
          <p:cNvPr id="12" name="textruta 11"/>
          <p:cNvSpPr txBox="1"/>
          <p:nvPr userDrawn="1"/>
        </p:nvSpPr>
        <p:spPr>
          <a:xfrm>
            <a:off x="3489311" y="6446320"/>
            <a:ext cx="1368152" cy="215444"/>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200" b="0" i="0" u="none" strike="noStrike" kern="1200" baseline="30000" dirty="0" smtClean="0">
                <a:solidFill>
                  <a:schemeClr val="tx1"/>
                </a:solidFill>
                <a:latin typeface="Arial" panose="020B0604020202020204" pitchFamily="34" charset="0"/>
                <a:ea typeface="+mn-ea"/>
                <a:cs typeface="Arial" panose="020B0604020202020204" pitchFamily="34" charset="0"/>
              </a:rPr>
              <a:t>@</a:t>
            </a:r>
            <a:r>
              <a:rPr lang="sv-SE" sz="1200" b="0" i="0" u="none" strike="noStrike" kern="1200" baseline="30000" dirty="0" err="1" smtClean="0">
                <a:solidFill>
                  <a:schemeClr val="tx1"/>
                </a:solidFill>
                <a:latin typeface="Arial" panose="020B0604020202020204" pitchFamily="34" charset="0"/>
                <a:ea typeface="+mn-ea"/>
                <a:cs typeface="Arial" panose="020B0604020202020204" pitchFamily="34" charset="0"/>
              </a:rPr>
              <a:t>SCB_nyheter</a:t>
            </a:r>
            <a:endParaRPr lang="sv-SE" sz="1200" b="0" i="0" u="none" strike="noStrike" kern="1200" baseline="30000" dirty="0" smtClean="0">
              <a:solidFill>
                <a:schemeClr val="tx1"/>
              </a:solidFill>
              <a:latin typeface="Arial" panose="020B0604020202020204" pitchFamily="34" charset="0"/>
              <a:ea typeface="+mn-ea"/>
              <a:cs typeface="Arial" panose="020B0604020202020204" pitchFamily="34" charset="0"/>
            </a:endParaRPr>
          </a:p>
        </p:txBody>
      </p:sp>
      <p:pic>
        <p:nvPicPr>
          <p:cNvPr id="13" name="Bildobjekt 12" descr="INSTAicon-BLUE.png"/>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4572000" y="6381328"/>
            <a:ext cx="288032" cy="288032"/>
          </a:xfrm>
          <a:prstGeom prst="rect">
            <a:avLst/>
          </a:prstGeom>
        </p:spPr>
      </p:pic>
      <p:sp>
        <p:nvSpPr>
          <p:cNvPr id="14" name="textruta 13"/>
          <p:cNvSpPr txBox="1"/>
          <p:nvPr userDrawn="1"/>
        </p:nvSpPr>
        <p:spPr>
          <a:xfrm>
            <a:off x="4788024" y="6446320"/>
            <a:ext cx="1512168" cy="215444"/>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200" b="0" i="0" u="none" strike="noStrike" kern="1200" baseline="30000" dirty="0" err="1" smtClean="0">
                <a:solidFill>
                  <a:schemeClr val="tx1"/>
                </a:solidFill>
                <a:latin typeface="Arial" panose="020B0604020202020204" pitchFamily="34" charset="0"/>
                <a:ea typeface="+mn-ea"/>
                <a:cs typeface="Arial" panose="020B0604020202020204" pitchFamily="34" charset="0"/>
              </a:rPr>
              <a:t>statistiska_centralbyran_scb</a:t>
            </a:r>
            <a:endParaRPr lang="sv-SE" sz="1200" b="0" i="0" u="none" strike="noStrike" kern="1200" baseline="30000" dirty="0" smtClean="0">
              <a:solidFill>
                <a:schemeClr val="tx1"/>
              </a:solidFill>
              <a:latin typeface="Arial" panose="020B0604020202020204" pitchFamily="34" charset="0"/>
              <a:ea typeface="+mn-ea"/>
              <a:cs typeface="Arial" panose="020B0604020202020204" pitchFamily="34"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1256371" y="274638"/>
            <a:ext cx="6639400" cy="1143000"/>
          </a:xfrm>
        </p:spPr>
        <p:txBody>
          <a:bodyPr/>
          <a:lstStyle>
            <a:lvl1pPr>
              <a:defRPr/>
            </a:lvl1pPr>
          </a:lstStyle>
          <a:p>
            <a:r>
              <a:rPr lang="sv-SE" smtClean="0"/>
              <a:t>Klicka här för att ändra format</a:t>
            </a:r>
            <a:endParaRPr lang="sv-SE"/>
          </a:p>
        </p:txBody>
      </p:sp>
      <p:sp>
        <p:nvSpPr>
          <p:cNvPr id="3" name="Platshållare för text 2"/>
          <p:cNvSpPr>
            <a:spLocks noGrp="1"/>
          </p:cNvSpPr>
          <p:nvPr>
            <p:ph type="body" idx="1"/>
          </p:nvPr>
        </p:nvSpPr>
        <p:spPr>
          <a:xfrm>
            <a:off x="1258888" y="1535113"/>
            <a:ext cx="3238500" cy="639762"/>
          </a:xfrm>
        </p:spPr>
        <p:txBody>
          <a:bodyPr anchor="b">
            <a:no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4" name="Platshållare för innehåll 3"/>
          <p:cNvSpPr>
            <a:spLocks noGrp="1"/>
          </p:cNvSpPr>
          <p:nvPr>
            <p:ph sz="half" idx="2"/>
          </p:nvPr>
        </p:nvSpPr>
        <p:spPr>
          <a:xfrm>
            <a:off x="1258888" y="2174875"/>
            <a:ext cx="32385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dirty="0"/>
          </a:p>
        </p:txBody>
      </p:sp>
      <p:sp>
        <p:nvSpPr>
          <p:cNvPr id="5" name="Platshållare för text 4"/>
          <p:cNvSpPr>
            <a:spLocks noGrp="1"/>
          </p:cNvSpPr>
          <p:nvPr>
            <p:ph type="body" sz="quarter" idx="3"/>
          </p:nvPr>
        </p:nvSpPr>
        <p:spPr>
          <a:xfrm>
            <a:off x="4645026" y="1535113"/>
            <a:ext cx="3236231" cy="639762"/>
          </a:xfrm>
        </p:spPr>
        <p:txBody>
          <a:bodyPr anchor="b">
            <a:no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6" name="Platshållare för innehåll 5"/>
          <p:cNvSpPr>
            <a:spLocks noGrp="1"/>
          </p:cNvSpPr>
          <p:nvPr>
            <p:ph sz="quarter" idx="4"/>
          </p:nvPr>
        </p:nvSpPr>
        <p:spPr>
          <a:xfrm>
            <a:off x="4645026" y="2174875"/>
            <a:ext cx="323623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7" name="Platshållare för datum 6"/>
          <p:cNvSpPr>
            <a:spLocks noGrp="1"/>
          </p:cNvSpPr>
          <p:nvPr>
            <p:ph type="dt" sz="half" idx="10"/>
          </p:nvPr>
        </p:nvSpPr>
        <p:spPr/>
        <p:txBody>
          <a:bodyPr/>
          <a:lstStyle/>
          <a:p>
            <a:fld id="{E2F1F4D1-35E4-46BA-AF81-4FD86FB65BBB}" type="datetimeFigureOut">
              <a:rPr lang="sv-SE" smtClean="0"/>
              <a:pPr/>
              <a:t>2015-11-24</a:t>
            </a:fld>
            <a:endParaRPr lang="sv-SE"/>
          </a:p>
        </p:txBody>
      </p:sp>
      <p:sp>
        <p:nvSpPr>
          <p:cNvPr id="8" name="Platshållare för sidfot 7"/>
          <p:cNvSpPr>
            <a:spLocks noGrp="1"/>
          </p:cNvSpPr>
          <p:nvPr>
            <p:ph type="ftr" sz="quarter" idx="11"/>
          </p:nvPr>
        </p:nvSpPr>
        <p:spPr/>
        <p:txBody>
          <a:bodyPr/>
          <a:lstStyle/>
          <a:p>
            <a:endParaRPr lang="sv-SE"/>
          </a:p>
        </p:txBody>
      </p:sp>
      <p:sp>
        <p:nvSpPr>
          <p:cNvPr id="9" name="Platshållare för bildnummer 8"/>
          <p:cNvSpPr>
            <a:spLocks noGrp="1"/>
          </p:cNvSpPr>
          <p:nvPr>
            <p:ph type="sldNum" sz="quarter" idx="12"/>
          </p:nvPr>
        </p:nvSpPr>
        <p:spPr/>
        <p:txBody>
          <a:bodyPr/>
          <a:lstStyle/>
          <a:p>
            <a:fld id="{6C39467F-BE74-4AAD-857B-908E9ECDE9FD}" type="slidenum">
              <a:rPr lang="sv-SE" smtClean="0"/>
              <a:pPr/>
              <a:t>‹#›</a:t>
            </a:fld>
            <a:endParaRPr lang="sv-S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dirty="0"/>
          </a:p>
        </p:txBody>
      </p:sp>
      <p:sp>
        <p:nvSpPr>
          <p:cNvPr id="3" name="Platshållare för datum 2"/>
          <p:cNvSpPr>
            <a:spLocks noGrp="1"/>
          </p:cNvSpPr>
          <p:nvPr>
            <p:ph type="dt" sz="half" idx="10"/>
          </p:nvPr>
        </p:nvSpPr>
        <p:spPr/>
        <p:txBody>
          <a:bodyPr/>
          <a:lstStyle/>
          <a:p>
            <a:fld id="{E2F1F4D1-35E4-46BA-AF81-4FD86FB65BBB}" type="datetimeFigureOut">
              <a:rPr lang="sv-SE" smtClean="0"/>
              <a:pPr/>
              <a:t>2015-11-24</a:t>
            </a:fld>
            <a:endParaRPr lang="sv-SE"/>
          </a:p>
        </p:txBody>
      </p:sp>
      <p:sp>
        <p:nvSpPr>
          <p:cNvPr id="4" name="Platshållare för sidfot 3"/>
          <p:cNvSpPr>
            <a:spLocks noGrp="1"/>
          </p:cNvSpPr>
          <p:nvPr>
            <p:ph type="ftr" sz="quarter" idx="11"/>
          </p:nvPr>
        </p:nvSpPr>
        <p:spPr/>
        <p:txBody>
          <a:bodyPr/>
          <a:lstStyle/>
          <a:p>
            <a:endParaRPr lang="sv-SE"/>
          </a:p>
        </p:txBody>
      </p:sp>
      <p:sp>
        <p:nvSpPr>
          <p:cNvPr id="5" name="Platshållare för bildnummer 4"/>
          <p:cNvSpPr>
            <a:spLocks noGrp="1"/>
          </p:cNvSpPr>
          <p:nvPr>
            <p:ph type="sldNum" sz="quarter" idx="12"/>
          </p:nvPr>
        </p:nvSpPr>
        <p:spPr/>
        <p:txBody>
          <a:bodyPr/>
          <a:lstStyle/>
          <a:p>
            <a:fld id="{6C39467F-BE74-4AAD-857B-908E9ECDE9FD}" type="slidenum">
              <a:rPr lang="sv-SE" smtClean="0"/>
              <a:pPr/>
              <a:t>‹#›</a:t>
            </a:fld>
            <a:endParaRPr lang="sv-S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p>
            <a:fld id="{E2F1F4D1-35E4-46BA-AF81-4FD86FB65BBB}" type="datetimeFigureOut">
              <a:rPr lang="sv-SE" smtClean="0"/>
              <a:pPr/>
              <a:t>2015-11-24</a:t>
            </a:fld>
            <a:endParaRPr lang="sv-SE"/>
          </a:p>
        </p:txBody>
      </p:sp>
      <p:sp>
        <p:nvSpPr>
          <p:cNvPr id="3" name="Platshållare för sidfot 2"/>
          <p:cNvSpPr>
            <a:spLocks noGrp="1"/>
          </p:cNvSpPr>
          <p:nvPr>
            <p:ph type="ftr" sz="quarter" idx="11"/>
          </p:nvPr>
        </p:nvSpPr>
        <p:spPr/>
        <p:txBody>
          <a:bodyPr/>
          <a:lstStyle/>
          <a:p>
            <a:endParaRPr lang="sv-SE"/>
          </a:p>
        </p:txBody>
      </p:sp>
      <p:sp>
        <p:nvSpPr>
          <p:cNvPr id="4" name="Platshållare för bildnummer 3"/>
          <p:cNvSpPr>
            <a:spLocks noGrp="1"/>
          </p:cNvSpPr>
          <p:nvPr>
            <p:ph type="sldNum" sz="quarter" idx="12"/>
          </p:nvPr>
        </p:nvSpPr>
        <p:spPr/>
        <p:txBody>
          <a:bodyPr/>
          <a:lstStyle/>
          <a:p>
            <a:fld id="{6C39467F-BE74-4AAD-857B-908E9ECDE9FD}" type="slidenum">
              <a:rPr lang="sv-SE" smtClean="0"/>
              <a:pPr/>
              <a:t>‹#›</a:t>
            </a:fld>
            <a:endParaRPr lang="sv-S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248907" y="273050"/>
            <a:ext cx="3008313" cy="1162050"/>
          </a:xfrm>
        </p:spPr>
        <p:txBody>
          <a:bodyPr anchor="b"/>
          <a:lstStyle>
            <a:lvl1pPr algn="l">
              <a:defRPr sz="2000" b="1"/>
            </a:lvl1pPr>
          </a:lstStyle>
          <a:p>
            <a:r>
              <a:rPr lang="sv-SE" smtClean="0"/>
              <a:t>Klicka här för att ändra format</a:t>
            </a:r>
            <a:endParaRPr lang="sv-SE" dirty="0"/>
          </a:p>
        </p:txBody>
      </p:sp>
      <p:sp>
        <p:nvSpPr>
          <p:cNvPr id="3" name="Platshållare för innehåll 2"/>
          <p:cNvSpPr>
            <a:spLocks noGrp="1"/>
          </p:cNvSpPr>
          <p:nvPr>
            <p:ph idx="1"/>
          </p:nvPr>
        </p:nvSpPr>
        <p:spPr>
          <a:xfrm>
            <a:off x="4572000" y="273050"/>
            <a:ext cx="4114800" cy="5853113"/>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dirty="0"/>
          </a:p>
        </p:txBody>
      </p:sp>
      <p:sp>
        <p:nvSpPr>
          <p:cNvPr id="4" name="Platshållare för text 3"/>
          <p:cNvSpPr>
            <a:spLocks noGrp="1"/>
          </p:cNvSpPr>
          <p:nvPr>
            <p:ph type="body" sz="half" idx="2"/>
          </p:nvPr>
        </p:nvSpPr>
        <p:spPr>
          <a:xfrm>
            <a:off x="1250699"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Platshållare för datum 4"/>
          <p:cNvSpPr>
            <a:spLocks noGrp="1"/>
          </p:cNvSpPr>
          <p:nvPr>
            <p:ph type="dt" sz="half" idx="10"/>
          </p:nvPr>
        </p:nvSpPr>
        <p:spPr/>
        <p:txBody>
          <a:bodyPr/>
          <a:lstStyle/>
          <a:p>
            <a:fld id="{E2F1F4D1-35E4-46BA-AF81-4FD86FB65BBB}" type="datetimeFigureOut">
              <a:rPr lang="sv-SE" smtClean="0"/>
              <a:pPr/>
              <a:t>2015-11-24</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6C39467F-BE74-4AAD-857B-908E9ECDE9FD}" type="slidenum">
              <a:rPr lang="sv-SE" smtClean="0"/>
              <a:pPr/>
              <a:t>‹#›</a:t>
            </a:fld>
            <a:endParaRPr lang="sv-S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4800600"/>
            <a:ext cx="5486400" cy="566738"/>
          </a:xfrm>
        </p:spPr>
        <p:txBody>
          <a:bodyPr anchor="b"/>
          <a:lstStyle>
            <a:lvl1pPr algn="l">
              <a:defRPr sz="2000" b="1"/>
            </a:lvl1pPr>
          </a:lstStyle>
          <a:p>
            <a:r>
              <a:rPr lang="sv-SE" smtClean="0"/>
              <a:t>Klicka här för att ändra format</a:t>
            </a:r>
            <a:endParaRPr lang="sv-SE"/>
          </a:p>
        </p:txBody>
      </p:sp>
      <p:sp>
        <p:nvSpPr>
          <p:cNvPr id="3" name="Platshållare för bild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smtClean="0"/>
              <a:t>Klicka på ikonen för att lägga till en bild</a:t>
            </a:r>
            <a:endParaRPr lang="sv-SE" dirty="0"/>
          </a:p>
        </p:txBody>
      </p:sp>
      <p:sp>
        <p:nvSpPr>
          <p:cNvPr id="4" name="Platshållare för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Platshållare för datum 4"/>
          <p:cNvSpPr>
            <a:spLocks noGrp="1"/>
          </p:cNvSpPr>
          <p:nvPr>
            <p:ph type="dt" sz="half" idx="10"/>
          </p:nvPr>
        </p:nvSpPr>
        <p:spPr/>
        <p:txBody>
          <a:bodyPr/>
          <a:lstStyle/>
          <a:p>
            <a:fld id="{E2F1F4D1-35E4-46BA-AF81-4FD86FB65BBB}" type="datetimeFigureOut">
              <a:rPr lang="sv-SE" smtClean="0"/>
              <a:pPr/>
              <a:t>2015-11-24</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6C39467F-BE74-4AAD-857B-908E9ECDE9FD}" type="slidenum">
              <a:rPr lang="sv-SE" smtClean="0"/>
              <a:pPr/>
              <a:t>‹#›</a:t>
            </a:fld>
            <a:endParaRPr lang="sv-S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lodrät text 2"/>
          <p:cNvSpPr>
            <a:spLocks noGrp="1"/>
          </p:cNvSpPr>
          <p:nvPr>
            <p:ph type="body" orient="vert" idx="1"/>
          </p:nvPr>
        </p:nvSpPr>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dirty="0"/>
          </a:p>
        </p:txBody>
      </p:sp>
      <p:sp>
        <p:nvSpPr>
          <p:cNvPr id="4" name="Platshållare för datum 3"/>
          <p:cNvSpPr>
            <a:spLocks noGrp="1"/>
          </p:cNvSpPr>
          <p:nvPr>
            <p:ph type="dt" sz="half" idx="10"/>
          </p:nvPr>
        </p:nvSpPr>
        <p:spPr/>
        <p:txBody>
          <a:bodyPr/>
          <a:lstStyle/>
          <a:p>
            <a:fld id="{E2F1F4D1-35E4-46BA-AF81-4FD86FB65BBB}" type="datetimeFigureOut">
              <a:rPr lang="sv-SE" smtClean="0"/>
              <a:pPr/>
              <a:t>2015-11-24</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6C39467F-BE74-4AAD-857B-908E9ECDE9FD}" type="slidenum">
              <a:rPr lang="sv-SE" smtClean="0"/>
              <a:pPr/>
              <a:t>‹#›</a:t>
            </a:fld>
            <a:endParaRPr lang="sv-S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629400" y="274638"/>
            <a:ext cx="2057400" cy="5851525"/>
          </a:xfrm>
        </p:spPr>
        <p:txBody>
          <a:bodyPr vert="eaVert"/>
          <a:lstStyle/>
          <a:p>
            <a:r>
              <a:rPr lang="sv-SE" smtClean="0"/>
              <a:t>Klicka här för att ändra format</a:t>
            </a:r>
            <a:endParaRPr lang="sv-SE"/>
          </a:p>
        </p:txBody>
      </p:sp>
      <p:sp>
        <p:nvSpPr>
          <p:cNvPr id="3" name="Platshållare för lodrät text 2"/>
          <p:cNvSpPr>
            <a:spLocks noGrp="1"/>
          </p:cNvSpPr>
          <p:nvPr>
            <p:ph type="body" orient="vert" idx="1"/>
          </p:nvPr>
        </p:nvSpPr>
        <p:spPr>
          <a:xfrm>
            <a:off x="457200" y="274638"/>
            <a:ext cx="6019800" cy="5851525"/>
          </a:xfrm>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10"/>
          </p:nvPr>
        </p:nvSpPr>
        <p:spPr/>
        <p:txBody>
          <a:bodyPr/>
          <a:lstStyle/>
          <a:p>
            <a:fld id="{E2F1F4D1-35E4-46BA-AF81-4FD86FB65BBB}" type="datetimeFigureOut">
              <a:rPr lang="sv-SE" smtClean="0"/>
              <a:pPr/>
              <a:t>2015-11-24</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6C39467F-BE74-4AAD-857B-908E9ECDE9FD}" type="slidenum">
              <a:rPr lang="sv-SE" smtClean="0"/>
              <a:pPr/>
              <a:t>‹#›</a:t>
            </a:fld>
            <a:endParaRPr lang="sv-S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npassad layou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datum 2"/>
          <p:cNvSpPr>
            <a:spLocks noGrp="1"/>
          </p:cNvSpPr>
          <p:nvPr>
            <p:ph type="dt" sz="half" idx="10"/>
          </p:nvPr>
        </p:nvSpPr>
        <p:spPr/>
        <p:txBody>
          <a:bodyPr/>
          <a:lstStyle/>
          <a:p>
            <a:fld id="{E2F1F4D1-35E4-46BA-AF81-4FD86FB65BBB}" type="datetimeFigureOut">
              <a:rPr lang="sv-SE" smtClean="0"/>
              <a:pPr/>
              <a:t>2015-11-24</a:t>
            </a:fld>
            <a:endParaRPr lang="sv-SE" dirty="0"/>
          </a:p>
        </p:txBody>
      </p:sp>
      <p:sp>
        <p:nvSpPr>
          <p:cNvPr id="4" name="Platshållare för sidfot 3"/>
          <p:cNvSpPr>
            <a:spLocks noGrp="1"/>
          </p:cNvSpPr>
          <p:nvPr>
            <p:ph type="ftr" sz="quarter" idx="11"/>
          </p:nvPr>
        </p:nvSpPr>
        <p:spPr/>
        <p:txBody>
          <a:bodyPr/>
          <a:lstStyle/>
          <a:p>
            <a:endParaRPr lang="sv-SE"/>
          </a:p>
        </p:txBody>
      </p:sp>
      <p:sp>
        <p:nvSpPr>
          <p:cNvPr id="5" name="Platshållare för bildnummer 4"/>
          <p:cNvSpPr>
            <a:spLocks noGrp="1"/>
          </p:cNvSpPr>
          <p:nvPr>
            <p:ph type="sldNum" sz="quarter" idx="12"/>
          </p:nvPr>
        </p:nvSpPr>
        <p:spPr/>
        <p:txBody>
          <a:bodyPr/>
          <a:lstStyle/>
          <a:p>
            <a:fld id="{6C39467F-BE74-4AAD-857B-908E9ECDE9FD}" type="slidenum">
              <a:rPr lang="sv-SE" smtClean="0"/>
              <a:pPr/>
              <a:t>‹#›</a:t>
            </a:fld>
            <a:endParaRPr lang="sv-SE"/>
          </a:p>
        </p:txBody>
      </p:sp>
    </p:spTree>
    <p:extLst>
      <p:ext uri="{BB962C8B-B14F-4D97-AF65-F5344CB8AC3E}">
        <p14:creationId xmlns:p14="http://schemas.microsoft.com/office/powerpoint/2010/main" val="27833901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1"/>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96B5636-19D6-44D6-9351-C8113A37B333}" type="datetimeFigureOut">
              <a:rPr lang="en-GB" smtClean="0">
                <a:solidFill>
                  <a:prstClr val="black">
                    <a:tint val="75000"/>
                  </a:prstClr>
                </a:solidFill>
              </a:rPr>
              <a:pPr/>
              <a:t>24/11/2015</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F616FF7C-33AD-4211-B250-EC7B492E51F7}"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1953673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96B5636-19D6-44D6-9351-C8113A37B333}" type="datetimeFigureOut">
              <a:rPr lang="en-GB" smtClean="0">
                <a:solidFill>
                  <a:prstClr val="black">
                    <a:tint val="75000"/>
                  </a:prstClr>
                </a:solidFill>
              </a:rPr>
              <a:pPr/>
              <a:t>24/11/2015</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F616FF7C-33AD-4211-B250-EC7B492E51F7}"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10341427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dirty="0"/>
          </a:p>
        </p:txBody>
      </p:sp>
      <p:sp>
        <p:nvSpPr>
          <p:cNvPr id="3" name="Platshållare för innehåll 2"/>
          <p:cNvSpPr>
            <a:spLocks noGrp="1"/>
          </p:cNvSpPr>
          <p:nvPr>
            <p:ph idx="1"/>
          </p:nvPr>
        </p:nvSpPr>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dirty="0"/>
          </a:p>
        </p:txBody>
      </p:sp>
      <p:sp>
        <p:nvSpPr>
          <p:cNvPr id="4" name="Platshållare för datum 3"/>
          <p:cNvSpPr>
            <a:spLocks noGrp="1"/>
          </p:cNvSpPr>
          <p:nvPr>
            <p:ph type="dt" sz="half" idx="10"/>
          </p:nvPr>
        </p:nvSpPr>
        <p:spPr/>
        <p:txBody>
          <a:bodyPr/>
          <a:lstStyle/>
          <a:p>
            <a:fld id="{E2F1F4D1-35E4-46BA-AF81-4FD86FB65BBB}" type="datetimeFigureOut">
              <a:rPr lang="sv-SE" smtClean="0"/>
              <a:pPr/>
              <a:t>2015-11-24</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6C39467F-BE74-4AAD-857B-908E9ECDE9FD}" type="slidenum">
              <a:rPr lang="sv-SE" smtClean="0"/>
              <a:pPr/>
              <a:t>‹#›</a:t>
            </a:fld>
            <a:endParaRPr lang="sv-S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6"/>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96B5636-19D6-44D6-9351-C8113A37B333}" type="datetimeFigureOut">
              <a:rPr lang="en-GB" smtClean="0">
                <a:solidFill>
                  <a:prstClr val="black">
                    <a:tint val="75000"/>
                  </a:prstClr>
                </a:solidFill>
              </a:rPr>
              <a:pPr/>
              <a:t>24/11/2015</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F616FF7C-33AD-4211-B250-EC7B492E51F7}"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0494169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09600" y="1600206"/>
            <a:ext cx="5410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600206"/>
            <a:ext cx="5410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96B5636-19D6-44D6-9351-C8113A37B333}" type="datetimeFigureOut">
              <a:rPr lang="en-GB" smtClean="0">
                <a:solidFill>
                  <a:prstClr val="black">
                    <a:tint val="75000"/>
                  </a:prstClr>
                </a:solidFill>
              </a:rPr>
              <a:pPr/>
              <a:t>24/11/2015</a:t>
            </a:fld>
            <a:endParaRPr lang="en-GB"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GB"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F616FF7C-33AD-4211-B250-EC7B492E51F7}"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19320011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8"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8"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96B5636-19D6-44D6-9351-C8113A37B333}" type="datetimeFigureOut">
              <a:rPr lang="en-GB" smtClean="0">
                <a:solidFill>
                  <a:prstClr val="black">
                    <a:tint val="75000"/>
                  </a:prstClr>
                </a:solidFill>
              </a:rPr>
              <a:pPr/>
              <a:t>24/11/2015</a:t>
            </a:fld>
            <a:endParaRPr lang="en-GB"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GB"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F616FF7C-33AD-4211-B250-EC7B492E51F7}"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15649874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96B5636-19D6-44D6-9351-C8113A37B333}" type="datetimeFigureOut">
              <a:rPr lang="en-GB" smtClean="0">
                <a:solidFill>
                  <a:prstClr val="black">
                    <a:tint val="75000"/>
                  </a:prstClr>
                </a:solidFill>
              </a:rPr>
              <a:pPr/>
              <a:t>24/11/2015</a:t>
            </a:fld>
            <a:endParaRPr lang="en-GB"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GB"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F616FF7C-33AD-4211-B250-EC7B492E51F7}"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9874031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6B5636-19D6-44D6-9351-C8113A37B333}" type="datetimeFigureOut">
              <a:rPr lang="en-GB" smtClean="0">
                <a:solidFill>
                  <a:prstClr val="black">
                    <a:tint val="75000"/>
                  </a:prstClr>
                </a:solidFill>
              </a:rPr>
              <a:pPr/>
              <a:t>24/11/2015</a:t>
            </a:fld>
            <a:endParaRPr lang="en-GB"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GB"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F616FF7C-33AD-4211-B250-EC7B492E51F7}"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71095513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6B5636-19D6-44D6-9351-C8113A37B333}" type="datetimeFigureOut">
              <a:rPr lang="en-GB" smtClean="0">
                <a:solidFill>
                  <a:prstClr val="black">
                    <a:tint val="75000"/>
                  </a:prstClr>
                </a:solidFill>
              </a:rPr>
              <a:pPr/>
              <a:t>24/11/2015</a:t>
            </a:fld>
            <a:endParaRPr lang="en-GB"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GB"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F616FF7C-33AD-4211-B250-EC7B492E51F7}"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27547150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6B5636-19D6-44D6-9351-C8113A37B333}" type="datetimeFigureOut">
              <a:rPr lang="en-GB" smtClean="0">
                <a:solidFill>
                  <a:prstClr val="black">
                    <a:tint val="75000"/>
                  </a:prstClr>
                </a:solidFill>
              </a:rPr>
              <a:pPr/>
              <a:t>24/11/2015</a:t>
            </a:fld>
            <a:endParaRPr lang="en-GB"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GB"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F616FF7C-33AD-4211-B250-EC7B492E51F7}"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198605916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96B5636-19D6-44D6-9351-C8113A37B333}" type="datetimeFigureOut">
              <a:rPr lang="en-GB" smtClean="0">
                <a:solidFill>
                  <a:prstClr val="black">
                    <a:tint val="75000"/>
                  </a:prstClr>
                </a:solidFill>
              </a:rPr>
              <a:pPr/>
              <a:t>24/11/2015</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F616FF7C-33AD-4211-B250-EC7B492E51F7}"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233285026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4"/>
            <a:ext cx="27432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09600" y="274644"/>
            <a:ext cx="80772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96B5636-19D6-44D6-9351-C8113A37B333}" type="datetimeFigureOut">
              <a:rPr lang="en-GB" smtClean="0">
                <a:solidFill>
                  <a:prstClr val="black">
                    <a:tint val="75000"/>
                  </a:prstClr>
                </a:solidFill>
              </a:rPr>
              <a:pPr/>
              <a:t>24/11/2015</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F616FF7C-33AD-4211-B250-EC7B492E51F7}"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10826794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Rubrik och innehåll utan punktlista">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dirty="0"/>
          </a:p>
        </p:txBody>
      </p:sp>
      <p:sp>
        <p:nvSpPr>
          <p:cNvPr id="3" name="Platshållare för innehåll 2"/>
          <p:cNvSpPr>
            <a:spLocks noGrp="1"/>
          </p:cNvSpPr>
          <p:nvPr>
            <p:ph idx="1"/>
          </p:nvPr>
        </p:nvSpPr>
        <p:spPr/>
        <p:txBody>
          <a:bodyPr/>
          <a:lstStyle>
            <a:lvl1pPr marL="0" indent="0">
              <a:buNone/>
              <a:defRPr/>
            </a:lvl1pPr>
            <a:lvl2pPr marL="0" indent="0">
              <a:buNone/>
              <a:defRPr/>
            </a:lvl2pPr>
            <a:lvl3pPr marL="0" indent="0">
              <a:buNone/>
              <a:defRPr/>
            </a:lvl3pPr>
            <a:lvl4pPr marL="0" indent="0">
              <a:buNone/>
              <a:defRPr/>
            </a:lvl4pPr>
            <a:lvl5pPr marL="0" indent="0">
              <a:buNone/>
              <a:defRPr/>
            </a:lvl5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dirty="0"/>
          </a:p>
        </p:txBody>
      </p:sp>
      <p:sp>
        <p:nvSpPr>
          <p:cNvPr id="4" name="Platshållare för datum 3"/>
          <p:cNvSpPr>
            <a:spLocks noGrp="1"/>
          </p:cNvSpPr>
          <p:nvPr>
            <p:ph type="dt" sz="half" idx="10"/>
          </p:nvPr>
        </p:nvSpPr>
        <p:spPr/>
        <p:txBody>
          <a:bodyPr/>
          <a:lstStyle/>
          <a:p>
            <a:fld id="{E2F1F4D1-35E4-46BA-AF81-4FD86FB65BBB}" type="datetimeFigureOut">
              <a:rPr lang="sv-SE" smtClean="0"/>
              <a:pPr/>
              <a:t>2015-11-24</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6C39467F-BE74-4AAD-857B-908E9ECDE9FD}" type="slidenum">
              <a:rPr lang="sv-SE" smtClean="0"/>
              <a:pPr/>
              <a:t>‹#›</a:t>
            </a:fld>
            <a:endParaRPr lang="sv-S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1_Rubrikbild">
    <p:bg>
      <p:bgPr>
        <a:solidFill>
          <a:schemeClr val="accent1"/>
        </a:solidFill>
        <a:effectLst/>
      </p:bgPr>
    </p:bg>
    <p:spTree>
      <p:nvGrpSpPr>
        <p:cNvPr id="1" name=""/>
        <p:cNvGrpSpPr/>
        <p:nvPr/>
      </p:nvGrpSpPr>
      <p:grpSpPr>
        <a:xfrm>
          <a:off x="0" y="0"/>
          <a:ext cx="0" cy="0"/>
          <a:chOff x="0" y="0"/>
          <a:chExt cx="0" cy="0"/>
        </a:xfrm>
      </p:grpSpPr>
      <p:sp>
        <p:nvSpPr>
          <p:cNvPr id="2" name="Rubrik 1"/>
          <p:cNvSpPr>
            <a:spLocks noGrp="1"/>
          </p:cNvSpPr>
          <p:nvPr>
            <p:ph type="ctrTitle"/>
          </p:nvPr>
        </p:nvSpPr>
        <p:spPr>
          <a:xfrm>
            <a:off x="1258888" y="2130425"/>
            <a:ext cx="6626225" cy="1470025"/>
          </a:xfrm>
        </p:spPr>
        <p:txBody>
          <a:bodyPr/>
          <a:lstStyle>
            <a:lvl1pPr algn="ctr">
              <a:defRPr>
                <a:solidFill>
                  <a:schemeClr val="tx1"/>
                </a:solidFill>
              </a:defRPr>
            </a:lvl1pPr>
          </a:lstStyle>
          <a:p>
            <a:r>
              <a:rPr lang="sv-SE" smtClean="0"/>
              <a:t>Klicka här för att ändra format</a:t>
            </a:r>
            <a:endParaRPr lang="sv-SE" dirty="0"/>
          </a:p>
        </p:txBody>
      </p:sp>
      <p:sp>
        <p:nvSpPr>
          <p:cNvPr id="3" name="Underrubrik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smtClean="0"/>
              <a:t>Klicka här för att ändra format på underrubrik i bakgrunden</a:t>
            </a:r>
            <a:endParaRPr lang="sv-SE" dirty="0"/>
          </a:p>
        </p:txBody>
      </p:sp>
      <p:sp>
        <p:nvSpPr>
          <p:cNvPr id="4" name="Platshållare för datum 3"/>
          <p:cNvSpPr>
            <a:spLocks noGrp="1"/>
          </p:cNvSpPr>
          <p:nvPr>
            <p:ph type="dt" sz="half" idx="10"/>
          </p:nvPr>
        </p:nvSpPr>
        <p:spPr/>
        <p:txBody>
          <a:bodyPr/>
          <a:lstStyle/>
          <a:p>
            <a:fld id="{E2F1F4D1-35E4-46BA-AF81-4FD86FB65BBB}" type="datetimeFigureOut">
              <a:rPr lang="sv-SE" smtClean="0"/>
              <a:pPr/>
              <a:t>2015-11-24</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6C39467F-BE74-4AAD-857B-908E9ECDE9FD}" type="slidenum">
              <a:rPr lang="sv-SE" smtClean="0"/>
              <a:pPr/>
              <a:t>‹#›</a:t>
            </a:fld>
            <a:endParaRPr lang="sv-SE"/>
          </a:p>
        </p:txBody>
      </p:sp>
      <p:pic>
        <p:nvPicPr>
          <p:cNvPr id="9" name="Bildobjekt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604448" y="3539143"/>
            <a:ext cx="548595" cy="2986793"/>
          </a:xfrm>
          <a:prstGeom prst="rect">
            <a:avLst/>
          </a:prstGeom>
        </p:spPr>
      </p:pic>
      <p:pic>
        <p:nvPicPr>
          <p:cNvPr id="10" name="Bildobjekt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1351" y="1066097"/>
            <a:ext cx="554385" cy="4543888"/>
          </a:xfrm>
          <a:prstGeom prst="rect">
            <a:avLst/>
          </a:prstGeom>
        </p:spPr>
      </p:pic>
      <p:pic>
        <p:nvPicPr>
          <p:cNvPr id="11" name="Bildobjekt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7062" y="6371540"/>
            <a:ext cx="283341" cy="280436"/>
          </a:xfrm>
          <a:prstGeom prst="rect">
            <a:avLst/>
          </a:prstGeom>
        </p:spPr>
      </p:pic>
      <p:pic>
        <p:nvPicPr>
          <p:cNvPr id="12" name="Bildobjekt 1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201279" y="6359673"/>
            <a:ext cx="359968" cy="292303"/>
          </a:xfrm>
          <a:prstGeom prst="rect">
            <a:avLst/>
          </a:prstGeom>
        </p:spPr>
      </p:pic>
      <p:sp>
        <p:nvSpPr>
          <p:cNvPr id="13" name="textruta 12"/>
          <p:cNvSpPr txBox="1"/>
          <p:nvPr userDrawn="1"/>
        </p:nvSpPr>
        <p:spPr>
          <a:xfrm>
            <a:off x="1510341" y="6451921"/>
            <a:ext cx="2232671" cy="400110"/>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200" b="0" i="0" u="none" strike="noStrike" kern="1200" baseline="30000" dirty="0" smtClean="0">
                <a:solidFill>
                  <a:schemeClr val="tx1"/>
                </a:solidFill>
                <a:latin typeface="Arial" panose="020B0604020202020204" pitchFamily="34" charset="0"/>
                <a:ea typeface="+mn-ea"/>
                <a:cs typeface="Arial" panose="020B0604020202020204" pitchFamily="34" charset="0"/>
              </a:rPr>
              <a:t>facebook.com/</a:t>
            </a:r>
            <a:r>
              <a:rPr lang="sv-SE" sz="1200" b="0" i="0" u="none" strike="noStrike" kern="1200" baseline="30000" dirty="0" err="1" smtClean="0">
                <a:solidFill>
                  <a:schemeClr val="tx1"/>
                </a:solidFill>
                <a:latin typeface="Arial" panose="020B0604020202020204" pitchFamily="34" charset="0"/>
                <a:ea typeface="+mn-ea"/>
                <a:cs typeface="Arial" panose="020B0604020202020204" pitchFamily="34" charset="0"/>
              </a:rPr>
              <a:t>statisticssweden</a:t>
            </a:r>
            <a:endParaRPr lang="sv-SE" sz="1200" b="0" i="0" u="none" strike="noStrike" kern="1200" baseline="30000" dirty="0" smtClean="0">
              <a:solidFill>
                <a:schemeClr val="tx1"/>
              </a:solidFill>
              <a:latin typeface="Arial" panose="020B0604020202020204" pitchFamily="34" charset="0"/>
              <a:ea typeface="+mn-ea"/>
              <a:cs typeface="Arial" panose="020B0604020202020204" pitchFamily="34" charset="0"/>
            </a:endParaRPr>
          </a:p>
          <a:p>
            <a:endParaRPr lang="sv-SE" sz="1200" dirty="0">
              <a:latin typeface="Arial" pitchFamily="34" charset="0"/>
              <a:cs typeface="Arial" pitchFamily="34" charset="0"/>
            </a:endParaRPr>
          </a:p>
        </p:txBody>
      </p:sp>
      <p:sp>
        <p:nvSpPr>
          <p:cNvPr id="14" name="textruta 13"/>
          <p:cNvSpPr txBox="1"/>
          <p:nvPr userDrawn="1"/>
        </p:nvSpPr>
        <p:spPr>
          <a:xfrm>
            <a:off x="3489311" y="6446320"/>
            <a:ext cx="1368152" cy="215444"/>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200" b="0" i="0" u="none" strike="noStrike" kern="1200" baseline="30000" dirty="0" smtClean="0">
                <a:solidFill>
                  <a:schemeClr val="tx1"/>
                </a:solidFill>
                <a:latin typeface="Arial" panose="020B0604020202020204" pitchFamily="34" charset="0"/>
                <a:ea typeface="+mn-ea"/>
                <a:cs typeface="Arial" panose="020B0604020202020204" pitchFamily="34" charset="0"/>
              </a:rPr>
              <a:t>@</a:t>
            </a:r>
            <a:r>
              <a:rPr lang="sv-SE" sz="1200" b="0" i="0" u="none" strike="noStrike" kern="1200" baseline="30000" dirty="0" err="1" smtClean="0">
                <a:solidFill>
                  <a:schemeClr val="tx1"/>
                </a:solidFill>
                <a:latin typeface="Arial" panose="020B0604020202020204" pitchFamily="34" charset="0"/>
                <a:ea typeface="+mn-ea"/>
                <a:cs typeface="Arial" panose="020B0604020202020204" pitchFamily="34" charset="0"/>
              </a:rPr>
              <a:t>SCB_nyheter</a:t>
            </a:r>
            <a:endParaRPr lang="sv-SE" sz="1200" b="0" i="0" u="none" strike="noStrike" kern="1200" baseline="30000" dirty="0" smtClean="0">
              <a:solidFill>
                <a:schemeClr val="tx1"/>
              </a:solidFill>
              <a:latin typeface="Arial" panose="020B0604020202020204" pitchFamily="34" charset="0"/>
              <a:ea typeface="+mn-ea"/>
              <a:cs typeface="Arial" panose="020B0604020202020204" pitchFamily="34" charset="0"/>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reserve="1">
  <p:cSld name="2_Rubrikbild">
    <p:bg>
      <p:bgPr>
        <a:solidFill>
          <a:srgbClr val="078693"/>
        </a:solidFill>
        <a:effectLst/>
      </p:bgPr>
    </p:bg>
    <p:spTree>
      <p:nvGrpSpPr>
        <p:cNvPr id="1" name=""/>
        <p:cNvGrpSpPr/>
        <p:nvPr/>
      </p:nvGrpSpPr>
      <p:grpSpPr>
        <a:xfrm>
          <a:off x="0" y="0"/>
          <a:ext cx="0" cy="0"/>
          <a:chOff x="0" y="0"/>
          <a:chExt cx="0" cy="0"/>
        </a:xfrm>
      </p:grpSpPr>
      <p:sp>
        <p:nvSpPr>
          <p:cNvPr id="2" name="Rubrik 1"/>
          <p:cNvSpPr>
            <a:spLocks noGrp="1"/>
          </p:cNvSpPr>
          <p:nvPr>
            <p:ph type="ctrTitle"/>
          </p:nvPr>
        </p:nvSpPr>
        <p:spPr>
          <a:xfrm>
            <a:off x="1258888" y="2130425"/>
            <a:ext cx="6626225" cy="1470025"/>
          </a:xfrm>
        </p:spPr>
        <p:txBody>
          <a:bodyPr/>
          <a:lstStyle>
            <a:lvl1pPr algn="ctr">
              <a:defRPr>
                <a:solidFill>
                  <a:schemeClr val="bg1"/>
                </a:solidFill>
              </a:defRPr>
            </a:lvl1pPr>
          </a:lstStyle>
          <a:p>
            <a:r>
              <a:rPr lang="sv-SE" smtClean="0"/>
              <a:t>Klicka här för att ändra format</a:t>
            </a:r>
            <a:endParaRPr lang="sv-SE" dirty="0"/>
          </a:p>
        </p:txBody>
      </p:sp>
      <p:sp>
        <p:nvSpPr>
          <p:cNvPr id="3" name="Underrubrik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smtClean="0"/>
              <a:t>Klicka här för att ändra format på underrubrik i bakgrunden</a:t>
            </a:r>
            <a:endParaRPr lang="sv-SE" dirty="0"/>
          </a:p>
        </p:txBody>
      </p:sp>
      <p:sp>
        <p:nvSpPr>
          <p:cNvPr id="4" name="Platshållare för datum 3"/>
          <p:cNvSpPr>
            <a:spLocks noGrp="1"/>
          </p:cNvSpPr>
          <p:nvPr>
            <p:ph type="dt" sz="half" idx="10"/>
          </p:nvPr>
        </p:nvSpPr>
        <p:spPr/>
        <p:txBody>
          <a:bodyPr/>
          <a:lstStyle/>
          <a:p>
            <a:fld id="{E2F1F4D1-35E4-46BA-AF81-4FD86FB65BBB}" type="datetimeFigureOut">
              <a:rPr lang="sv-SE" smtClean="0"/>
              <a:pPr/>
              <a:t>2015-11-24</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6C39467F-BE74-4AAD-857B-908E9ECDE9FD}" type="slidenum">
              <a:rPr lang="sv-SE" smtClean="0"/>
              <a:pPr/>
              <a:t>‹#›</a:t>
            </a:fld>
            <a:endParaRPr lang="sv-SE"/>
          </a:p>
        </p:txBody>
      </p:sp>
      <p:pic>
        <p:nvPicPr>
          <p:cNvPr id="9" name="Bildobjekt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604448" y="3539143"/>
            <a:ext cx="548595" cy="2986793"/>
          </a:xfrm>
          <a:prstGeom prst="rect">
            <a:avLst/>
          </a:prstGeom>
        </p:spPr>
      </p:pic>
      <p:pic>
        <p:nvPicPr>
          <p:cNvPr id="10" name="Bildobjekt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286" y="1066097"/>
            <a:ext cx="546515" cy="4543888"/>
          </a:xfrm>
          <a:prstGeom prst="rect">
            <a:avLst/>
          </a:prstGeom>
        </p:spPr>
      </p:pic>
      <p:pic>
        <p:nvPicPr>
          <p:cNvPr id="11" name="Bildobjekt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7062" y="6371540"/>
            <a:ext cx="283341" cy="280436"/>
          </a:xfrm>
          <a:prstGeom prst="rect">
            <a:avLst/>
          </a:prstGeom>
        </p:spPr>
      </p:pic>
      <p:pic>
        <p:nvPicPr>
          <p:cNvPr id="12" name="Bildobjekt 1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201279" y="6359673"/>
            <a:ext cx="359968" cy="292303"/>
          </a:xfrm>
          <a:prstGeom prst="rect">
            <a:avLst/>
          </a:prstGeom>
        </p:spPr>
      </p:pic>
      <p:sp>
        <p:nvSpPr>
          <p:cNvPr id="13" name="textruta 12"/>
          <p:cNvSpPr txBox="1"/>
          <p:nvPr userDrawn="1"/>
        </p:nvSpPr>
        <p:spPr>
          <a:xfrm>
            <a:off x="1510341" y="6451921"/>
            <a:ext cx="2232671" cy="400110"/>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200" b="0" i="0" u="none" strike="noStrike" kern="1200" baseline="30000" dirty="0" smtClean="0">
                <a:solidFill>
                  <a:schemeClr val="bg1"/>
                </a:solidFill>
                <a:latin typeface="Arial" panose="020B0604020202020204" pitchFamily="34" charset="0"/>
                <a:ea typeface="+mn-ea"/>
                <a:cs typeface="Arial" panose="020B0604020202020204" pitchFamily="34" charset="0"/>
              </a:rPr>
              <a:t>facebook.com/</a:t>
            </a:r>
            <a:r>
              <a:rPr lang="sv-SE" sz="1200" b="0" i="0" u="none" strike="noStrike" kern="1200" baseline="30000" dirty="0" err="1" smtClean="0">
                <a:solidFill>
                  <a:schemeClr val="bg1"/>
                </a:solidFill>
                <a:latin typeface="Arial" panose="020B0604020202020204" pitchFamily="34" charset="0"/>
                <a:ea typeface="+mn-ea"/>
                <a:cs typeface="Arial" panose="020B0604020202020204" pitchFamily="34" charset="0"/>
              </a:rPr>
              <a:t>statisticssweden</a:t>
            </a:r>
            <a:endParaRPr lang="sv-SE" sz="1200" b="0" i="0" u="none" strike="noStrike" kern="1200" baseline="30000" dirty="0" smtClean="0">
              <a:solidFill>
                <a:schemeClr val="bg1"/>
              </a:solidFill>
              <a:latin typeface="Arial" panose="020B0604020202020204" pitchFamily="34" charset="0"/>
              <a:ea typeface="+mn-ea"/>
              <a:cs typeface="Arial" panose="020B0604020202020204" pitchFamily="34" charset="0"/>
            </a:endParaRPr>
          </a:p>
          <a:p>
            <a:endParaRPr lang="sv-SE" sz="1200" dirty="0">
              <a:latin typeface="Arial" pitchFamily="34" charset="0"/>
              <a:cs typeface="Arial" pitchFamily="34" charset="0"/>
            </a:endParaRPr>
          </a:p>
        </p:txBody>
      </p:sp>
      <p:sp>
        <p:nvSpPr>
          <p:cNvPr id="14" name="textruta 13"/>
          <p:cNvSpPr txBox="1"/>
          <p:nvPr userDrawn="1"/>
        </p:nvSpPr>
        <p:spPr>
          <a:xfrm>
            <a:off x="3489311" y="6446320"/>
            <a:ext cx="1368152" cy="215444"/>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200" b="0" i="0" u="none" strike="noStrike" kern="1200" baseline="30000" dirty="0" smtClean="0">
                <a:solidFill>
                  <a:schemeClr val="bg1"/>
                </a:solidFill>
                <a:latin typeface="Arial" panose="020B0604020202020204" pitchFamily="34" charset="0"/>
                <a:ea typeface="+mn-ea"/>
                <a:cs typeface="Arial" panose="020B0604020202020204" pitchFamily="34" charset="0"/>
              </a:rPr>
              <a:t>@</a:t>
            </a:r>
            <a:r>
              <a:rPr lang="sv-SE" sz="1200" b="0" i="0" u="none" strike="noStrike" kern="1200" baseline="30000" dirty="0" err="1" smtClean="0">
                <a:solidFill>
                  <a:schemeClr val="bg1"/>
                </a:solidFill>
                <a:latin typeface="Arial" panose="020B0604020202020204" pitchFamily="34" charset="0"/>
                <a:ea typeface="+mn-ea"/>
                <a:cs typeface="Arial" panose="020B0604020202020204" pitchFamily="34" charset="0"/>
              </a:rPr>
              <a:t>SCB_nyheter</a:t>
            </a:r>
            <a:endParaRPr lang="sv-SE" sz="1200" b="0" i="0" u="none" strike="noStrike" kern="1200" baseline="30000" dirty="0" smtClean="0">
              <a:solidFill>
                <a:schemeClr val="bg1"/>
              </a:solidFill>
              <a:latin typeface="Arial" panose="020B0604020202020204" pitchFamily="34" charset="0"/>
              <a:ea typeface="+mn-ea"/>
              <a:cs typeface="Arial" panose="020B0604020202020204" pitchFamily="34" charset="0"/>
            </a:endParaRP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 preserve="1">
  <p:cSld name="3_Rubrikbild">
    <p:bg>
      <p:bgPr>
        <a:solidFill>
          <a:schemeClr val="accent5"/>
        </a:solidFill>
        <a:effectLst/>
      </p:bgPr>
    </p:bg>
    <p:spTree>
      <p:nvGrpSpPr>
        <p:cNvPr id="1" name=""/>
        <p:cNvGrpSpPr/>
        <p:nvPr/>
      </p:nvGrpSpPr>
      <p:grpSpPr>
        <a:xfrm>
          <a:off x="0" y="0"/>
          <a:ext cx="0" cy="0"/>
          <a:chOff x="0" y="0"/>
          <a:chExt cx="0" cy="0"/>
        </a:xfrm>
      </p:grpSpPr>
      <p:sp>
        <p:nvSpPr>
          <p:cNvPr id="2" name="Rubrik 1"/>
          <p:cNvSpPr>
            <a:spLocks noGrp="1"/>
          </p:cNvSpPr>
          <p:nvPr>
            <p:ph type="ctrTitle"/>
          </p:nvPr>
        </p:nvSpPr>
        <p:spPr>
          <a:xfrm>
            <a:off x="1258888" y="2130425"/>
            <a:ext cx="6626225" cy="1470025"/>
          </a:xfrm>
        </p:spPr>
        <p:txBody>
          <a:bodyPr/>
          <a:lstStyle>
            <a:lvl1pPr algn="ctr">
              <a:defRPr>
                <a:solidFill>
                  <a:schemeClr val="tx1"/>
                </a:solidFill>
              </a:defRPr>
            </a:lvl1pPr>
          </a:lstStyle>
          <a:p>
            <a:r>
              <a:rPr lang="sv-SE" smtClean="0"/>
              <a:t>Klicka här för att ändra format</a:t>
            </a:r>
            <a:endParaRPr lang="sv-SE" dirty="0"/>
          </a:p>
        </p:txBody>
      </p:sp>
      <p:sp>
        <p:nvSpPr>
          <p:cNvPr id="3" name="Underrubrik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smtClean="0"/>
              <a:t>Klicka här för att ändra format på underrubrik i bakgrunden</a:t>
            </a:r>
            <a:endParaRPr lang="sv-SE" dirty="0"/>
          </a:p>
        </p:txBody>
      </p:sp>
      <p:sp>
        <p:nvSpPr>
          <p:cNvPr id="4" name="Platshållare för datum 3"/>
          <p:cNvSpPr>
            <a:spLocks noGrp="1"/>
          </p:cNvSpPr>
          <p:nvPr>
            <p:ph type="dt" sz="half" idx="10"/>
          </p:nvPr>
        </p:nvSpPr>
        <p:spPr/>
        <p:txBody>
          <a:bodyPr/>
          <a:lstStyle/>
          <a:p>
            <a:fld id="{E2F1F4D1-35E4-46BA-AF81-4FD86FB65BBB}" type="datetimeFigureOut">
              <a:rPr lang="sv-SE" smtClean="0"/>
              <a:pPr/>
              <a:t>2015-11-24</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6C39467F-BE74-4AAD-857B-908E9ECDE9FD}" type="slidenum">
              <a:rPr lang="sv-SE" smtClean="0"/>
              <a:pPr/>
              <a:t>‹#›</a:t>
            </a:fld>
            <a:endParaRPr lang="sv-SE"/>
          </a:p>
        </p:txBody>
      </p:sp>
      <p:pic>
        <p:nvPicPr>
          <p:cNvPr id="17" name="Bildobjekt 1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604448" y="3539143"/>
            <a:ext cx="548595" cy="2986793"/>
          </a:xfrm>
          <a:prstGeom prst="rect">
            <a:avLst/>
          </a:prstGeom>
        </p:spPr>
      </p:pic>
      <p:pic>
        <p:nvPicPr>
          <p:cNvPr id="18" name="Bildobjekt 1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1351" y="1066097"/>
            <a:ext cx="554385" cy="4543888"/>
          </a:xfrm>
          <a:prstGeom prst="rect">
            <a:avLst/>
          </a:prstGeom>
        </p:spPr>
      </p:pic>
      <p:pic>
        <p:nvPicPr>
          <p:cNvPr id="9" name="Bildobjekt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7062" y="6371540"/>
            <a:ext cx="283341" cy="280436"/>
          </a:xfrm>
          <a:prstGeom prst="rect">
            <a:avLst/>
          </a:prstGeom>
        </p:spPr>
      </p:pic>
      <p:pic>
        <p:nvPicPr>
          <p:cNvPr id="10" name="Bildobjekt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201279" y="6359673"/>
            <a:ext cx="359968" cy="292303"/>
          </a:xfrm>
          <a:prstGeom prst="rect">
            <a:avLst/>
          </a:prstGeom>
        </p:spPr>
      </p:pic>
      <p:sp>
        <p:nvSpPr>
          <p:cNvPr id="11" name="textruta 10"/>
          <p:cNvSpPr txBox="1"/>
          <p:nvPr userDrawn="1"/>
        </p:nvSpPr>
        <p:spPr>
          <a:xfrm>
            <a:off x="1510341" y="6451921"/>
            <a:ext cx="2232671" cy="400110"/>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200" b="0" i="0" u="none" strike="noStrike" kern="1200" baseline="30000" dirty="0" smtClean="0">
                <a:solidFill>
                  <a:schemeClr val="tx1"/>
                </a:solidFill>
                <a:latin typeface="Arial" panose="020B0604020202020204" pitchFamily="34" charset="0"/>
                <a:ea typeface="+mn-ea"/>
                <a:cs typeface="Arial" panose="020B0604020202020204" pitchFamily="34" charset="0"/>
              </a:rPr>
              <a:t>facebook.com/</a:t>
            </a:r>
            <a:r>
              <a:rPr lang="sv-SE" sz="1200" b="0" i="0" u="none" strike="noStrike" kern="1200" baseline="30000" dirty="0" err="1" smtClean="0">
                <a:solidFill>
                  <a:schemeClr val="tx1"/>
                </a:solidFill>
                <a:latin typeface="Arial" panose="020B0604020202020204" pitchFamily="34" charset="0"/>
                <a:ea typeface="+mn-ea"/>
                <a:cs typeface="Arial" panose="020B0604020202020204" pitchFamily="34" charset="0"/>
              </a:rPr>
              <a:t>statisticssweden</a:t>
            </a:r>
            <a:endParaRPr lang="sv-SE" sz="1200" b="0" i="0" u="none" strike="noStrike" kern="1200" baseline="30000" dirty="0" smtClean="0">
              <a:solidFill>
                <a:schemeClr val="tx1"/>
              </a:solidFill>
              <a:latin typeface="Arial" panose="020B0604020202020204" pitchFamily="34" charset="0"/>
              <a:ea typeface="+mn-ea"/>
              <a:cs typeface="Arial" panose="020B0604020202020204" pitchFamily="34" charset="0"/>
            </a:endParaRPr>
          </a:p>
          <a:p>
            <a:endParaRPr lang="sv-SE" sz="1200" dirty="0">
              <a:latin typeface="Arial" pitchFamily="34" charset="0"/>
              <a:cs typeface="Arial" pitchFamily="34" charset="0"/>
            </a:endParaRPr>
          </a:p>
        </p:txBody>
      </p:sp>
      <p:sp>
        <p:nvSpPr>
          <p:cNvPr id="12" name="textruta 11"/>
          <p:cNvSpPr txBox="1"/>
          <p:nvPr userDrawn="1"/>
        </p:nvSpPr>
        <p:spPr>
          <a:xfrm>
            <a:off x="3489311" y="6446320"/>
            <a:ext cx="1368152" cy="215444"/>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200" b="0" i="0" u="none" strike="noStrike" kern="1200" baseline="30000" dirty="0" smtClean="0">
                <a:solidFill>
                  <a:schemeClr val="tx1"/>
                </a:solidFill>
                <a:latin typeface="Arial" panose="020B0604020202020204" pitchFamily="34" charset="0"/>
                <a:ea typeface="+mn-ea"/>
                <a:cs typeface="Arial" panose="020B0604020202020204" pitchFamily="34" charset="0"/>
              </a:rPr>
              <a:t>@</a:t>
            </a:r>
            <a:r>
              <a:rPr lang="sv-SE" sz="1200" b="0" i="0" u="none" strike="noStrike" kern="1200" baseline="30000" dirty="0" err="1" smtClean="0">
                <a:solidFill>
                  <a:schemeClr val="tx1"/>
                </a:solidFill>
                <a:latin typeface="Arial" panose="020B0604020202020204" pitchFamily="34" charset="0"/>
                <a:ea typeface="+mn-ea"/>
                <a:cs typeface="Arial" panose="020B0604020202020204" pitchFamily="34" charset="0"/>
              </a:rPr>
              <a:t>SCB_nyheter</a:t>
            </a:r>
            <a:endParaRPr lang="sv-SE" sz="1200" b="0" i="0" u="none" strike="noStrike" kern="1200" baseline="30000" dirty="0" smtClean="0">
              <a:solidFill>
                <a:schemeClr val="tx1"/>
              </a:solidFill>
              <a:latin typeface="Arial" panose="020B0604020202020204" pitchFamily="34" charset="0"/>
              <a:ea typeface="+mn-ea"/>
              <a:cs typeface="Arial" panose="020B0604020202020204" pitchFamily="34" charset="0"/>
            </a:endParaRP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 preserve="1">
  <p:cSld name="4_Rubrikbild">
    <p:bg>
      <p:bgPr>
        <a:solidFill>
          <a:schemeClr val="accent6"/>
        </a:solidFill>
        <a:effectLst/>
      </p:bgPr>
    </p:bg>
    <p:spTree>
      <p:nvGrpSpPr>
        <p:cNvPr id="1" name=""/>
        <p:cNvGrpSpPr/>
        <p:nvPr/>
      </p:nvGrpSpPr>
      <p:grpSpPr>
        <a:xfrm>
          <a:off x="0" y="0"/>
          <a:ext cx="0" cy="0"/>
          <a:chOff x="0" y="0"/>
          <a:chExt cx="0" cy="0"/>
        </a:xfrm>
      </p:grpSpPr>
      <p:sp>
        <p:nvSpPr>
          <p:cNvPr id="2" name="Rubrik 1"/>
          <p:cNvSpPr>
            <a:spLocks noGrp="1"/>
          </p:cNvSpPr>
          <p:nvPr>
            <p:ph type="ctrTitle"/>
          </p:nvPr>
        </p:nvSpPr>
        <p:spPr>
          <a:xfrm>
            <a:off x="1258888" y="2130425"/>
            <a:ext cx="6626225" cy="1470025"/>
          </a:xfrm>
        </p:spPr>
        <p:txBody>
          <a:bodyPr/>
          <a:lstStyle>
            <a:lvl1pPr algn="ctr">
              <a:defRPr>
                <a:solidFill>
                  <a:schemeClr val="bg1"/>
                </a:solidFill>
              </a:defRPr>
            </a:lvl1pPr>
          </a:lstStyle>
          <a:p>
            <a:r>
              <a:rPr lang="sv-SE" smtClean="0"/>
              <a:t>Klicka här för att ändra format</a:t>
            </a:r>
            <a:endParaRPr lang="sv-SE" dirty="0"/>
          </a:p>
        </p:txBody>
      </p:sp>
      <p:sp>
        <p:nvSpPr>
          <p:cNvPr id="3" name="Underrubrik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smtClean="0"/>
              <a:t>Klicka här för att ändra format på underrubrik i bakgrunden</a:t>
            </a:r>
            <a:endParaRPr lang="sv-SE" dirty="0"/>
          </a:p>
        </p:txBody>
      </p:sp>
      <p:sp>
        <p:nvSpPr>
          <p:cNvPr id="4" name="Platshållare för datum 3"/>
          <p:cNvSpPr>
            <a:spLocks noGrp="1"/>
          </p:cNvSpPr>
          <p:nvPr>
            <p:ph type="dt" sz="half" idx="10"/>
          </p:nvPr>
        </p:nvSpPr>
        <p:spPr/>
        <p:txBody>
          <a:bodyPr/>
          <a:lstStyle/>
          <a:p>
            <a:fld id="{E2F1F4D1-35E4-46BA-AF81-4FD86FB65BBB}" type="datetimeFigureOut">
              <a:rPr lang="sv-SE" smtClean="0"/>
              <a:pPr/>
              <a:t>2015-11-24</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6C39467F-BE74-4AAD-857B-908E9ECDE9FD}" type="slidenum">
              <a:rPr lang="sv-SE" smtClean="0"/>
              <a:pPr/>
              <a:t>‹#›</a:t>
            </a:fld>
            <a:endParaRPr lang="sv-SE"/>
          </a:p>
        </p:txBody>
      </p:sp>
      <p:pic>
        <p:nvPicPr>
          <p:cNvPr id="9" name="Bildobjekt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604448" y="3539143"/>
            <a:ext cx="548595" cy="2986793"/>
          </a:xfrm>
          <a:prstGeom prst="rect">
            <a:avLst/>
          </a:prstGeom>
        </p:spPr>
      </p:pic>
      <p:pic>
        <p:nvPicPr>
          <p:cNvPr id="10" name="Bildobjekt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286" y="1066097"/>
            <a:ext cx="546515" cy="4543888"/>
          </a:xfrm>
          <a:prstGeom prst="rect">
            <a:avLst/>
          </a:prstGeom>
        </p:spPr>
      </p:pic>
      <p:pic>
        <p:nvPicPr>
          <p:cNvPr id="11" name="Bildobjekt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57062" y="6371540"/>
            <a:ext cx="283341" cy="280436"/>
          </a:xfrm>
          <a:prstGeom prst="rect">
            <a:avLst/>
          </a:prstGeom>
        </p:spPr>
      </p:pic>
      <p:pic>
        <p:nvPicPr>
          <p:cNvPr id="12" name="Bildobjekt 1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201279" y="6359673"/>
            <a:ext cx="359968" cy="292303"/>
          </a:xfrm>
          <a:prstGeom prst="rect">
            <a:avLst/>
          </a:prstGeom>
        </p:spPr>
      </p:pic>
      <p:sp>
        <p:nvSpPr>
          <p:cNvPr id="13" name="textruta 12"/>
          <p:cNvSpPr txBox="1"/>
          <p:nvPr userDrawn="1"/>
        </p:nvSpPr>
        <p:spPr>
          <a:xfrm>
            <a:off x="1510341" y="6451921"/>
            <a:ext cx="2232671" cy="400110"/>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200" b="0" i="0" u="none" strike="noStrike" kern="1200" baseline="30000" dirty="0" smtClean="0">
                <a:solidFill>
                  <a:schemeClr val="bg1"/>
                </a:solidFill>
                <a:latin typeface="Arial" panose="020B0604020202020204" pitchFamily="34" charset="0"/>
                <a:ea typeface="+mn-ea"/>
                <a:cs typeface="Arial" panose="020B0604020202020204" pitchFamily="34" charset="0"/>
              </a:rPr>
              <a:t>facebook.com/</a:t>
            </a:r>
            <a:r>
              <a:rPr lang="sv-SE" sz="1200" b="0" i="0" u="none" strike="noStrike" kern="1200" baseline="30000" dirty="0" err="1" smtClean="0">
                <a:solidFill>
                  <a:schemeClr val="bg1"/>
                </a:solidFill>
                <a:latin typeface="Arial" panose="020B0604020202020204" pitchFamily="34" charset="0"/>
                <a:ea typeface="+mn-ea"/>
                <a:cs typeface="Arial" panose="020B0604020202020204" pitchFamily="34" charset="0"/>
              </a:rPr>
              <a:t>statisticssweden</a:t>
            </a:r>
            <a:endParaRPr lang="sv-SE" sz="1200" b="0" i="0" u="none" strike="noStrike" kern="1200" baseline="30000" dirty="0" smtClean="0">
              <a:solidFill>
                <a:schemeClr val="bg1"/>
              </a:solidFill>
              <a:latin typeface="Arial" panose="020B0604020202020204" pitchFamily="34" charset="0"/>
              <a:ea typeface="+mn-ea"/>
              <a:cs typeface="Arial" panose="020B0604020202020204" pitchFamily="34" charset="0"/>
            </a:endParaRPr>
          </a:p>
          <a:p>
            <a:endParaRPr lang="sv-SE" sz="1200" dirty="0">
              <a:latin typeface="Arial" pitchFamily="34" charset="0"/>
              <a:cs typeface="Arial" pitchFamily="34" charset="0"/>
            </a:endParaRPr>
          </a:p>
        </p:txBody>
      </p:sp>
      <p:sp>
        <p:nvSpPr>
          <p:cNvPr id="14" name="textruta 13"/>
          <p:cNvSpPr txBox="1"/>
          <p:nvPr userDrawn="1"/>
        </p:nvSpPr>
        <p:spPr>
          <a:xfrm>
            <a:off x="3489311" y="6446320"/>
            <a:ext cx="1368152" cy="215444"/>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200" b="0" i="0" u="none" strike="noStrike" kern="1200" baseline="30000" dirty="0" smtClean="0">
                <a:solidFill>
                  <a:schemeClr val="bg1"/>
                </a:solidFill>
                <a:latin typeface="Arial" panose="020B0604020202020204" pitchFamily="34" charset="0"/>
                <a:ea typeface="+mn-ea"/>
                <a:cs typeface="Arial" panose="020B0604020202020204" pitchFamily="34" charset="0"/>
              </a:rPr>
              <a:t>@</a:t>
            </a:r>
            <a:r>
              <a:rPr lang="sv-SE" sz="1200" b="0" i="0" u="none" strike="noStrike" kern="1200" baseline="30000" dirty="0" err="1" smtClean="0">
                <a:solidFill>
                  <a:schemeClr val="bg1"/>
                </a:solidFill>
                <a:latin typeface="Arial" panose="020B0604020202020204" pitchFamily="34" charset="0"/>
                <a:ea typeface="+mn-ea"/>
                <a:cs typeface="Arial" panose="020B0604020202020204" pitchFamily="34" charset="0"/>
              </a:rPr>
              <a:t>SCB_nyheter</a:t>
            </a:r>
            <a:endParaRPr lang="sv-SE" sz="1200" b="0" i="0" u="none" strike="noStrike" kern="1200" baseline="30000" dirty="0" smtClean="0">
              <a:solidFill>
                <a:schemeClr val="bg1"/>
              </a:solidFill>
              <a:latin typeface="Arial" panose="020B0604020202020204" pitchFamily="34" charset="0"/>
              <a:ea typeface="+mn-ea"/>
              <a:cs typeface="Arial" panose="020B0604020202020204" pitchFamily="34" charset="0"/>
            </a:endParaRP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1258887" y="4406900"/>
            <a:ext cx="7235825" cy="1362075"/>
          </a:xfrm>
        </p:spPr>
        <p:txBody>
          <a:bodyPr anchor="t"/>
          <a:lstStyle>
            <a:lvl1pPr algn="l">
              <a:defRPr sz="4000" b="1" cap="all"/>
            </a:lvl1pPr>
          </a:lstStyle>
          <a:p>
            <a:r>
              <a:rPr lang="sv-SE" smtClean="0"/>
              <a:t>Klicka här för att ändra format</a:t>
            </a:r>
            <a:endParaRPr lang="sv-SE"/>
          </a:p>
        </p:txBody>
      </p:sp>
      <p:sp>
        <p:nvSpPr>
          <p:cNvPr id="3" name="Platshållare för text 2"/>
          <p:cNvSpPr>
            <a:spLocks noGrp="1"/>
          </p:cNvSpPr>
          <p:nvPr>
            <p:ph type="body" idx="1"/>
          </p:nvPr>
        </p:nvSpPr>
        <p:spPr>
          <a:xfrm>
            <a:off x="1258887" y="2906713"/>
            <a:ext cx="7235825"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smtClean="0"/>
              <a:t>Klicka här för att ändra format på bakgrundstexten</a:t>
            </a:r>
          </a:p>
        </p:txBody>
      </p:sp>
      <p:sp>
        <p:nvSpPr>
          <p:cNvPr id="4" name="Platshållare för datum 3"/>
          <p:cNvSpPr>
            <a:spLocks noGrp="1"/>
          </p:cNvSpPr>
          <p:nvPr>
            <p:ph type="dt" sz="half" idx="10"/>
          </p:nvPr>
        </p:nvSpPr>
        <p:spPr/>
        <p:txBody>
          <a:bodyPr/>
          <a:lstStyle/>
          <a:p>
            <a:fld id="{E2F1F4D1-35E4-46BA-AF81-4FD86FB65BBB}" type="datetimeFigureOut">
              <a:rPr lang="sv-SE" smtClean="0"/>
              <a:pPr/>
              <a:t>2015-11-24</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6C39467F-BE74-4AAD-857B-908E9ECDE9FD}" type="slidenum">
              <a:rPr lang="sv-SE" smtClean="0"/>
              <a:pPr/>
              <a:t>‹#›</a:t>
            </a:fld>
            <a:endParaRPr lang="sv-S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a:xfrm>
            <a:off x="1256370" y="274638"/>
            <a:ext cx="6628743" cy="1143000"/>
          </a:xfrm>
        </p:spPr>
        <p:txBody>
          <a:bodyPr/>
          <a:lstStyle/>
          <a:p>
            <a:r>
              <a:rPr lang="sv-SE" smtClean="0"/>
              <a:t>Klicka här för att ändra format</a:t>
            </a:r>
            <a:endParaRPr lang="sv-SE" dirty="0"/>
          </a:p>
        </p:txBody>
      </p:sp>
      <p:sp>
        <p:nvSpPr>
          <p:cNvPr id="3" name="Platshållare för innehåll 2"/>
          <p:cNvSpPr>
            <a:spLocks noGrp="1"/>
          </p:cNvSpPr>
          <p:nvPr>
            <p:ph sz="half" idx="1"/>
          </p:nvPr>
        </p:nvSpPr>
        <p:spPr>
          <a:xfrm>
            <a:off x="1258888" y="1600200"/>
            <a:ext cx="3236912" cy="4525963"/>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dirty="0"/>
          </a:p>
        </p:txBody>
      </p:sp>
      <p:sp>
        <p:nvSpPr>
          <p:cNvPr id="4" name="Platshållare för innehåll 3"/>
          <p:cNvSpPr>
            <a:spLocks noGrp="1"/>
          </p:cNvSpPr>
          <p:nvPr>
            <p:ph sz="half" idx="2"/>
          </p:nvPr>
        </p:nvSpPr>
        <p:spPr>
          <a:xfrm>
            <a:off x="4648200" y="1600200"/>
            <a:ext cx="3247571" cy="4525963"/>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dirty="0"/>
          </a:p>
        </p:txBody>
      </p:sp>
      <p:sp>
        <p:nvSpPr>
          <p:cNvPr id="5" name="Platshållare för datum 4"/>
          <p:cNvSpPr>
            <a:spLocks noGrp="1"/>
          </p:cNvSpPr>
          <p:nvPr>
            <p:ph type="dt" sz="half" idx="10"/>
          </p:nvPr>
        </p:nvSpPr>
        <p:spPr/>
        <p:txBody>
          <a:bodyPr/>
          <a:lstStyle/>
          <a:p>
            <a:fld id="{E2F1F4D1-35E4-46BA-AF81-4FD86FB65BBB}" type="datetimeFigureOut">
              <a:rPr lang="sv-SE" smtClean="0"/>
              <a:pPr/>
              <a:t>2015-11-24</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6C39467F-BE74-4AAD-857B-908E9ECDE9FD}" type="slidenum">
              <a:rPr lang="sv-SE" smtClean="0"/>
              <a:pPr/>
              <a:t>‹#›</a:t>
            </a:fld>
            <a:endParaRPr lang="sv-S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1256370" y="378212"/>
            <a:ext cx="7430429" cy="1143000"/>
          </a:xfrm>
          <a:prstGeom prst="rect">
            <a:avLst/>
          </a:prstGeom>
        </p:spPr>
        <p:txBody>
          <a:bodyPr vert="horz" lIns="91440" tIns="45720" rIns="91440" bIns="45720" rtlCol="0" anchor="ctr">
            <a:normAutofit/>
          </a:bodyPr>
          <a:lstStyle/>
          <a:p>
            <a:r>
              <a:rPr lang="sv-SE" dirty="0" smtClean="0"/>
              <a:t>Klicka här för att ändra format</a:t>
            </a:r>
            <a:endParaRPr lang="sv-SE" dirty="0"/>
          </a:p>
        </p:txBody>
      </p:sp>
      <p:sp>
        <p:nvSpPr>
          <p:cNvPr id="3" name="Platshållare för text 2"/>
          <p:cNvSpPr>
            <a:spLocks noGrp="1"/>
          </p:cNvSpPr>
          <p:nvPr>
            <p:ph type="body" idx="1"/>
          </p:nvPr>
        </p:nvSpPr>
        <p:spPr>
          <a:xfrm>
            <a:off x="1256370" y="1600200"/>
            <a:ext cx="7430429" cy="4525963"/>
          </a:xfrm>
          <a:prstGeom prst="rect">
            <a:avLst/>
          </a:prstGeom>
        </p:spPr>
        <p:txBody>
          <a:bodyPr vert="horz" lIns="91440" tIns="45720" rIns="91440" bIns="45720" rtlCol="0">
            <a:normAutofit/>
          </a:bodyPr>
          <a:lstStyle/>
          <a:p>
            <a:pPr lvl="0"/>
            <a:r>
              <a:rPr lang="sv-SE" dirty="0" smtClean="0"/>
              <a:t>Klicka här för att ändra format på bakgrundstexten</a:t>
            </a:r>
          </a:p>
          <a:p>
            <a:pPr lvl="1"/>
            <a:r>
              <a:rPr lang="sv-SE" dirty="0" smtClean="0"/>
              <a:t>Nivå två</a:t>
            </a:r>
          </a:p>
          <a:p>
            <a:pPr lvl="2"/>
            <a:r>
              <a:rPr lang="sv-SE" dirty="0" smtClean="0"/>
              <a:t>Nivå tre</a:t>
            </a:r>
          </a:p>
          <a:p>
            <a:pPr lvl="3"/>
            <a:r>
              <a:rPr lang="sv-SE" dirty="0" smtClean="0"/>
              <a:t>Nivå fyra</a:t>
            </a:r>
          </a:p>
          <a:p>
            <a:pPr lvl="4"/>
            <a:r>
              <a:rPr lang="sv-SE" dirty="0" smtClean="0"/>
              <a:t>Nivå fem</a:t>
            </a:r>
            <a:endParaRPr lang="sv-SE" dirty="0"/>
          </a:p>
        </p:txBody>
      </p:sp>
      <p:sp>
        <p:nvSpPr>
          <p:cNvPr id="4" name="Platshållare för datum 3"/>
          <p:cNvSpPr>
            <a:spLocks noGrp="1"/>
          </p:cNvSpPr>
          <p:nvPr>
            <p:ph type="dt" sz="half" idx="2"/>
          </p:nvPr>
        </p:nvSpPr>
        <p:spPr>
          <a:xfrm>
            <a:off x="1263804" y="6492899"/>
            <a:ext cx="1326995" cy="365125"/>
          </a:xfrm>
          <a:prstGeom prst="rect">
            <a:avLst/>
          </a:prstGeom>
        </p:spPr>
        <p:txBody>
          <a:bodyPr vert="horz" lIns="91440" tIns="45720" rIns="91440" bIns="45720" rtlCol="0" anchor="ctr"/>
          <a:lstStyle>
            <a:lvl1pPr algn="l">
              <a:defRPr sz="800">
                <a:solidFill>
                  <a:schemeClr val="tx1">
                    <a:tint val="75000"/>
                  </a:schemeClr>
                </a:solidFill>
                <a:latin typeface="Arial" pitchFamily="34" charset="0"/>
                <a:cs typeface="Arial" pitchFamily="34" charset="0"/>
              </a:defRPr>
            </a:lvl1pPr>
          </a:lstStyle>
          <a:p>
            <a:fld id="{E2F1F4D1-35E4-46BA-AF81-4FD86FB65BBB}" type="datetimeFigureOut">
              <a:rPr lang="sv-SE" smtClean="0"/>
              <a:pPr/>
              <a:t>2015-11-24</a:t>
            </a:fld>
            <a:endParaRPr lang="sv-SE" dirty="0"/>
          </a:p>
        </p:txBody>
      </p:sp>
      <p:sp>
        <p:nvSpPr>
          <p:cNvPr id="5" name="Platshållare för sidfo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Platshållare för bildnummer 5"/>
          <p:cNvSpPr>
            <a:spLocks noGrp="1"/>
          </p:cNvSpPr>
          <p:nvPr>
            <p:ph type="sldNum" sz="quarter" idx="4"/>
          </p:nvPr>
        </p:nvSpPr>
        <p:spPr>
          <a:xfrm>
            <a:off x="7010432" y="6492899"/>
            <a:ext cx="2133600" cy="365125"/>
          </a:xfrm>
          <a:prstGeom prst="rect">
            <a:avLst/>
          </a:prstGeom>
        </p:spPr>
        <p:txBody>
          <a:bodyPr vert="horz" lIns="91440" tIns="45720" rIns="91440" bIns="45720" rtlCol="0" anchor="ctr"/>
          <a:lstStyle>
            <a:lvl1pPr algn="r">
              <a:defRPr sz="800">
                <a:solidFill>
                  <a:schemeClr val="tx1">
                    <a:tint val="75000"/>
                  </a:schemeClr>
                </a:solidFill>
                <a:latin typeface="Arial" pitchFamily="34" charset="0"/>
                <a:cs typeface="Arial" pitchFamily="34" charset="0"/>
              </a:defRPr>
            </a:lvl1pPr>
          </a:lstStyle>
          <a:p>
            <a:fld id="{6C39467F-BE74-4AAD-857B-908E9ECDE9FD}" type="slidenum">
              <a:rPr lang="sv-SE" smtClean="0"/>
              <a:pPr/>
              <a:t>‹#›</a:t>
            </a:fld>
            <a:endParaRPr lang="sv-SE"/>
          </a:p>
        </p:txBody>
      </p:sp>
      <p:pic>
        <p:nvPicPr>
          <p:cNvPr id="10" name="Bildobjekt 9" descr="kvadrater_100_rgb.png"/>
          <p:cNvPicPr>
            <a:picLocks noChangeAspect="1"/>
          </p:cNvPicPr>
          <p:nvPr/>
        </p:nvPicPr>
        <p:blipFill>
          <a:blip r:embed="rId19" cstate="print"/>
          <a:stretch>
            <a:fillRect/>
          </a:stretch>
        </p:blipFill>
        <p:spPr>
          <a:xfrm>
            <a:off x="8856757" y="4357553"/>
            <a:ext cx="286488" cy="1785980"/>
          </a:xfrm>
          <a:prstGeom prst="rect">
            <a:avLst/>
          </a:prstGeom>
        </p:spPr>
      </p:pic>
      <p:pic>
        <p:nvPicPr>
          <p:cNvPr id="11" name="Bildobjekt 10"/>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31351" y="1066097"/>
            <a:ext cx="554385" cy="4543888"/>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 id="2147483670" r:id="rId2"/>
    <p:sldLayoutId id="2147483680" r:id="rId3"/>
    <p:sldLayoutId id="2147483666" r:id="rId4"/>
    <p:sldLayoutId id="2147483667" r:id="rId5"/>
    <p:sldLayoutId id="2147483668" r:id="rId6"/>
    <p:sldLayoutId id="2147483669"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 id="2147483681" r:id="rId17"/>
  </p:sldLayoutIdLst>
  <p:timing>
    <p:tnLst>
      <p:par>
        <p:cTn id="1" dur="indefinite" restart="never" nodeType="tmRoot"/>
      </p:par>
    </p:tnLst>
  </p:timing>
  <p:txStyles>
    <p:titleStyle>
      <a:lvl1pPr algn="l" defTabSz="914400" rtl="0" eaLnBrk="1" latinLnBrk="0" hangingPunct="1">
        <a:spcBef>
          <a:spcPct val="0"/>
        </a:spcBef>
        <a:buNone/>
        <a:defRPr sz="4200" kern="1200">
          <a:solidFill>
            <a:schemeClr val="accent2"/>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Clr>
          <a:srgbClr val="71277A"/>
        </a:buClr>
        <a:buFont typeface="Wingdings" panose="05000000000000000000" pitchFamily="2" charset="2"/>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Clr>
          <a:srgbClr val="71277A"/>
        </a:buClr>
        <a:buFont typeface="Wingdings" panose="05000000000000000000" pitchFamily="2" charset="2"/>
        <a:buChar char="§"/>
        <a:defRPr sz="22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Clr>
          <a:srgbClr val="71277A"/>
        </a:buClr>
        <a:buFont typeface="Wingdings" panose="05000000000000000000" pitchFamily="2" charset="2"/>
        <a:buChar char="§"/>
        <a:defRPr sz="18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Clr>
          <a:srgbClr val="71277A"/>
        </a:buClr>
        <a:buFont typeface="Wingdings" panose="05000000000000000000" pitchFamily="2" charset="2"/>
        <a:buChar char="§"/>
        <a:defRPr sz="16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Clr>
          <a:srgbClr val="71277A"/>
        </a:buClr>
        <a:buFont typeface="Wingdings" panose="05000000000000000000" pitchFamily="2" charset="2"/>
        <a:buChar char="§"/>
        <a:defRPr sz="14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6"/>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6B5636-19D6-44D6-9351-C8113A37B333}" type="datetimeFigureOut">
              <a:rPr lang="en-GB" smtClean="0">
                <a:solidFill>
                  <a:prstClr val="black">
                    <a:tint val="75000"/>
                  </a:prstClr>
                </a:solidFill>
              </a:rPr>
              <a:pPr/>
              <a:t>24/11/2015</a:t>
            </a:fld>
            <a:endParaRPr lang="en-GB" dirty="0">
              <a:solidFill>
                <a:prstClr val="black">
                  <a:tint val="75000"/>
                </a:prstClr>
              </a:solidFill>
            </a:endParaRPr>
          </a:p>
        </p:txBody>
      </p:sp>
      <p:sp>
        <p:nvSpPr>
          <p:cNvPr id="5" name="Footer Placeholder 4"/>
          <p:cNvSpPr>
            <a:spLocks noGrp="1"/>
          </p:cNvSpPr>
          <p:nvPr>
            <p:ph type="ftr" sz="quarter" idx="3"/>
          </p:nvPr>
        </p:nvSpPr>
        <p:spPr>
          <a:xfrm>
            <a:off x="3124200" y="635635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solidFill>
                <a:prstClr val="black">
                  <a:tint val="75000"/>
                </a:prstClr>
              </a:solidFill>
            </a:endParaRPr>
          </a:p>
        </p:txBody>
      </p:sp>
      <p:sp>
        <p:nvSpPr>
          <p:cNvPr id="6" name="Slide Number Placeholder 5"/>
          <p:cNvSpPr>
            <a:spLocks noGrp="1"/>
          </p:cNvSpPr>
          <p:nvPr>
            <p:ph type="sldNum" sz="quarter" idx="4"/>
          </p:nvPr>
        </p:nvSpPr>
        <p:spPr>
          <a:xfrm>
            <a:off x="6553200" y="6356356"/>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16FF7C-33AD-4211-B250-EC7B492E51F7}"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823132987"/>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9.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19.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9.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ubrik 34"/>
          <p:cNvSpPr>
            <a:spLocks noGrp="1"/>
          </p:cNvSpPr>
          <p:nvPr>
            <p:ph type="ctrTitle"/>
          </p:nvPr>
        </p:nvSpPr>
        <p:spPr/>
        <p:txBody>
          <a:bodyPr/>
          <a:lstStyle/>
          <a:p>
            <a:r>
              <a:rPr lang="en-GB" dirty="0"/>
              <a:t>GSIM-variables</a:t>
            </a:r>
            <a:endParaRPr lang="sv-SE" dirty="0"/>
          </a:p>
        </p:txBody>
      </p:sp>
      <p:sp>
        <p:nvSpPr>
          <p:cNvPr id="36" name="Underrubrik 35"/>
          <p:cNvSpPr>
            <a:spLocks noGrp="1"/>
          </p:cNvSpPr>
          <p:nvPr>
            <p:ph type="subTitle" idx="1"/>
          </p:nvPr>
        </p:nvSpPr>
        <p:spPr>
          <a:xfrm>
            <a:off x="1371600" y="3573016"/>
            <a:ext cx="6400800" cy="1752600"/>
          </a:xfrm>
        </p:spPr>
        <p:txBody>
          <a:bodyPr/>
          <a:lstStyle/>
          <a:p>
            <a:r>
              <a:rPr lang="sv-SE" dirty="0" err="1" smtClean="0"/>
              <a:t>Modernisation</a:t>
            </a:r>
            <a:r>
              <a:rPr lang="sv-SE" dirty="0" smtClean="0"/>
              <a:t> </a:t>
            </a:r>
            <a:r>
              <a:rPr lang="sv-SE" dirty="0" err="1" smtClean="0"/>
              <a:t>Comittee</a:t>
            </a:r>
            <a:r>
              <a:rPr lang="sv-SE" dirty="0" smtClean="0"/>
              <a:t> on </a:t>
            </a:r>
            <a:r>
              <a:rPr lang="sv-SE" dirty="0" err="1" smtClean="0"/>
              <a:t>Strandards</a:t>
            </a:r>
            <a:endParaRPr lang="sv-SE" dirty="0"/>
          </a:p>
        </p:txBody>
      </p:sp>
      <p:pic>
        <p:nvPicPr>
          <p:cNvPr id="4" name="Picture 4" descr="C:\Users\bornali\Pictures\MCOS.jpg"/>
          <p:cNvPicPr>
            <a:picLocks noChangeAspect="1" noChangeArrowheads="1"/>
          </p:cNvPicPr>
          <p:nvPr/>
        </p:nvPicPr>
        <p:blipFill>
          <a:blip r:embed="rId2" cstate="print"/>
          <a:srcRect/>
          <a:stretch>
            <a:fillRect/>
          </a:stretch>
        </p:blipFill>
        <p:spPr bwMode="auto">
          <a:xfrm>
            <a:off x="3505595" y="4365104"/>
            <a:ext cx="2074517" cy="185362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519188" y="1676400"/>
            <a:ext cx="6076481" cy="4955852"/>
            <a:chOff x="187227" y="87234"/>
            <a:chExt cx="8751057" cy="5260652"/>
          </a:xfrm>
        </p:grpSpPr>
        <p:grpSp>
          <p:nvGrpSpPr>
            <p:cNvPr id="3" name="Grupp 49"/>
            <p:cNvGrpSpPr/>
            <p:nvPr/>
          </p:nvGrpSpPr>
          <p:grpSpPr>
            <a:xfrm>
              <a:off x="187227" y="87234"/>
              <a:ext cx="8751057" cy="2405663"/>
              <a:chOff x="-319158" y="188640"/>
              <a:chExt cx="9211638" cy="3093851"/>
            </a:xfrm>
          </p:grpSpPr>
          <p:sp>
            <p:nvSpPr>
              <p:cNvPr id="75" name="Rektangel 74"/>
              <p:cNvSpPr/>
              <p:nvPr/>
            </p:nvSpPr>
            <p:spPr>
              <a:xfrm>
                <a:off x="251520" y="188640"/>
                <a:ext cx="8640960" cy="3093851"/>
              </a:xfrm>
              <a:prstGeom prst="rect">
                <a:avLst/>
              </a:prstGeom>
              <a:solidFill>
                <a:schemeClr val="accent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solidFill>
                    <a:prstClr val="white"/>
                  </a:solidFill>
                </a:endParaRPr>
              </a:p>
            </p:txBody>
          </p:sp>
          <p:sp>
            <p:nvSpPr>
              <p:cNvPr id="131" name="textruta 130"/>
              <p:cNvSpPr txBox="1"/>
              <p:nvPr/>
            </p:nvSpPr>
            <p:spPr>
              <a:xfrm rot="16200000">
                <a:off x="-744128" y="2136049"/>
                <a:ext cx="1549802" cy="699861"/>
              </a:xfrm>
              <a:prstGeom prst="rect">
                <a:avLst/>
              </a:prstGeom>
              <a:noFill/>
            </p:spPr>
            <p:txBody>
              <a:bodyPr wrap="none" rtlCol="0">
                <a:spAutoFit/>
              </a:bodyPr>
              <a:lstStyle/>
              <a:p>
                <a:r>
                  <a:rPr lang="sv-SE" sz="2400" b="1" dirty="0">
                    <a:solidFill>
                      <a:prstClr val="black"/>
                    </a:solidFill>
                  </a:rPr>
                  <a:t>Canada</a:t>
                </a:r>
              </a:p>
            </p:txBody>
          </p:sp>
        </p:grpSp>
        <p:grpSp>
          <p:nvGrpSpPr>
            <p:cNvPr id="4" name="Group 4"/>
            <p:cNvGrpSpPr/>
            <p:nvPr/>
          </p:nvGrpSpPr>
          <p:grpSpPr>
            <a:xfrm>
              <a:off x="918538" y="231250"/>
              <a:ext cx="7661651" cy="832330"/>
              <a:chOff x="353355" y="2933913"/>
              <a:chExt cx="8221964" cy="814274"/>
            </a:xfrm>
          </p:grpSpPr>
          <p:sp>
            <p:nvSpPr>
              <p:cNvPr id="6" name="Freeform 5"/>
              <p:cNvSpPr/>
              <p:nvPr/>
            </p:nvSpPr>
            <p:spPr>
              <a:xfrm>
                <a:off x="353355" y="2933913"/>
                <a:ext cx="2222152" cy="814274"/>
              </a:xfrm>
              <a:custGeom>
                <a:avLst/>
                <a:gdLst>
                  <a:gd name="connsiteX0" fmla="*/ 0 w 2222152"/>
                  <a:gd name="connsiteY0" fmla="*/ 0 h 888861"/>
                  <a:gd name="connsiteX1" fmla="*/ 1777722 w 2222152"/>
                  <a:gd name="connsiteY1" fmla="*/ 0 h 888861"/>
                  <a:gd name="connsiteX2" fmla="*/ 2222152 w 2222152"/>
                  <a:gd name="connsiteY2" fmla="*/ 444431 h 888861"/>
                  <a:gd name="connsiteX3" fmla="*/ 1777722 w 2222152"/>
                  <a:gd name="connsiteY3" fmla="*/ 888861 h 888861"/>
                  <a:gd name="connsiteX4" fmla="*/ 0 w 2222152"/>
                  <a:gd name="connsiteY4" fmla="*/ 888861 h 888861"/>
                  <a:gd name="connsiteX5" fmla="*/ 444431 w 2222152"/>
                  <a:gd name="connsiteY5" fmla="*/ 444431 h 888861"/>
                  <a:gd name="connsiteX6" fmla="*/ 0 w 2222152"/>
                  <a:gd name="connsiteY6" fmla="*/ 0 h 88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2152" h="888861">
                    <a:moveTo>
                      <a:pt x="0" y="0"/>
                    </a:moveTo>
                    <a:lnTo>
                      <a:pt x="1777722" y="0"/>
                    </a:lnTo>
                    <a:lnTo>
                      <a:pt x="2222152" y="444431"/>
                    </a:lnTo>
                    <a:lnTo>
                      <a:pt x="1777722" y="888861"/>
                    </a:lnTo>
                    <a:lnTo>
                      <a:pt x="0" y="888861"/>
                    </a:lnTo>
                    <a:lnTo>
                      <a:pt x="444431" y="444431"/>
                    </a:lnTo>
                    <a:lnTo>
                      <a:pt x="0" y="0"/>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r>
                  <a:rPr lang="en-GB" dirty="0">
                    <a:solidFill>
                      <a:prstClr val="white"/>
                    </a:solidFill>
                  </a:rPr>
                  <a:t>Collect</a:t>
                </a:r>
                <a:endParaRPr lang="en-GB" sz="1900" dirty="0">
                  <a:solidFill>
                    <a:prstClr val="white"/>
                  </a:solidFill>
                </a:endParaRPr>
              </a:p>
            </p:txBody>
          </p:sp>
          <p:sp>
            <p:nvSpPr>
              <p:cNvPr id="7" name="Freeform 6"/>
              <p:cNvSpPr/>
              <p:nvPr/>
            </p:nvSpPr>
            <p:spPr>
              <a:xfrm>
                <a:off x="2353292" y="2933913"/>
                <a:ext cx="2222152" cy="814274"/>
              </a:xfrm>
              <a:custGeom>
                <a:avLst/>
                <a:gdLst>
                  <a:gd name="connsiteX0" fmla="*/ 0 w 2222152"/>
                  <a:gd name="connsiteY0" fmla="*/ 0 h 888861"/>
                  <a:gd name="connsiteX1" fmla="*/ 1777722 w 2222152"/>
                  <a:gd name="connsiteY1" fmla="*/ 0 h 888861"/>
                  <a:gd name="connsiteX2" fmla="*/ 2222152 w 2222152"/>
                  <a:gd name="connsiteY2" fmla="*/ 444431 h 888861"/>
                  <a:gd name="connsiteX3" fmla="*/ 1777722 w 2222152"/>
                  <a:gd name="connsiteY3" fmla="*/ 888861 h 888861"/>
                  <a:gd name="connsiteX4" fmla="*/ 0 w 2222152"/>
                  <a:gd name="connsiteY4" fmla="*/ 888861 h 888861"/>
                  <a:gd name="connsiteX5" fmla="*/ 444431 w 2222152"/>
                  <a:gd name="connsiteY5" fmla="*/ 444431 h 888861"/>
                  <a:gd name="connsiteX6" fmla="*/ 0 w 2222152"/>
                  <a:gd name="connsiteY6" fmla="*/ 0 h 88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2152" h="888861">
                    <a:moveTo>
                      <a:pt x="0" y="0"/>
                    </a:moveTo>
                    <a:lnTo>
                      <a:pt x="1777722" y="0"/>
                    </a:lnTo>
                    <a:lnTo>
                      <a:pt x="2222152" y="444431"/>
                    </a:lnTo>
                    <a:lnTo>
                      <a:pt x="1777722" y="888861"/>
                    </a:lnTo>
                    <a:lnTo>
                      <a:pt x="0" y="888861"/>
                    </a:lnTo>
                    <a:lnTo>
                      <a:pt x="444431" y="444431"/>
                    </a:lnTo>
                    <a:lnTo>
                      <a:pt x="0" y="0"/>
                    </a:lnTo>
                    <a:close/>
                  </a:path>
                </a:pathLst>
              </a:custGeom>
              <a:scene3d>
                <a:camera prst="orthographicFront"/>
                <a:lightRig rig="threePt" dir="t"/>
              </a:scene3d>
              <a:sp3d>
                <a:bevelB w="247650" h="133350" prst="coolSlant"/>
              </a:sp3d>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r>
                  <a:rPr lang="en-GB" dirty="0">
                    <a:solidFill>
                      <a:prstClr val="white"/>
                    </a:solidFill>
                  </a:rPr>
                  <a:t>Process</a:t>
                </a:r>
                <a:endParaRPr lang="en-GB" sz="1900" dirty="0">
                  <a:solidFill>
                    <a:prstClr val="white"/>
                  </a:solidFill>
                </a:endParaRPr>
              </a:p>
            </p:txBody>
          </p:sp>
          <p:sp>
            <p:nvSpPr>
              <p:cNvPr id="8" name="Freeform 7"/>
              <p:cNvSpPr/>
              <p:nvPr/>
            </p:nvSpPr>
            <p:spPr>
              <a:xfrm>
                <a:off x="4353230" y="2933913"/>
                <a:ext cx="2222152" cy="814273"/>
              </a:xfrm>
              <a:custGeom>
                <a:avLst/>
                <a:gdLst>
                  <a:gd name="connsiteX0" fmla="*/ 0 w 2222152"/>
                  <a:gd name="connsiteY0" fmla="*/ 0 h 888861"/>
                  <a:gd name="connsiteX1" fmla="*/ 1777722 w 2222152"/>
                  <a:gd name="connsiteY1" fmla="*/ 0 h 888861"/>
                  <a:gd name="connsiteX2" fmla="*/ 2222152 w 2222152"/>
                  <a:gd name="connsiteY2" fmla="*/ 444431 h 888861"/>
                  <a:gd name="connsiteX3" fmla="*/ 1777722 w 2222152"/>
                  <a:gd name="connsiteY3" fmla="*/ 888861 h 888861"/>
                  <a:gd name="connsiteX4" fmla="*/ 0 w 2222152"/>
                  <a:gd name="connsiteY4" fmla="*/ 888861 h 888861"/>
                  <a:gd name="connsiteX5" fmla="*/ 444431 w 2222152"/>
                  <a:gd name="connsiteY5" fmla="*/ 444431 h 888861"/>
                  <a:gd name="connsiteX6" fmla="*/ 0 w 2222152"/>
                  <a:gd name="connsiteY6" fmla="*/ 0 h 88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2152" h="888861">
                    <a:moveTo>
                      <a:pt x="0" y="0"/>
                    </a:moveTo>
                    <a:lnTo>
                      <a:pt x="1777722" y="0"/>
                    </a:lnTo>
                    <a:lnTo>
                      <a:pt x="2222152" y="444431"/>
                    </a:lnTo>
                    <a:lnTo>
                      <a:pt x="1777722" y="888861"/>
                    </a:lnTo>
                    <a:lnTo>
                      <a:pt x="0" y="888861"/>
                    </a:lnTo>
                    <a:lnTo>
                      <a:pt x="444431" y="444431"/>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r>
                  <a:rPr lang="en-GB" sz="1600" dirty="0">
                    <a:solidFill>
                      <a:prstClr val="white"/>
                    </a:solidFill>
                  </a:rPr>
                  <a:t>Analyse</a:t>
                </a:r>
              </a:p>
            </p:txBody>
          </p:sp>
          <p:sp>
            <p:nvSpPr>
              <p:cNvPr id="9" name="Freeform 8"/>
              <p:cNvSpPr/>
              <p:nvPr/>
            </p:nvSpPr>
            <p:spPr>
              <a:xfrm>
                <a:off x="6353167" y="2933913"/>
                <a:ext cx="2222152" cy="814273"/>
              </a:xfrm>
              <a:custGeom>
                <a:avLst/>
                <a:gdLst>
                  <a:gd name="connsiteX0" fmla="*/ 0 w 2222152"/>
                  <a:gd name="connsiteY0" fmla="*/ 0 h 888861"/>
                  <a:gd name="connsiteX1" fmla="*/ 1777722 w 2222152"/>
                  <a:gd name="connsiteY1" fmla="*/ 0 h 888861"/>
                  <a:gd name="connsiteX2" fmla="*/ 2222152 w 2222152"/>
                  <a:gd name="connsiteY2" fmla="*/ 444431 h 888861"/>
                  <a:gd name="connsiteX3" fmla="*/ 1777722 w 2222152"/>
                  <a:gd name="connsiteY3" fmla="*/ 888861 h 888861"/>
                  <a:gd name="connsiteX4" fmla="*/ 0 w 2222152"/>
                  <a:gd name="connsiteY4" fmla="*/ 888861 h 888861"/>
                  <a:gd name="connsiteX5" fmla="*/ 444431 w 2222152"/>
                  <a:gd name="connsiteY5" fmla="*/ 444431 h 888861"/>
                  <a:gd name="connsiteX6" fmla="*/ 0 w 2222152"/>
                  <a:gd name="connsiteY6" fmla="*/ 0 h 88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2152" h="888861">
                    <a:moveTo>
                      <a:pt x="0" y="0"/>
                    </a:moveTo>
                    <a:lnTo>
                      <a:pt x="1777722" y="0"/>
                    </a:lnTo>
                    <a:lnTo>
                      <a:pt x="2222152" y="444431"/>
                    </a:lnTo>
                    <a:lnTo>
                      <a:pt x="1777722" y="888861"/>
                    </a:lnTo>
                    <a:lnTo>
                      <a:pt x="0" y="888861"/>
                    </a:lnTo>
                    <a:lnTo>
                      <a:pt x="444431" y="444431"/>
                    </a:lnTo>
                    <a:lnTo>
                      <a:pt x="0" y="0"/>
                    </a:lnTo>
                    <a:close/>
                  </a:path>
                </a:pathLst>
              </a:cu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r>
                  <a:rPr lang="en-GB" sz="1600" dirty="0">
                    <a:solidFill>
                      <a:prstClr val="white"/>
                    </a:solidFill>
                  </a:rPr>
                  <a:t>Disseminate</a:t>
                </a:r>
              </a:p>
            </p:txBody>
          </p:sp>
        </p:grpSp>
        <p:sp>
          <p:nvSpPr>
            <p:cNvPr id="55" name="Rektangel 54"/>
            <p:cNvSpPr/>
            <p:nvPr/>
          </p:nvSpPr>
          <p:spPr>
            <a:xfrm>
              <a:off x="873388" y="1158298"/>
              <a:ext cx="7920880" cy="1217053"/>
            </a:xfrm>
            <a:prstGeom prst="rect">
              <a:avLst/>
            </a:prstGeom>
            <a:solidFill>
              <a:schemeClr val="bg1">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solidFill>
                  <a:prstClr val="white"/>
                </a:solidFill>
              </a:endParaRPr>
            </a:p>
          </p:txBody>
        </p:sp>
        <p:grpSp>
          <p:nvGrpSpPr>
            <p:cNvPr id="10" name="Group 77"/>
            <p:cNvGrpSpPr/>
            <p:nvPr/>
          </p:nvGrpSpPr>
          <p:grpSpPr>
            <a:xfrm>
              <a:off x="1521460" y="1302314"/>
              <a:ext cx="7200800" cy="864096"/>
              <a:chOff x="459143" y="4572237"/>
              <a:chExt cx="7879453" cy="897752"/>
            </a:xfrm>
          </p:grpSpPr>
          <p:grpSp>
            <p:nvGrpSpPr>
              <p:cNvPr id="11" name="Group 16"/>
              <p:cNvGrpSpPr/>
              <p:nvPr/>
            </p:nvGrpSpPr>
            <p:grpSpPr>
              <a:xfrm>
                <a:off x="459143" y="4581128"/>
                <a:ext cx="2467911" cy="888861"/>
                <a:chOff x="459143" y="4581128"/>
                <a:chExt cx="2467911" cy="888861"/>
              </a:xfrm>
            </p:grpSpPr>
            <p:sp>
              <p:nvSpPr>
                <p:cNvPr id="87" name="Freeform 10"/>
                <p:cNvSpPr/>
                <p:nvPr/>
              </p:nvSpPr>
              <p:spPr>
                <a:xfrm>
                  <a:off x="572124" y="4581128"/>
                  <a:ext cx="2222152" cy="888861"/>
                </a:xfrm>
                <a:custGeom>
                  <a:avLst/>
                  <a:gdLst>
                    <a:gd name="connsiteX0" fmla="*/ 0 w 2222152"/>
                    <a:gd name="connsiteY0" fmla="*/ 0 h 888861"/>
                    <a:gd name="connsiteX1" fmla="*/ 1777722 w 2222152"/>
                    <a:gd name="connsiteY1" fmla="*/ 0 h 888861"/>
                    <a:gd name="connsiteX2" fmla="*/ 2222152 w 2222152"/>
                    <a:gd name="connsiteY2" fmla="*/ 444431 h 888861"/>
                    <a:gd name="connsiteX3" fmla="*/ 1777722 w 2222152"/>
                    <a:gd name="connsiteY3" fmla="*/ 888861 h 888861"/>
                    <a:gd name="connsiteX4" fmla="*/ 0 w 2222152"/>
                    <a:gd name="connsiteY4" fmla="*/ 888861 h 888861"/>
                    <a:gd name="connsiteX5" fmla="*/ 444431 w 2222152"/>
                    <a:gd name="connsiteY5" fmla="*/ 444431 h 888861"/>
                    <a:gd name="connsiteX6" fmla="*/ 0 w 2222152"/>
                    <a:gd name="connsiteY6" fmla="*/ 0 h 88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2152" h="888861">
                      <a:moveTo>
                        <a:pt x="0" y="0"/>
                      </a:moveTo>
                      <a:lnTo>
                        <a:pt x="1777722" y="0"/>
                      </a:lnTo>
                      <a:lnTo>
                        <a:pt x="2222152" y="444431"/>
                      </a:lnTo>
                      <a:lnTo>
                        <a:pt x="1777722" y="888861"/>
                      </a:lnTo>
                      <a:lnTo>
                        <a:pt x="0" y="888861"/>
                      </a:lnTo>
                      <a:lnTo>
                        <a:pt x="444431" y="444431"/>
                      </a:lnTo>
                      <a:lnTo>
                        <a:pt x="0" y="0"/>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en-GB" sz="1900" dirty="0">
                    <a:solidFill>
                      <a:prstClr val="white"/>
                    </a:solidFill>
                  </a:endParaRPr>
                </a:p>
              </p:txBody>
            </p:sp>
            <p:sp>
              <p:nvSpPr>
                <p:cNvPr id="88" name="Diamond 14"/>
                <p:cNvSpPr/>
                <p:nvPr/>
              </p:nvSpPr>
              <p:spPr>
                <a:xfrm>
                  <a:off x="2217070" y="4803343"/>
                  <a:ext cx="709984" cy="444430"/>
                </a:xfrm>
                <a:prstGeom prst="diamond">
                  <a:avLst/>
                </a:prstGeom>
                <a:solidFill>
                  <a:schemeClr val="bg1"/>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en-GB" sz="1900" dirty="0">
                    <a:solidFill>
                      <a:prstClr val="white"/>
                    </a:solidFill>
                  </a:endParaRPr>
                </a:p>
              </p:txBody>
            </p:sp>
            <p:sp>
              <p:nvSpPr>
                <p:cNvPr id="89" name="Diamond 15"/>
                <p:cNvSpPr/>
                <p:nvPr/>
              </p:nvSpPr>
              <p:spPr>
                <a:xfrm>
                  <a:off x="459143" y="4803343"/>
                  <a:ext cx="709984" cy="444430"/>
                </a:xfrm>
                <a:prstGeom prst="diamond">
                  <a:avLst/>
                </a:prstGeom>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en-GB" sz="1900" dirty="0">
                    <a:solidFill>
                      <a:prstClr val="white"/>
                    </a:solidFill>
                  </a:endParaRPr>
                </a:p>
              </p:txBody>
            </p:sp>
          </p:grpSp>
          <p:grpSp>
            <p:nvGrpSpPr>
              <p:cNvPr id="12" name="Group 17"/>
              <p:cNvGrpSpPr/>
              <p:nvPr/>
            </p:nvGrpSpPr>
            <p:grpSpPr>
              <a:xfrm>
                <a:off x="2259539" y="4572237"/>
                <a:ext cx="2467911" cy="888861"/>
                <a:chOff x="459143" y="4581128"/>
                <a:chExt cx="2467911" cy="888861"/>
              </a:xfrm>
            </p:grpSpPr>
            <p:sp>
              <p:nvSpPr>
                <p:cNvPr id="84" name="Freeform 18"/>
                <p:cNvSpPr/>
                <p:nvPr/>
              </p:nvSpPr>
              <p:spPr>
                <a:xfrm>
                  <a:off x="572124" y="4581128"/>
                  <a:ext cx="2222152" cy="888861"/>
                </a:xfrm>
                <a:custGeom>
                  <a:avLst/>
                  <a:gdLst>
                    <a:gd name="connsiteX0" fmla="*/ 0 w 2222152"/>
                    <a:gd name="connsiteY0" fmla="*/ 0 h 888861"/>
                    <a:gd name="connsiteX1" fmla="*/ 1777722 w 2222152"/>
                    <a:gd name="connsiteY1" fmla="*/ 0 h 888861"/>
                    <a:gd name="connsiteX2" fmla="*/ 2222152 w 2222152"/>
                    <a:gd name="connsiteY2" fmla="*/ 444431 h 888861"/>
                    <a:gd name="connsiteX3" fmla="*/ 1777722 w 2222152"/>
                    <a:gd name="connsiteY3" fmla="*/ 888861 h 888861"/>
                    <a:gd name="connsiteX4" fmla="*/ 0 w 2222152"/>
                    <a:gd name="connsiteY4" fmla="*/ 888861 h 888861"/>
                    <a:gd name="connsiteX5" fmla="*/ 444431 w 2222152"/>
                    <a:gd name="connsiteY5" fmla="*/ 444431 h 888861"/>
                    <a:gd name="connsiteX6" fmla="*/ 0 w 2222152"/>
                    <a:gd name="connsiteY6" fmla="*/ 0 h 88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2152" h="888861">
                      <a:moveTo>
                        <a:pt x="0" y="0"/>
                      </a:moveTo>
                      <a:lnTo>
                        <a:pt x="1777722" y="0"/>
                      </a:lnTo>
                      <a:lnTo>
                        <a:pt x="2222152" y="444431"/>
                      </a:lnTo>
                      <a:lnTo>
                        <a:pt x="1777722" y="888861"/>
                      </a:lnTo>
                      <a:lnTo>
                        <a:pt x="0" y="888861"/>
                      </a:lnTo>
                      <a:lnTo>
                        <a:pt x="444431" y="444431"/>
                      </a:lnTo>
                      <a:lnTo>
                        <a:pt x="0" y="0"/>
                      </a:lnTo>
                      <a:close/>
                    </a:path>
                  </a:pathLst>
                </a:cu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en-GB" sz="1900" dirty="0">
                    <a:solidFill>
                      <a:prstClr val="white"/>
                    </a:solidFill>
                  </a:endParaRPr>
                </a:p>
              </p:txBody>
            </p:sp>
            <p:sp>
              <p:nvSpPr>
                <p:cNvPr id="85" name="Diamond 19"/>
                <p:cNvSpPr/>
                <p:nvPr/>
              </p:nvSpPr>
              <p:spPr>
                <a:xfrm>
                  <a:off x="2217070" y="4803343"/>
                  <a:ext cx="709984" cy="444430"/>
                </a:xfrm>
                <a:prstGeom prst="diamond">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en-GB" sz="1900" dirty="0">
                    <a:solidFill>
                      <a:prstClr val="white"/>
                    </a:solidFill>
                  </a:endParaRPr>
                </a:p>
              </p:txBody>
            </p:sp>
            <p:sp>
              <p:nvSpPr>
                <p:cNvPr id="86" name="Diamond 20"/>
                <p:cNvSpPr/>
                <p:nvPr/>
              </p:nvSpPr>
              <p:spPr>
                <a:xfrm>
                  <a:off x="459143" y="4803343"/>
                  <a:ext cx="709984" cy="444430"/>
                </a:xfrm>
                <a:prstGeom prst="diamond">
                  <a:avLst/>
                </a:prstGeom>
                <a:ln>
                  <a:noFill/>
                </a:ln>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en-GB" sz="1900" dirty="0">
                    <a:solidFill>
                      <a:prstClr val="white"/>
                    </a:solidFill>
                  </a:endParaRPr>
                </a:p>
              </p:txBody>
            </p:sp>
          </p:grpSp>
          <p:grpSp>
            <p:nvGrpSpPr>
              <p:cNvPr id="13" name="Group 21"/>
              <p:cNvGrpSpPr/>
              <p:nvPr/>
            </p:nvGrpSpPr>
            <p:grpSpPr>
              <a:xfrm>
                <a:off x="4049528" y="4581128"/>
                <a:ext cx="2467911" cy="888861"/>
                <a:chOff x="459143" y="4581128"/>
                <a:chExt cx="2467911" cy="888861"/>
              </a:xfrm>
            </p:grpSpPr>
            <p:sp>
              <p:nvSpPr>
                <p:cNvPr id="81" name="Freeform 22"/>
                <p:cNvSpPr/>
                <p:nvPr/>
              </p:nvSpPr>
              <p:spPr>
                <a:xfrm>
                  <a:off x="572124" y="4581128"/>
                  <a:ext cx="2222152" cy="888861"/>
                </a:xfrm>
                <a:custGeom>
                  <a:avLst/>
                  <a:gdLst>
                    <a:gd name="connsiteX0" fmla="*/ 0 w 2222152"/>
                    <a:gd name="connsiteY0" fmla="*/ 0 h 888861"/>
                    <a:gd name="connsiteX1" fmla="*/ 1777722 w 2222152"/>
                    <a:gd name="connsiteY1" fmla="*/ 0 h 888861"/>
                    <a:gd name="connsiteX2" fmla="*/ 2222152 w 2222152"/>
                    <a:gd name="connsiteY2" fmla="*/ 444431 h 888861"/>
                    <a:gd name="connsiteX3" fmla="*/ 1777722 w 2222152"/>
                    <a:gd name="connsiteY3" fmla="*/ 888861 h 888861"/>
                    <a:gd name="connsiteX4" fmla="*/ 0 w 2222152"/>
                    <a:gd name="connsiteY4" fmla="*/ 888861 h 888861"/>
                    <a:gd name="connsiteX5" fmla="*/ 444431 w 2222152"/>
                    <a:gd name="connsiteY5" fmla="*/ 444431 h 888861"/>
                    <a:gd name="connsiteX6" fmla="*/ 0 w 2222152"/>
                    <a:gd name="connsiteY6" fmla="*/ 0 h 88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2152" h="888861">
                      <a:moveTo>
                        <a:pt x="0" y="0"/>
                      </a:moveTo>
                      <a:lnTo>
                        <a:pt x="1777722" y="0"/>
                      </a:lnTo>
                      <a:lnTo>
                        <a:pt x="2222152" y="444431"/>
                      </a:lnTo>
                      <a:lnTo>
                        <a:pt x="1777722" y="888861"/>
                      </a:lnTo>
                      <a:lnTo>
                        <a:pt x="0" y="888861"/>
                      </a:lnTo>
                      <a:lnTo>
                        <a:pt x="444431" y="444431"/>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en-GB" sz="1900" dirty="0">
                    <a:solidFill>
                      <a:prstClr val="white"/>
                    </a:solidFill>
                  </a:endParaRPr>
                </a:p>
              </p:txBody>
            </p:sp>
            <p:sp>
              <p:nvSpPr>
                <p:cNvPr id="82" name="Diamond 23"/>
                <p:cNvSpPr/>
                <p:nvPr/>
              </p:nvSpPr>
              <p:spPr>
                <a:xfrm>
                  <a:off x="2217070" y="4803343"/>
                  <a:ext cx="709984" cy="444430"/>
                </a:xfrm>
                <a:prstGeom prst="diamond">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en-GB" sz="1900" dirty="0">
                    <a:solidFill>
                      <a:prstClr val="white"/>
                    </a:solidFill>
                  </a:endParaRPr>
                </a:p>
              </p:txBody>
            </p:sp>
            <p:sp>
              <p:nvSpPr>
                <p:cNvPr id="83" name="Diamond 24"/>
                <p:cNvSpPr/>
                <p:nvPr/>
              </p:nvSpPr>
              <p:spPr>
                <a:xfrm>
                  <a:off x="459143" y="4803343"/>
                  <a:ext cx="709984" cy="444430"/>
                </a:xfrm>
                <a:prstGeom prst="diamond">
                  <a:avLst/>
                </a:prstGeom>
                <a:ln>
                  <a:noFill/>
                </a:ln>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en-GB" sz="1900" dirty="0">
                    <a:solidFill>
                      <a:prstClr val="white"/>
                    </a:solidFill>
                  </a:endParaRPr>
                </a:p>
              </p:txBody>
            </p:sp>
          </p:grpSp>
          <p:grpSp>
            <p:nvGrpSpPr>
              <p:cNvPr id="14" name="Group 25"/>
              <p:cNvGrpSpPr/>
              <p:nvPr/>
            </p:nvGrpSpPr>
            <p:grpSpPr>
              <a:xfrm>
                <a:off x="5845844" y="4581128"/>
                <a:ext cx="2492752" cy="888861"/>
                <a:chOff x="434302" y="4581128"/>
                <a:chExt cx="2492752" cy="888861"/>
              </a:xfrm>
            </p:grpSpPr>
            <p:sp>
              <p:nvSpPr>
                <p:cNvPr id="77" name="Freeform 26"/>
                <p:cNvSpPr/>
                <p:nvPr/>
              </p:nvSpPr>
              <p:spPr>
                <a:xfrm>
                  <a:off x="513098" y="4581128"/>
                  <a:ext cx="2222152" cy="888861"/>
                </a:xfrm>
                <a:custGeom>
                  <a:avLst/>
                  <a:gdLst>
                    <a:gd name="connsiteX0" fmla="*/ 0 w 2222152"/>
                    <a:gd name="connsiteY0" fmla="*/ 0 h 888861"/>
                    <a:gd name="connsiteX1" fmla="*/ 1777722 w 2222152"/>
                    <a:gd name="connsiteY1" fmla="*/ 0 h 888861"/>
                    <a:gd name="connsiteX2" fmla="*/ 2222152 w 2222152"/>
                    <a:gd name="connsiteY2" fmla="*/ 444431 h 888861"/>
                    <a:gd name="connsiteX3" fmla="*/ 1777722 w 2222152"/>
                    <a:gd name="connsiteY3" fmla="*/ 888861 h 888861"/>
                    <a:gd name="connsiteX4" fmla="*/ 0 w 2222152"/>
                    <a:gd name="connsiteY4" fmla="*/ 888861 h 888861"/>
                    <a:gd name="connsiteX5" fmla="*/ 444431 w 2222152"/>
                    <a:gd name="connsiteY5" fmla="*/ 444431 h 888861"/>
                    <a:gd name="connsiteX6" fmla="*/ 0 w 2222152"/>
                    <a:gd name="connsiteY6" fmla="*/ 0 h 88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2152" h="888861">
                      <a:moveTo>
                        <a:pt x="0" y="0"/>
                      </a:moveTo>
                      <a:lnTo>
                        <a:pt x="1777722" y="0"/>
                      </a:lnTo>
                      <a:lnTo>
                        <a:pt x="2222152" y="444431"/>
                      </a:lnTo>
                      <a:lnTo>
                        <a:pt x="1777722" y="888861"/>
                      </a:lnTo>
                      <a:lnTo>
                        <a:pt x="0" y="888861"/>
                      </a:lnTo>
                      <a:lnTo>
                        <a:pt x="444431" y="444431"/>
                      </a:lnTo>
                      <a:lnTo>
                        <a:pt x="0" y="0"/>
                      </a:lnTo>
                      <a:close/>
                    </a:path>
                  </a:pathLst>
                </a:cu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en-GB" sz="1900" dirty="0">
                    <a:solidFill>
                      <a:prstClr val="white"/>
                    </a:solidFill>
                  </a:endParaRPr>
                </a:p>
              </p:txBody>
            </p:sp>
            <p:sp>
              <p:nvSpPr>
                <p:cNvPr id="79" name="Diamond 27"/>
                <p:cNvSpPr/>
                <p:nvPr/>
              </p:nvSpPr>
              <p:spPr>
                <a:xfrm>
                  <a:off x="2217070" y="4803343"/>
                  <a:ext cx="709984" cy="444430"/>
                </a:xfrm>
                <a:prstGeom prst="diamond">
                  <a:avLst/>
                </a:prstGeom>
                <a:solidFill>
                  <a:schemeClr val="bg1"/>
                </a:solidFill>
                <a:ln>
                  <a:noFill/>
                </a:ln>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en-GB" sz="1900" dirty="0">
                    <a:solidFill>
                      <a:prstClr val="white"/>
                    </a:solidFill>
                  </a:endParaRPr>
                </a:p>
              </p:txBody>
            </p:sp>
            <p:sp>
              <p:nvSpPr>
                <p:cNvPr id="80" name="Diamond 28"/>
                <p:cNvSpPr/>
                <p:nvPr/>
              </p:nvSpPr>
              <p:spPr>
                <a:xfrm>
                  <a:off x="434302" y="4794451"/>
                  <a:ext cx="709984" cy="491052"/>
                </a:xfrm>
                <a:prstGeom prst="diamond">
                  <a:avLst/>
                </a:prstGeom>
                <a:ln>
                  <a:noFill/>
                </a:ln>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en-GB" sz="1900" dirty="0">
                    <a:solidFill>
                      <a:prstClr val="white"/>
                    </a:solidFill>
                  </a:endParaRPr>
                </a:p>
              </p:txBody>
            </p:sp>
          </p:grpSp>
        </p:grpSp>
        <p:grpSp>
          <p:nvGrpSpPr>
            <p:cNvPr id="222" name="Grupp 49"/>
            <p:cNvGrpSpPr/>
            <p:nvPr/>
          </p:nvGrpSpPr>
          <p:grpSpPr>
            <a:xfrm>
              <a:off x="187230" y="2557904"/>
              <a:ext cx="8751054" cy="2789982"/>
              <a:chOff x="-319155" y="188640"/>
              <a:chExt cx="9211635" cy="4896544"/>
            </a:xfrm>
          </p:grpSpPr>
          <p:sp>
            <p:nvSpPr>
              <p:cNvPr id="223" name="Rektangel 222"/>
              <p:cNvSpPr/>
              <p:nvPr/>
            </p:nvSpPr>
            <p:spPr>
              <a:xfrm>
                <a:off x="251520" y="188640"/>
                <a:ext cx="8640960" cy="4896544"/>
              </a:xfrm>
              <a:prstGeom prst="rect">
                <a:avLst/>
              </a:prstGeom>
              <a:solidFill>
                <a:schemeClr val="accent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solidFill>
                    <a:prstClr val="white"/>
                  </a:solidFill>
                </a:endParaRPr>
              </a:p>
            </p:txBody>
          </p:sp>
          <p:sp>
            <p:nvSpPr>
              <p:cNvPr id="224" name="textruta 223"/>
              <p:cNvSpPr txBox="1"/>
              <p:nvPr/>
            </p:nvSpPr>
            <p:spPr>
              <a:xfrm rot="16200000">
                <a:off x="-1082962" y="2397638"/>
                <a:ext cx="2227475" cy="699861"/>
              </a:xfrm>
              <a:prstGeom prst="rect">
                <a:avLst/>
              </a:prstGeom>
              <a:noFill/>
            </p:spPr>
            <p:txBody>
              <a:bodyPr wrap="none" rtlCol="0">
                <a:spAutoFit/>
              </a:bodyPr>
              <a:lstStyle/>
              <a:p>
                <a:r>
                  <a:rPr lang="sv-SE" sz="2400" b="1" dirty="0">
                    <a:solidFill>
                      <a:prstClr val="black"/>
                    </a:solidFill>
                  </a:rPr>
                  <a:t>Sweden</a:t>
                </a:r>
              </a:p>
            </p:txBody>
          </p:sp>
        </p:grpSp>
        <p:sp>
          <p:nvSpPr>
            <p:cNvPr id="246" name="Rektangel 245"/>
            <p:cNvSpPr/>
            <p:nvPr/>
          </p:nvSpPr>
          <p:spPr>
            <a:xfrm>
              <a:off x="873388" y="4042687"/>
              <a:ext cx="7920880" cy="1217051"/>
            </a:xfrm>
            <a:prstGeom prst="rect">
              <a:avLst/>
            </a:prstGeom>
            <a:solidFill>
              <a:schemeClr val="bg1">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solidFill>
                  <a:prstClr val="white"/>
                </a:solidFill>
              </a:endParaRPr>
            </a:p>
          </p:txBody>
        </p:sp>
        <p:grpSp>
          <p:nvGrpSpPr>
            <p:cNvPr id="225" name="Grupp 55"/>
            <p:cNvGrpSpPr/>
            <p:nvPr/>
          </p:nvGrpSpPr>
          <p:grpSpPr>
            <a:xfrm>
              <a:off x="873388" y="2674534"/>
              <a:ext cx="7920880" cy="1217053"/>
              <a:chOff x="229363" y="1851370"/>
              <a:chExt cx="8064896" cy="1413976"/>
            </a:xfrm>
          </p:grpSpPr>
          <p:sp>
            <p:nvSpPr>
              <p:cNvPr id="226" name="Rektangel 225"/>
              <p:cNvSpPr/>
              <p:nvPr/>
            </p:nvSpPr>
            <p:spPr>
              <a:xfrm>
                <a:off x="229363" y="1851370"/>
                <a:ext cx="8064896" cy="1413976"/>
              </a:xfrm>
              <a:prstGeom prst="rect">
                <a:avLst/>
              </a:prstGeom>
              <a:solidFill>
                <a:schemeClr val="bg1">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solidFill>
                    <a:prstClr val="white"/>
                  </a:solidFill>
                </a:endParaRPr>
              </a:p>
            </p:txBody>
          </p:sp>
          <p:sp>
            <p:nvSpPr>
              <p:cNvPr id="227" name="textruta 226"/>
              <p:cNvSpPr txBox="1"/>
              <p:nvPr/>
            </p:nvSpPr>
            <p:spPr>
              <a:xfrm rot="16200000">
                <a:off x="423802" y="2291687"/>
                <a:ext cx="227821" cy="541565"/>
              </a:xfrm>
              <a:prstGeom prst="rect">
                <a:avLst/>
              </a:prstGeom>
              <a:noFill/>
            </p:spPr>
            <p:txBody>
              <a:bodyPr wrap="none" rtlCol="0">
                <a:spAutoFit/>
              </a:bodyPr>
              <a:lstStyle/>
              <a:p>
                <a:endParaRPr lang="sv-SE" b="1" dirty="0">
                  <a:solidFill>
                    <a:prstClr val="black"/>
                  </a:solidFill>
                </a:endParaRPr>
              </a:p>
            </p:txBody>
          </p:sp>
        </p:grpSp>
        <p:grpSp>
          <p:nvGrpSpPr>
            <p:cNvPr id="303" name="Grupp 302"/>
            <p:cNvGrpSpPr/>
            <p:nvPr/>
          </p:nvGrpSpPr>
          <p:grpSpPr>
            <a:xfrm>
              <a:off x="1494602" y="2854990"/>
              <a:ext cx="5472608" cy="864096"/>
              <a:chOff x="1403648" y="2780928"/>
              <a:chExt cx="5472608" cy="864096"/>
            </a:xfrm>
          </p:grpSpPr>
          <p:sp>
            <p:nvSpPr>
              <p:cNvPr id="299" name="Flödesschema: Data 298"/>
              <p:cNvSpPr/>
              <p:nvPr/>
            </p:nvSpPr>
            <p:spPr>
              <a:xfrm>
                <a:off x="1403648" y="2780928"/>
                <a:ext cx="2016224" cy="864096"/>
              </a:xfrm>
              <a:prstGeom prst="flowChartInputOutpu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300" name="Flödesschema: Data 299"/>
              <p:cNvSpPr/>
              <p:nvPr/>
            </p:nvSpPr>
            <p:spPr>
              <a:xfrm>
                <a:off x="3131840" y="2780928"/>
                <a:ext cx="2016224" cy="864096"/>
              </a:xfrm>
              <a:prstGeom prst="flowChartInputOutpu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301" name="Flödesschema: Data 300"/>
              <p:cNvSpPr/>
              <p:nvPr/>
            </p:nvSpPr>
            <p:spPr>
              <a:xfrm>
                <a:off x="4860032" y="2780928"/>
                <a:ext cx="2016224" cy="864096"/>
              </a:xfrm>
              <a:prstGeom prst="flowChartInputOutput">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grpSp>
        <p:grpSp>
          <p:nvGrpSpPr>
            <p:cNvPr id="304" name="Grupp 303"/>
            <p:cNvGrpSpPr/>
            <p:nvPr/>
          </p:nvGrpSpPr>
          <p:grpSpPr>
            <a:xfrm>
              <a:off x="1494602" y="4223142"/>
              <a:ext cx="5472608" cy="864096"/>
              <a:chOff x="1403648" y="2780928"/>
              <a:chExt cx="5472608" cy="864096"/>
            </a:xfrm>
          </p:grpSpPr>
          <p:sp>
            <p:nvSpPr>
              <p:cNvPr id="305" name="Flödesschema: Data 304"/>
              <p:cNvSpPr/>
              <p:nvPr/>
            </p:nvSpPr>
            <p:spPr>
              <a:xfrm>
                <a:off x="1403648" y="2780928"/>
                <a:ext cx="2016224" cy="864096"/>
              </a:xfrm>
              <a:prstGeom prst="flowChartInputOutpu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306" name="Flödesschema: Data 305"/>
              <p:cNvSpPr/>
              <p:nvPr/>
            </p:nvSpPr>
            <p:spPr>
              <a:xfrm>
                <a:off x="3131840" y="2780928"/>
                <a:ext cx="2016224" cy="864096"/>
              </a:xfrm>
              <a:prstGeom prst="flowChartInputOutpu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307" name="Flödesschema: Data 306"/>
              <p:cNvSpPr/>
              <p:nvPr/>
            </p:nvSpPr>
            <p:spPr>
              <a:xfrm>
                <a:off x="4860032" y="2780928"/>
                <a:ext cx="2016224" cy="864096"/>
              </a:xfrm>
              <a:prstGeom prst="flowChartInputOutput">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grpSp>
        <p:sp>
          <p:nvSpPr>
            <p:cNvPr id="311" name="textruta 310"/>
            <p:cNvSpPr txBox="1"/>
            <p:nvPr/>
          </p:nvSpPr>
          <p:spPr>
            <a:xfrm>
              <a:off x="7399260" y="2782981"/>
              <a:ext cx="727661" cy="980118"/>
            </a:xfrm>
            <a:prstGeom prst="rect">
              <a:avLst/>
            </a:prstGeom>
            <a:noFill/>
          </p:spPr>
          <p:txBody>
            <a:bodyPr wrap="none" rtlCol="0">
              <a:spAutoFit/>
            </a:bodyPr>
            <a:lstStyle/>
            <a:p>
              <a:r>
                <a:rPr lang="sv-SE" sz="5400" b="1" dirty="0">
                  <a:solidFill>
                    <a:prstClr val="black"/>
                  </a:solidFill>
                </a:rPr>
                <a:t>?</a:t>
              </a:r>
              <a:endParaRPr lang="sv-SE" b="1" dirty="0">
                <a:solidFill>
                  <a:prstClr val="black"/>
                </a:solidFill>
              </a:endParaRPr>
            </a:p>
          </p:txBody>
        </p:sp>
        <p:sp>
          <p:nvSpPr>
            <p:cNvPr id="314" name="Flödesschema: Data 313"/>
            <p:cNvSpPr/>
            <p:nvPr/>
          </p:nvSpPr>
          <p:spPr>
            <a:xfrm>
              <a:off x="6679178" y="2854990"/>
              <a:ext cx="2016224" cy="864096"/>
            </a:xfrm>
            <a:prstGeom prst="flowChartInputOutput">
              <a:avLst/>
            </a:prstGeom>
            <a:noFill/>
            <a:ln>
              <a:solidFill>
                <a:schemeClr val="accent1">
                  <a:shade val="50000"/>
                </a:schemeClr>
              </a:solidFill>
              <a:prstDash val="sysDot"/>
            </a:ln>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a:solidFill>
                  <a:prstClr val="white"/>
                </a:solidFill>
              </a:endParaRPr>
            </a:p>
          </p:txBody>
        </p:sp>
        <p:sp>
          <p:nvSpPr>
            <p:cNvPr id="315" name="Flödesschema: Data 314"/>
            <p:cNvSpPr/>
            <p:nvPr/>
          </p:nvSpPr>
          <p:spPr>
            <a:xfrm>
              <a:off x="6679178" y="4223142"/>
              <a:ext cx="2016224" cy="864096"/>
            </a:xfrm>
            <a:prstGeom prst="flowChartInputOutput">
              <a:avLst/>
            </a:prstGeom>
            <a:noFill/>
            <a:ln>
              <a:solidFill>
                <a:schemeClr val="accent1">
                  <a:shade val="50000"/>
                </a:schemeClr>
              </a:solidFill>
              <a:prstDash val="sysDot"/>
            </a:ln>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a:solidFill>
                  <a:prstClr val="white"/>
                </a:solidFill>
              </a:endParaRPr>
            </a:p>
          </p:txBody>
        </p:sp>
        <p:sp>
          <p:nvSpPr>
            <p:cNvPr id="316" name="textruta 315"/>
            <p:cNvSpPr txBox="1"/>
            <p:nvPr/>
          </p:nvSpPr>
          <p:spPr>
            <a:xfrm>
              <a:off x="7399260" y="4151134"/>
              <a:ext cx="727661" cy="980118"/>
            </a:xfrm>
            <a:prstGeom prst="rect">
              <a:avLst/>
            </a:prstGeom>
            <a:noFill/>
          </p:spPr>
          <p:txBody>
            <a:bodyPr wrap="none" rtlCol="0">
              <a:spAutoFit/>
            </a:bodyPr>
            <a:lstStyle/>
            <a:p>
              <a:r>
                <a:rPr lang="sv-SE" sz="5400" b="1" dirty="0">
                  <a:solidFill>
                    <a:prstClr val="black"/>
                  </a:solidFill>
                </a:rPr>
                <a:t>?</a:t>
              </a:r>
              <a:endParaRPr lang="sv-SE" b="1" dirty="0">
                <a:solidFill>
                  <a:prstClr val="black"/>
                </a:solidFill>
              </a:endParaRPr>
            </a:p>
          </p:txBody>
        </p:sp>
        <p:pic>
          <p:nvPicPr>
            <p:cNvPr id="338" name="Picture 7" descr="\\FS11\SCBJAEN$\Mina dokument\Presentations\Other\flags\ca.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79712" y="1412776"/>
              <a:ext cx="576064" cy="576064"/>
            </a:xfrm>
            <a:prstGeom prst="rect">
              <a:avLst/>
            </a:prstGeom>
            <a:noFill/>
          </p:spPr>
        </p:pic>
        <p:pic>
          <p:nvPicPr>
            <p:cNvPr id="340" name="Picture 7" descr="\\FS11\SCBJAEN$\Mina dokument\Presentations\Other\flags\ca.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35896" y="1412776"/>
              <a:ext cx="576064" cy="576064"/>
            </a:xfrm>
            <a:prstGeom prst="rect">
              <a:avLst/>
            </a:prstGeom>
            <a:noFill/>
          </p:spPr>
        </p:pic>
        <p:pic>
          <p:nvPicPr>
            <p:cNvPr id="342" name="Picture 7" descr="\\FS11\SCBJAEN$\Mina dokument\Presentations\Other\flags\ca.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92080" y="1412776"/>
              <a:ext cx="576064" cy="576064"/>
            </a:xfrm>
            <a:prstGeom prst="rect">
              <a:avLst/>
            </a:prstGeom>
            <a:noFill/>
          </p:spPr>
        </p:pic>
        <p:pic>
          <p:nvPicPr>
            <p:cNvPr id="344" name="Picture 7" descr="\\FS11\SCBJAEN$\Mina dokument\Presentations\Other\flags\ca.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8264" y="1412776"/>
              <a:ext cx="576064" cy="576064"/>
            </a:xfrm>
            <a:prstGeom prst="rect">
              <a:avLst/>
            </a:prstGeom>
            <a:noFill/>
          </p:spPr>
        </p:pic>
        <p:pic>
          <p:nvPicPr>
            <p:cNvPr id="346" name="Picture 3" descr="\\FS11\SCBJAEN$\Mina dokument\Presentations\Other\flags\s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79712" y="2956396"/>
              <a:ext cx="576064" cy="576064"/>
            </a:xfrm>
            <a:prstGeom prst="rect">
              <a:avLst/>
            </a:prstGeom>
            <a:noFill/>
          </p:spPr>
        </p:pic>
        <p:pic>
          <p:nvPicPr>
            <p:cNvPr id="347" name="Picture 3" descr="\\FS11\SCBJAEN$\Mina dokument\Presentations\Other\flags\s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79712" y="4324548"/>
              <a:ext cx="576064" cy="576064"/>
            </a:xfrm>
            <a:prstGeom prst="rect">
              <a:avLst/>
            </a:prstGeom>
            <a:noFill/>
          </p:spPr>
        </p:pic>
        <p:pic>
          <p:nvPicPr>
            <p:cNvPr id="348" name="Picture 3" descr="\\FS11\SCBJAEN$\Mina dokument\Presentations\Other\flags\s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35896" y="2956396"/>
              <a:ext cx="576064" cy="576064"/>
            </a:xfrm>
            <a:prstGeom prst="rect">
              <a:avLst/>
            </a:prstGeom>
            <a:noFill/>
          </p:spPr>
        </p:pic>
        <p:pic>
          <p:nvPicPr>
            <p:cNvPr id="349" name="Picture 3" descr="\\FS11\SCBJAEN$\Mina dokument\Presentations\Other\flags\s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35896" y="4324548"/>
              <a:ext cx="576064" cy="576064"/>
            </a:xfrm>
            <a:prstGeom prst="rect">
              <a:avLst/>
            </a:prstGeom>
            <a:noFill/>
          </p:spPr>
        </p:pic>
        <p:pic>
          <p:nvPicPr>
            <p:cNvPr id="350" name="Picture 3" descr="\\FS11\SCBJAEN$\Mina dokument\Presentations\Other\flags\s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64088" y="2956396"/>
              <a:ext cx="576064" cy="576064"/>
            </a:xfrm>
            <a:prstGeom prst="rect">
              <a:avLst/>
            </a:prstGeom>
            <a:noFill/>
          </p:spPr>
        </p:pic>
        <p:pic>
          <p:nvPicPr>
            <p:cNvPr id="351" name="Picture 3" descr="\\FS11\SCBJAEN$\Mina dokument\Presentations\Other\flags\s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64088" y="4324548"/>
              <a:ext cx="576064" cy="576064"/>
            </a:xfrm>
            <a:prstGeom prst="rect">
              <a:avLst/>
            </a:prstGeom>
            <a:noFill/>
          </p:spPr>
        </p:pic>
        <p:grpSp>
          <p:nvGrpSpPr>
            <p:cNvPr id="364" name="Grupp 363"/>
            <p:cNvGrpSpPr/>
            <p:nvPr/>
          </p:nvGrpSpPr>
          <p:grpSpPr>
            <a:xfrm>
              <a:off x="6444208" y="4252540"/>
              <a:ext cx="2264251" cy="855538"/>
              <a:chOff x="6444208" y="4293096"/>
              <a:chExt cx="2264251" cy="855538"/>
            </a:xfrm>
          </p:grpSpPr>
          <p:grpSp>
            <p:nvGrpSpPr>
              <p:cNvPr id="365" name="Grupp 364"/>
              <p:cNvGrpSpPr/>
              <p:nvPr/>
            </p:nvGrpSpPr>
            <p:grpSpPr>
              <a:xfrm>
                <a:off x="6444208" y="4293096"/>
                <a:ext cx="2264251" cy="855538"/>
                <a:chOff x="8285174" y="548680"/>
                <a:chExt cx="2264251" cy="855538"/>
              </a:xfrm>
            </p:grpSpPr>
            <p:sp>
              <p:nvSpPr>
                <p:cNvPr id="367" name="Freeform 22"/>
                <p:cNvSpPr/>
                <p:nvPr/>
              </p:nvSpPr>
              <p:spPr>
                <a:xfrm>
                  <a:off x="8388424" y="548680"/>
                  <a:ext cx="2030759" cy="855538"/>
                </a:xfrm>
                <a:custGeom>
                  <a:avLst/>
                  <a:gdLst>
                    <a:gd name="connsiteX0" fmla="*/ 0 w 2222152"/>
                    <a:gd name="connsiteY0" fmla="*/ 0 h 888861"/>
                    <a:gd name="connsiteX1" fmla="*/ 1777722 w 2222152"/>
                    <a:gd name="connsiteY1" fmla="*/ 0 h 888861"/>
                    <a:gd name="connsiteX2" fmla="*/ 2222152 w 2222152"/>
                    <a:gd name="connsiteY2" fmla="*/ 444431 h 888861"/>
                    <a:gd name="connsiteX3" fmla="*/ 1777722 w 2222152"/>
                    <a:gd name="connsiteY3" fmla="*/ 888861 h 888861"/>
                    <a:gd name="connsiteX4" fmla="*/ 0 w 2222152"/>
                    <a:gd name="connsiteY4" fmla="*/ 888861 h 888861"/>
                    <a:gd name="connsiteX5" fmla="*/ 444431 w 2222152"/>
                    <a:gd name="connsiteY5" fmla="*/ 444431 h 888861"/>
                    <a:gd name="connsiteX6" fmla="*/ 0 w 2222152"/>
                    <a:gd name="connsiteY6" fmla="*/ 0 h 88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2152" h="888861">
                      <a:moveTo>
                        <a:pt x="0" y="0"/>
                      </a:moveTo>
                      <a:lnTo>
                        <a:pt x="1777722" y="0"/>
                      </a:lnTo>
                      <a:lnTo>
                        <a:pt x="2222152" y="444431"/>
                      </a:lnTo>
                      <a:lnTo>
                        <a:pt x="1777722" y="888861"/>
                      </a:lnTo>
                      <a:lnTo>
                        <a:pt x="0" y="888861"/>
                      </a:lnTo>
                      <a:lnTo>
                        <a:pt x="444431" y="444431"/>
                      </a:lnTo>
                      <a:lnTo>
                        <a:pt x="0" y="0"/>
                      </a:lnTo>
                      <a:close/>
                    </a:path>
                  </a:pathLst>
                </a:cu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en-GB" sz="1900" dirty="0">
                    <a:solidFill>
                      <a:prstClr val="white"/>
                    </a:solidFill>
                  </a:endParaRPr>
                </a:p>
              </p:txBody>
            </p:sp>
            <p:sp>
              <p:nvSpPr>
                <p:cNvPr id="368" name="Diamond 24"/>
                <p:cNvSpPr/>
                <p:nvPr/>
              </p:nvSpPr>
              <p:spPr>
                <a:xfrm>
                  <a:off x="8285174" y="762564"/>
                  <a:ext cx="648833" cy="427769"/>
                </a:xfrm>
                <a:prstGeom prst="diamond">
                  <a:avLst/>
                </a:prstGeom>
                <a:ln>
                  <a:noFill/>
                </a:ln>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en-GB" sz="1900" dirty="0">
                    <a:solidFill>
                      <a:prstClr val="white"/>
                    </a:solidFill>
                  </a:endParaRPr>
                </a:p>
              </p:txBody>
            </p:sp>
            <p:sp>
              <p:nvSpPr>
                <p:cNvPr id="369" name="Diamond 27"/>
                <p:cNvSpPr/>
                <p:nvPr/>
              </p:nvSpPr>
              <p:spPr>
                <a:xfrm>
                  <a:off x="9900592" y="764704"/>
                  <a:ext cx="648833" cy="427769"/>
                </a:xfrm>
                <a:prstGeom prst="diamond">
                  <a:avLst/>
                </a:prstGeom>
                <a:ln>
                  <a:noFill/>
                </a:ln>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en-GB" sz="1900" dirty="0">
                    <a:solidFill>
                      <a:prstClr val="white"/>
                    </a:solidFill>
                  </a:endParaRPr>
                </a:p>
              </p:txBody>
            </p:sp>
          </p:grpSp>
          <p:pic>
            <p:nvPicPr>
              <p:cNvPr id="366" name="Picture 7" descr="\\FS11\SCBJAEN$\Mina dokument\Presentations\Other\flags\ca.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56799" y="4437112"/>
                <a:ext cx="576064" cy="576064"/>
              </a:xfrm>
              <a:prstGeom prst="rect">
                <a:avLst/>
              </a:prstGeom>
              <a:noFill/>
            </p:spPr>
          </p:pic>
        </p:grpSp>
        <p:sp>
          <p:nvSpPr>
            <p:cNvPr id="97" name="Diamond 27"/>
            <p:cNvSpPr/>
            <p:nvPr/>
          </p:nvSpPr>
          <p:spPr>
            <a:xfrm>
              <a:off x="7937430" y="1516199"/>
              <a:ext cx="739026" cy="472642"/>
            </a:xfrm>
            <a:prstGeom prst="diamond">
              <a:avLst/>
            </a:prstGeom>
            <a:ln>
              <a:noFill/>
            </a:ln>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en-GB" sz="1900" dirty="0">
                <a:solidFill>
                  <a:prstClr val="white"/>
                </a:solidFill>
              </a:endParaRPr>
            </a:p>
          </p:txBody>
        </p:sp>
      </p:grpSp>
      <p:sp>
        <p:nvSpPr>
          <p:cNvPr id="65" name="Title 1"/>
          <p:cNvSpPr>
            <a:spLocks noGrp="1"/>
          </p:cNvSpPr>
          <p:nvPr>
            <p:ph type="title"/>
          </p:nvPr>
        </p:nvSpPr>
        <p:spPr>
          <a:xfrm>
            <a:off x="1600200" y="381000"/>
            <a:ext cx="6172200" cy="1143000"/>
          </a:xfrm>
        </p:spPr>
        <p:txBody>
          <a:bodyPr>
            <a:noAutofit/>
          </a:bodyPr>
          <a:lstStyle/>
          <a:p>
            <a:r>
              <a:rPr lang="en-US" sz="4000" dirty="0"/>
              <a:t>This makes it hard to share and reuse!</a:t>
            </a:r>
          </a:p>
        </p:txBody>
      </p:sp>
    </p:spTree>
    <p:extLst>
      <p:ext uri="{BB962C8B-B14F-4D97-AF65-F5344CB8AC3E}">
        <p14:creationId xmlns:p14="http://schemas.microsoft.com/office/powerpoint/2010/main" val="5249636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5900" y="1371600"/>
            <a:ext cx="6172200" cy="3124200"/>
          </a:xfrm>
        </p:spPr>
        <p:txBody>
          <a:bodyPr/>
          <a:lstStyle/>
          <a:p>
            <a:pPr algn="ctr"/>
            <a:r>
              <a:rPr lang="en-US" dirty="0" smtClean="0"/>
              <a:t>…but if statistical </a:t>
            </a:r>
            <a:r>
              <a:rPr lang="en-US" dirty="0" err="1" smtClean="0"/>
              <a:t>organisations</a:t>
            </a:r>
            <a:r>
              <a:rPr lang="en-US" dirty="0" smtClean="0"/>
              <a:t> work together? </a:t>
            </a:r>
            <a:endParaRPr lang="en-US" dirty="0"/>
          </a:p>
        </p:txBody>
      </p:sp>
    </p:spTree>
    <p:extLst>
      <p:ext uri="{BB962C8B-B14F-4D97-AF65-F5344CB8AC3E}">
        <p14:creationId xmlns:p14="http://schemas.microsoft.com/office/powerpoint/2010/main" val="32000056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291804" y="1721861"/>
            <a:ext cx="6413383" cy="4800599"/>
            <a:chOff x="117526" y="87234"/>
            <a:chExt cx="8820758" cy="5253644"/>
          </a:xfrm>
        </p:grpSpPr>
        <p:sp>
          <p:nvSpPr>
            <p:cNvPr id="75" name="Rektangel 74"/>
            <p:cNvSpPr/>
            <p:nvPr/>
          </p:nvSpPr>
          <p:spPr>
            <a:xfrm>
              <a:off x="729372" y="87234"/>
              <a:ext cx="8208912" cy="2405662"/>
            </a:xfrm>
            <a:prstGeom prst="rect">
              <a:avLst/>
            </a:prstGeom>
            <a:solidFill>
              <a:schemeClr val="accent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solidFill>
                  <a:prstClr val="white"/>
                </a:solidFill>
              </a:endParaRPr>
            </a:p>
          </p:txBody>
        </p:sp>
        <p:grpSp>
          <p:nvGrpSpPr>
            <p:cNvPr id="3" name="Group 4"/>
            <p:cNvGrpSpPr/>
            <p:nvPr/>
          </p:nvGrpSpPr>
          <p:grpSpPr>
            <a:xfrm>
              <a:off x="918538" y="231250"/>
              <a:ext cx="7661651" cy="832330"/>
              <a:chOff x="353355" y="2933913"/>
              <a:chExt cx="8221964" cy="814274"/>
            </a:xfrm>
          </p:grpSpPr>
          <p:sp>
            <p:nvSpPr>
              <p:cNvPr id="6" name="Freeform 5"/>
              <p:cNvSpPr/>
              <p:nvPr/>
            </p:nvSpPr>
            <p:spPr>
              <a:xfrm>
                <a:off x="353355" y="2933913"/>
                <a:ext cx="2222152" cy="814274"/>
              </a:xfrm>
              <a:custGeom>
                <a:avLst/>
                <a:gdLst>
                  <a:gd name="connsiteX0" fmla="*/ 0 w 2222152"/>
                  <a:gd name="connsiteY0" fmla="*/ 0 h 888861"/>
                  <a:gd name="connsiteX1" fmla="*/ 1777722 w 2222152"/>
                  <a:gd name="connsiteY1" fmla="*/ 0 h 888861"/>
                  <a:gd name="connsiteX2" fmla="*/ 2222152 w 2222152"/>
                  <a:gd name="connsiteY2" fmla="*/ 444431 h 888861"/>
                  <a:gd name="connsiteX3" fmla="*/ 1777722 w 2222152"/>
                  <a:gd name="connsiteY3" fmla="*/ 888861 h 888861"/>
                  <a:gd name="connsiteX4" fmla="*/ 0 w 2222152"/>
                  <a:gd name="connsiteY4" fmla="*/ 888861 h 888861"/>
                  <a:gd name="connsiteX5" fmla="*/ 444431 w 2222152"/>
                  <a:gd name="connsiteY5" fmla="*/ 444431 h 888861"/>
                  <a:gd name="connsiteX6" fmla="*/ 0 w 2222152"/>
                  <a:gd name="connsiteY6" fmla="*/ 0 h 88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2152" h="888861">
                    <a:moveTo>
                      <a:pt x="0" y="0"/>
                    </a:moveTo>
                    <a:lnTo>
                      <a:pt x="1777722" y="0"/>
                    </a:lnTo>
                    <a:lnTo>
                      <a:pt x="2222152" y="444431"/>
                    </a:lnTo>
                    <a:lnTo>
                      <a:pt x="1777722" y="888861"/>
                    </a:lnTo>
                    <a:lnTo>
                      <a:pt x="0" y="888861"/>
                    </a:lnTo>
                    <a:lnTo>
                      <a:pt x="444431" y="444431"/>
                    </a:lnTo>
                    <a:lnTo>
                      <a:pt x="0" y="0"/>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r>
                  <a:rPr lang="en-GB" dirty="0">
                    <a:solidFill>
                      <a:prstClr val="white"/>
                    </a:solidFill>
                  </a:rPr>
                  <a:t>Collect</a:t>
                </a:r>
                <a:endParaRPr lang="en-GB" sz="1900" dirty="0">
                  <a:solidFill>
                    <a:prstClr val="white"/>
                  </a:solidFill>
                </a:endParaRPr>
              </a:p>
            </p:txBody>
          </p:sp>
          <p:sp>
            <p:nvSpPr>
              <p:cNvPr id="7" name="Freeform 6"/>
              <p:cNvSpPr/>
              <p:nvPr/>
            </p:nvSpPr>
            <p:spPr>
              <a:xfrm>
                <a:off x="2353292" y="2933913"/>
                <a:ext cx="2222152" cy="814274"/>
              </a:xfrm>
              <a:custGeom>
                <a:avLst/>
                <a:gdLst>
                  <a:gd name="connsiteX0" fmla="*/ 0 w 2222152"/>
                  <a:gd name="connsiteY0" fmla="*/ 0 h 888861"/>
                  <a:gd name="connsiteX1" fmla="*/ 1777722 w 2222152"/>
                  <a:gd name="connsiteY1" fmla="*/ 0 h 888861"/>
                  <a:gd name="connsiteX2" fmla="*/ 2222152 w 2222152"/>
                  <a:gd name="connsiteY2" fmla="*/ 444431 h 888861"/>
                  <a:gd name="connsiteX3" fmla="*/ 1777722 w 2222152"/>
                  <a:gd name="connsiteY3" fmla="*/ 888861 h 888861"/>
                  <a:gd name="connsiteX4" fmla="*/ 0 w 2222152"/>
                  <a:gd name="connsiteY4" fmla="*/ 888861 h 888861"/>
                  <a:gd name="connsiteX5" fmla="*/ 444431 w 2222152"/>
                  <a:gd name="connsiteY5" fmla="*/ 444431 h 888861"/>
                  <a:gd name="connsiteX6" fmla="*/ 0 w 2222152"/>
                  <a:gd name="connsiteY6" fmla="*/ 0 h 88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2152" h="888861">
                    <a:moveTo>
                      <a:pt x="0" y="0"/>
                    </a:moveTo>
                    <a:lnTo>
                      <a:pt x="1777722" y="0"/>
                    </a:lnTo>
                    <a:lnTo>
                      <a:pt x="2222152" y="444431"/>
                    </a:lnTo>
                    <a:lnTo>
                      <a:pt x="1777722" y="888861"/>
                    </a:lnTo>
                    <a:lnTo>
                      <a:pt x="0" y="888861"/>
                    </a:lnTo>
                    <a:lnTo>
                      <a:pt x="444431" y="444431"/>
                    </a:lnTo>
                    <a:lnTo>
                      <a:pt x="0" y="0"/>
                    </a:lnTo>
                    <a:close/>
                  </a:path>
                </a:pathLst>
              </a:custGeom>
              <a:scene3d>
                <a:camera prst="orthographicFront"/>
                <a:lightRig rig="threePt" dir="t"/>
              </a:scene3d>
              <a:sp3d>
                <a:bevelB w="247650" h="133350" prst="coolSlant"/>
              </a:sp3d>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r>
                  <a:rPr lang="en-GB" dirty="0">
                    <a:solidFill>
                      <a:prstClr val="white"/>
                    </a:solidFill>
                  </a:rPr>
                  <a:t>Process</a:t>
                </a:r>
                <a:endParaRPr lang="en-GB" sz="1900" dirty="0">
                  <a:solidFill>
                    <a:prstClr val="white"/>
                  </a:solidFill>
                </a:endParaRPr>
              </a:p>
            </p:txBody>
          </p:sp>
          <p:sp>
            <p:nvSpPr>
              <p:cNvPr id="8" name="Freeform 7"/>
              <p:cNvSpPr/>
              <p:nvPr/>
            </p:nvSpPr>
            <p:spPr>
              <a:xfrm>
                <a:off x="4353230" y="2933913"/>
                <a:ext cx="2222152" cy="814273"/>
              </a:xfrm>
              <a:custGeom>
                <a:avLst/>
                <a:gdLst>
                  <a:gd name="connsiteX0" fmla="*/ 0 w 2222152"/>
                  <a:gd name="connsiteY0" fmla="*/ 0 h 888861"/>
                  <a:gd name="connsiteX1" fmla="*/ 1777722 w 2222152"/>
                  <a:gd name="connsiteY1" fmla="*/ 0 h 888861"/>
                  <a:gd name="connsiteX2" fmla="*/ 2222152 w 2222152"/>
                  <a:gd name="connsiteY2" fmla="*/ 444431 h 888861"/>
                  <a:gd name="connsiteX3" fmla="*/ 1777722 w 2222152"/>
                  <a:gd name="connsiteY3" fmla="*/ 888861 h 888861"/>
                  <a:gd name="connsiteX4" fmla="*/ 0 w 2222152"/>
                  <a:gd name="connsiteY4" fmla="*/ 888861 h 888861"/>
                  <a:gd name="connsiteX5" fmla="*/ 444431 w 2222152"/>
                  <a:gd name="connsiteY5" fmla="*/ 444431 h 888861"/>
                  <a:gd name="connsiteX6" fmla="*/ 0 w 2222152"/>
                  <a:gd name="connsiteY6" fmla="*/ 0 h 88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2152" h="888861">
                    <a:moveTo>
                      <a:pt x="0" y="0"/>
                    </a:moveTo>
                    <a:lnTo>
                      <a:pt x="1777722" y="0"/>
                    </a:lnTo>
                    <a:lnTo>
                      <a:pt x="2222152" y="444431"/>
                    </a:lnTo>
                    <a:lnTo>
                      <a:pt x="1777722" y="888861"/>
                    </a:lnTo>
                    <a:lnTo>
                      <a:pt x="0" y="888861"/>
                    </a:lnTo>
                    <a:lnTo>
                      <a:pt x="444431" y="444431"/>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r>
                  <a:rPr lang="en-GB" sz="1600" dirty="0">
                    <a:solidFill>
                      <a:prstClr val="white"/>
                    </a:solidFill>
                  </a:rPr>
                  <a:t>Analyse</a:t>
                </a:r>
              </a:p>
            </p:txBody>
          </p:sp>
          <p:sp>
            <p:nvSpPr>
              <p:cNvPr id="9" name="Freeform 8"/>
              <p:cNvSpPr/>
              <p:nvPr/>
            </p:nvSpPr>
            <p:spPr>
              <a:xfrm>
                <a:off x="6353167" y="2933913"/>
                <a:ext cx="2222152" cy="814273"/>
              </a:xfrm>
              <a:custGeom>
                <a:avLst/>
                <a:gdLst>
                  <a:gd name="connsiteX0" fmla="*/ 0 w 2222152"/>
                  <a:gd name="connsiteY0" fmla="*/ 0 h 888861"/>
                  <a:gd name="connsiteX1" fmla="*/ 1777722 w 2222152"/>
                  <a:gd name="connsiteY1" fmla="*/ 0 h 888861"/>
                  <a:gd name="connsiteX2" fmla="*/ 2222152 w 2222152"/>
                  <a:gd name="connsiteY2" fmla="*/ 444431 h 888861"/>
                  <a:gd name="connsiteX3" fmla="*/ 1777722 w 2222152"/>
                  <a:gd name="connsiteY3" fmla="*/ 888861 h 888861"/>
                  <a:gd name="connsiteX4" fmla="*/ 0 w 2222152"/>
                  <a:gd name="connsiteY4" fmla="*/ 888861 h 888861"/>
                  <a:gd name="connsiteX5" fmla="*/ 444431 w 2222152"/>
                  <a:gd name="connsiteY5" fmla="*/ 444431 h 888861"/>
                  <a:gd name="connsiteX6" fmla="*/ 0 w 2222152"/>
                  <a:gd name="connsiteY6" fmla="*/ 0 h 88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2152" h="888861">
                    <a:moveTo>
                      <a:pt x="0" y="0"/>
                    </a:moveTo>
                    <a:lnTo>
                      <a:pt x="1777722" y="0"/>
                    </a:lnTo>
                    <a:lnTo>
                      <a:pt x="2222152" y="444431"/>
                    </a:lnTo>
                    <a:lnTo>
                      <a:pt x="1777722" y="888861"/>
                    </a:lnTo>
                    <a:lnTo>
                      <a:pt x="0" y="888861"/>
                    </a:lnTo>
                    <a:lnTo>
                      <a:pt x="444431" y="444431"/>
                    </a:lnTo>
                    <a:lnTo>
                      <a:pt x="0" y="0"/>
                    </a:lnTo>
                    <a:close/>
                  </a:path>
                </a:pathLst>
              </a:cu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r>
                  <a:rPr lang="en-GB" sz="1600" dirty="0">
                    <a:solidFill>
                      <a:prstClr val="white"/>
                    </a:solidFill>
                  </a:rPr>
                  <a:t>Disseminate</a:t>
                </a:r>
              </a:p>
            </p:txBody>
          </p:sp>
        </p:grpSp>
        <p:sp>
          <p:nvSpPr>
            <p:cNvPr id="55" name="Rektangel 54"/>
            <p:cNvSpPr/>
            <p:nvPr/>
          </p:nvSpPr>
          <p:spPr>
            <a:xfrm>
              <a:off x="873388" y="1158298"/>
              <a:ext cx="7920880" cy="1217053"/>
            </a:xfrm>
            <a:prstGeom prst="rect">
              <a:avLst/>
            </a:prstGeom>
            <a:solidFill>
              <a:schemeClr val="bg1">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solidFill>
                  <a:prstClr val="white"/>
                </a:solidFill>
              </a:endParaRPr>
            </a:p>
          </p:txBody>
        </p:sp>
        <p:sp>
          <p:nvSpPr>
            <p:cNvPr id="223" name="Rektangel 222"/>
            <p:cNvSpPr/>
            <p:nvPr/>
          </p:nvSpPr>
          <p:spPr>
            <a:xfrm>
              <a:off x="719572" y="2550896"/>
              <a:ext cx="8208912" cy="2789982"/>
            </a:xfrm>
            <a:prstGeom prst="rect">
              <a:avLst/>
            </a:prstGeom>
            <a:solidFill>
              <a:schemeClr val="accent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solidFill>
                  <a:prstClr val="white"/>
                </a:solidFill>
              </a:endParaRPr>
            </a:p>
          </p:txBody>
        </p:sp>
        <p:sp>
          <p:nvSpPr>
            <p:cNvPr id="226" name="Rektangel 225"/>
            <p:cNvSpPr/>
            <p:nvPr/>
          </p:nvSpPr>
          <p:spPr>
            <a:xfrm>
              <a:off x="863588" y="2667526"/>
              <a:ext cx="7920880" cy="1217053"/>
            </a:xfrm>
            <a:prstGeom prst="rect">
              <a:avLst/>
            </a:prstGeom>
            <a:solidFill>
              <a:schemeClr val="bg1">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solidFill>
                  <a:prstClr val="white"/>
                </a:solidFill>
              </a:endParaRPr>
            </a:p>
          </p:txBody>
        </p:sp>
        <p:sp>
          <p:nvSpPr>
            <p:cNvPr id="246" name="Rektangel 245"/>
            <p:cNvSpPr/>
            <p:nvPr/>
          </p:nvSpPr>
          <p:spPr>
            <a:xfrm>
              <a:off x="863588" y="4035679"/>
              <a:ext cx="7920880" cy="1217051"/>
            </a:xfrm>
            <a:prstGeom prst="rect">
              <a:avLst/>
            </a:prstGeom>
            <a:solidFill>
              <a:schemeClr val="bg1">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solidFill>
                  <a:prstClr val="white"/>
                </a:solidFill>
              </a:endParaRPr>
            </a:p>
          </p:txBody>
        </p:sp>
        <p:sp>
          <p:nvSpPr>
            <p:cNvPr id="311" name="textruta 310"/>
            <p:cNvSpPr txBox="1"/>
            <p:nvPr/>
          </p:nvSpPr>
          <p:spPr>
            <a:xfrm>
              <a:off x="7370512" y="2877380"/>
              <a:ext cx="694928" cy="1010467"/>
            </a:xfrm>
            <a:prstGeom prst="rect">
              <a:avLst/>
            </a:prstGeom>
            <a:noFill/>
          </p:spPr>
          <p:txBody>
            <a:bodyPr wrap="none" rtlCol="0">
              <a:spAutoFit/>
            </a:bodyPr>
            <a:lstStyle/>
            <a:p>
              <a:r>
                <a:rPr lang="sv-SE" sz="5400" b="1" dirty="0">
                  <a:solidFill>
                    <a:prstClr val="black"/>
                  </a:solidFill>
                </a:rPr>
                <a:t>?</a:t>
              </a:r>
              <a:endParaRPr lang="sv-SE" b="1" dirty="0">
                <a:solidFill>
                  <a:prstClr val="black"/>
                </a:solidFill>
              </a:endParaRPr>
            </a:p>
          </p:txBody>
        </p:sp>
        <p:sp>
          <p:nvSpPr>
            <p:cNvPr id="316" name="textruta 315"/>
            <p:cNvSpPr txBox="1"/>
            <p:nvPr/>
          </p:nvSpPr>
          <p:spPr>
            <a:xfrm>
              <a:off x="7370512" y="4245533"/>
              <a:ext cx="694928" cy="1010467"/>
            </a:xfrm>
            <a:prstGeom prst="rect">
              <a:avLst/>
            </a:prstGeom>
            <a:noFill/>
          </p:spPr>
          <p:txBody>
            <a:bodyPr wrap="none" rtlCol="0">
              <a:spAutoFit/>
            </a:bodyPr>
            <a:lstStyle/>
            <a:p>
              <a:r>
                <a:rPr lang="sv-SE" sz="5400" b="1" dirty="0">
                  <a:solidFill>
                    <a:prstClr val="black"/>
                  </a:solidFill>
                </a:rPr>
                <a:t>?</a:t>
              </a:r>
              <a:endParaRPr lang="sv-SE" b="1" dirty="0">
                <a:solidFill>
                  <a:prstClr val="black"/>
                </a:solidFill>
              </a:endParaRPr>
            </a:p>
          </p:txBody>
        </p:sp>
        <p:grpSp>
          <p:nvGrpSpPr>
            <p:cNvPr id="76" name="Grupp 75"/>
            <p:cNvGrpSpPr/>
            <p:nvPr/>
          </p:nvGrpSpPr>
          <p:grpSpPr>
            <a:xfrm>
              <a:off x="1691680" y="1412776"/>
              <a:ext cx="6840760" cy="792088"/>
              <a:chOff x="1691680" y="1340768"/>
              <a:chExt cx="6840760" cy="792088"/>
            </a:xfrm>
          </p:grpSpPr>
          <p:grpSp>
            <p:nvGrpSpPr>
              <p:cNvPr id="78" name="Grupp 320"/>
              <p:cNvGrpSpPr/>
              <p:nvPr/>
            </p:nvGrpSpPr>
            <p:grpSpPr>
              <a:xfrm>
                <a:off x="1691680" y="1340768"/>
                <a:ext cx="1656184" cy="792088"/>
                <a:chOff x="1691680" y="1412776"/>
                <a:chExt cx="1656184" cy="720080"/>
              </a:xfrm>
            </p:grpSpPr>
            <p:sp>
              <p:nvSpPr>
                <p:cNvPr id="109" name="Rektangel 108"/>
                <p:cNvSpPr/>
                <p:nvPr/>
              </p:nvSpPr>
              <p:spPr>
                <a:xfrm>
                  <a:off x="1691680" y="1556792"/>
                  <a:ext cx="1656184" cy="576064"/>
                </a:xfrm>
                <a:prstGeom prst="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110" name="Rektangel 109"/>
                <p:cNvSpPr/>
                <p:nvPr/>
              </p:nvSpPr>
              <p:spPr>
                <a:xfrm>
                  <a:off x="1835696" y="1412776"/>
                  <a:ext cx="360040" cy="144016"/>
                </a:xfrm>
                <a:prstGeom prst="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111" name="Rektangel 110"/>
                <p:cNvSpPr/>
                <p:nvPr/>
              </p:nvSpPr>
              <p:spPr>
                <a:xfrm>
                  <a:off x="2339752" y="1412776"/>
                  <a:ext cx="360040" cy="144016"/>
                </a:xfrm>
                <a:prstGeom prst="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112" name="Rektangel 111"/>
                <p:cNvSpPr/>
                <p:nvPr/>
              </p:nvSpPr>
              <p:spPr>
                <a:xfrm>
                  <a:off x="2843808" y="1412776"/>
                  <a:ext cx="360040" cy="144016"/>
                </a:xfrm>
                <a:prstGeom prst="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grpSp>
          <p:grpSp>
            <p:nvGrpSpPr>
              <p:cNvPr id="90" name="Grupp 321"/>
              <p:cNvGrpSpPr/>
              <p:nvPr/>
            </p:nvGrpSpPr>
            <p:grpSpPr>
              <a:xfrm>
                <a:off x="3419872" y="1340768"/>
                <a:ext cx="1656184" cy="792088"/>
                <a:chOff x="1691680" y="1412776"/>
                <a:chExt cx="1656184" cy="720080"/>
              </a:xfrm>
            </p:grpSpPr>
            <p:sp>
              <p:nvSpPr>
                <p:cNvPr id="105" name="Rektangel 104"/>
                <p:cNvSpPr/>
                <p:nvPr/>
              </p:nvSpPr>
              <p:spPr>
                <a:xfrm>
                  <a:off x="1691680" y="1556792"/>
                  <a:ext cx="1656184" cy="576064"/>
                </a:xfrm>
                <a:prstGeom prst="rec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106" name="Rektangel 105"/>
                <p:cNvSpPr/>
                <p:nvPr/>
              </p:nvSpPr>
              <p:spPr>
                <a:xfrm>
                  <a:off x="1835696" y="1412776"/>
                  <a:ext cx="360040" cy="144016"/>
                </a:xfrm>
                <a:prstGeom prst="rec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107" name="Rektangel 106"/>
                <p:cNvSpPr/>
                <p:nvPr/>
              </p:nvSpPr>
              <p:spPr>
                <a:xfrm>
                  <a:off x="2339752" y="1412776"/>
                  <a:ext cx="360040" cy="144016"/>
                </a:xfrm>
                <a:prstGeom prst="rec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108" name="Rektangel 107"/>
                <p:cNvSpPr/>
                <p:nvPr/>
              </p:nvSpPr>
              <p:spPr>
                <a:xfrm>
                  <a:off x="2843808" y="1412776"/>
                  <a:ext cx="360040" cy="144016"/>
                </a:xfrm>
                <a:prstGeom prst="rec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grpSp>
          <p:grpSp>
            <p:nvGrpSpPr>
              <p:cNvPr id="92" name="Grupp 326"/>
              <p:cNvGrpSpPr/>
              <p:nvPr/>
            </p:nvGrpSpPr>
            <p:grpSpPr>
              <a:xfrm>
                <a:off x="5148064" y="1340768"/>
                <a:ext cx="1656184" cy="792088"/>
                <a:chOff x="1691680" y="1412776"/>
                <a:chExt cx="1656184" cy="720080"/>
              </a:xfrm>
            </p:grpSpPr>
            <p:sp>
              <p:nvSpPr>
                <p:cNvPr id="101" name="Rektangel 100"/>
                <p:cNvSpPr/>
                <p:nvPr/>
              </p:nvSpPr>
              <p:spPr>
                <a:xfrm>
                  <a:off x="1691680" y="1556792"/>
                  <a:ext cx="1656184" cy="576064"/>
                </a:xfrm>
                <a:prstGeom prst="rect">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102" name="Rektangel 101"/>
                <p:cNvSpPr/>
                <p:nvPr/>
              </p:nvSpPr>
              <p:spPr>
                <a:xfrm>
                  <a:off x="1835696" y="1412776"/>
                  <a:ext cx="360040" cy="144016"/>
                </a:xfrm>
                <a:prstGeom prst="rect">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103" name="Rektangel 102"/>
                <p:cNvSpPr/>
                <p:nvPr/>
              </p:nvSpPr>
              <p:spPr>
                <a:xfrm>
                  <a:off x="2339752" y="1412776"/>
                  <a:ext cx="360040" cy="144016"/>
                </a:xfrm>
                <a:prstGeom prst="rect">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104" name="Rektangel 103"/>
                <p:cNvSpPr/>
                <p:nvPr/>
              </p:nvSpPr>
              <p:spPr>
                <a:xfrm>
                  <a:off x="2843808" y="1412776"/>
                  <a:ext cx="360040" cy="144016"/>
                </a:xfrm>
                <a:prstGeom prst="rect">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grpSp>
          <p:grpSp>
            <p:nvGrpSpPr>
              <p:cNvPr id="93" name="Grupp 331"/>
              <p:cNvGrpSpPr/>
              <p:nvPr/>
            </p:nvGrpSpPr>
            <p:grpSpPr>
              <a:xfrm>
                <a:off x="6876256" y="1340768"/>
                <a:ext cx="1656184" cy="792088"/>
                <a:chOff x="1691680" y="1412776"/>
                <a:chExt cx="1656184" cy="720080"/>
              </a:xfrm>
            </p:grpSpPr>
            <p:sp>
              <p:nvSpPr>
                <p:cNvPr id="94" name="Rektangel 93"/>
                <p:cNvSpPr/>
                <p:nvPr/>
              </p:nvSpPr>
              <p:spPr>
                <a:xfrm>
                  <a:off x="1691680" y="1556792"/>
                  <a:ext cx="1656184" cy="576064"/>
                </a:xfrm>
                <a:prstGeom prst="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95" name="Rektangel 94"/>
                <p:cNvSpPr/>
                <p:nvPr/>
              </p:nvSpPr>
              <p:spPr>
                <a:xfrm>
                  <a:off x="1835696" y="1412776"/>
                  <a:ext cx="360040" cy="144016"/>
                </a:xfrm>
                <a:prstGeom prst="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98" name="Rektangel 97"/>
                <p:cNvSpPr/>
                <p:nvPr/>
              </p:nvSpPr>
              <p:spPr>
                <a:xfrm>
                  <a:off x="2339752" y="1412776"/>
                  <a:ext cx="360040" cy="144016"/>
                </a:xfrm>
                <a:prstGeom prst="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100" name="Rektangel 99"/>
                <p:cNvSpPr/>
                <p:nvPr/>
              </p:nvSpPr>
              <p:spPr>
                <a:xfrm>
                  <a:off x="2843808" y="1412776"/>
                  <a:ext cx="360040" cy="144016"/>
                </a:xfrm>
                <a:prstGeom prst="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grpSp>
        </p:grpSp>
        <p:grpSp>
          <p:nvGrpSpPr>
            <p:cNvPr id="137" name="Grupp 136"/>
            <p:cNvGrpSpPr/>
            <p:nvPr/>
          </p:nvGrpSpPr>
          <p:grpSpPr>
            <a:xfrm>
              <a:off x="1681880" y="2877380"/>
              <a:ext cx="5112568" cy="792088"/>
              <a:chOff x="1691680" y="1340768"/>
              <a:chExt cx="5112568" cy="792088"/>
            </a:xfrm>
          </p:grpSpPr>
          <p:grpSp>
            <p:nvGrpSpPr>
              <p:cNvPr id="138" name="Grupp 320"/>
              <p:cNvGrpSpPr/>
              <p:nvPr/>
            </p:nvGrpSpPr>
            <p:grpSpPr>
              <a:xfrm>
                <a:off x="1691680" y="1340768"/>
                <a:ext cx="1656184" cy="792088"/>
                <a:chOff x="1691680" y="1412776"/>
                <a:chExt cx="1656184" cy="720080"/>
              </a:xfrm>
            </p:grpSpPr>
            <p:sp>
              <p:nvSpPr>
                <p:cNvPr id="154" name="Rektangel 153"/>
                <p:cNvSpPr/>
                <p:nvPr/>
              </p:nvSpPr>
              <p:spPr>
                <a:xfrm>
                  <a:off x="1691680" y="1556792"/>
                  <a:ext cx="1656184" cy="576064"/>
                </a:xfrm>
                <a:prstGeom prst="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155" name="Rektangel 154"/>
                <p:cNvSpPr/>
                <p:nvPr/>
              </p:nvSpPr>
              <p:spPr>
                <a:xfrm>
                  <a:off x="1835696" y="1412776"/>
                  <a:ext cx="360040" cy="144016"/>
                </a:xfrm>
                <a:prstGeom prst="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156" name="Rektangel 155"/>
                <p:cNvSpPr/>
                <p:nvPr/>
              </p:nvSpPr>
              <p:spPr>
                <a:xfrm>
                  <a:off x="2339752" y="1412776"/>
                  <a:ext cx="360040" cy="144016"/>
                </a:xfrm>
                <a:prstGeom prst="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157" name="Rektangel 156"/>
                <p:cNvSpPr/>
                <p:nvPr/>
              </p:nvSpPr>
              <p:spPr>
                <a:xfrm>
                  <a:off x="2843808" y="1412776"/>
                  <a:ext cx="360040" cy="144016"/>
                </a:xfrm>
                <a:prstGeom prst="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grpSp>
          <p:grpSp>
            <p:nvGrpSpPr>
              <p:cNvPr id="139" name="Grupp 321"/>
              <p:cNvGrpSpPr/>
              <p:nvPr/>
            </p:nvGrpSpPr>
            <p:grpSpPr>
              <a:xfrm>
                <a:off x="3419872" y="1340768"/>
                <a:ext cx="1656184" cy="792088"/>
                <a:chOff x="1691680" y="1412776"/>
                <a:chExt cx="1656184" cy="720080"/>
              </a:xfrm>
            </p:grpSpPr>
            <p:sp>
              <p:nvSpPr>
                <p:cNvPr id="150" name="Rektangel 149"/>
                <p:cNvSpPr/>
                <p:nvPr/>
              </p:nvSpPr>
              <p:spPr>
                <a:xfrm>
                  <a:off x="1691680" y="1556792"/>
                  <a:ext cx="1656184" cy="576064"/>
                </a:xfrm>
                <a:prstGeom prst="rec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151" name="Rektangel 150"/>
                <p:cNvSpPr/>
                <p:nvPr/>
              </p:nvSpPr>
              <p:spPr>
                <a:xfrm>
                  <a:off x="1835696" y="1412776"/>
                  <a:ext cx="360040" cy="144016"/>
                </a:xfrm>
                <a:prstGeom prst="rec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152" name="Rektangel 151"/>
                <p:cNvSpPr/>
                <p:nvPr/>
              </p:nvSpPr>
              <p:spPr>
                <a:xfrm>
                  <a:off x="2339752" y="1412776"/>
                  <a:ext cx="360040" cy="144016"/>
                </a:xfrm>
                <a:prstGeom prst="rec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153" name="Rektangel 152"/>
                <p:cNvSpPr/>
                <p:nvPr/>
              </p:nvSpPr>
              <p:spPr>
                <a:xfrm>
                  <a:off x="2843808" y="1412776"/>
                  <a:ext cx="360040" cy="144016"/>
                </a:xfrm>
                <a:prstGeom prst="rec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grpSp>
          <p:grpSp>
            <p:nvGrpSpPr>
              <p:cNvPr id="140" name="Grupp 326"/>
              <p:cNvGrpSpPr/>
              <p:nvPr/>
            </p:nvGrpSpPr>
            <p:grpSpPr>
              <a:xfrm>
                <a:off x="5148064" y="1340768"/>
                <a:ext cx="1656184" cy="792088"/>
                <a:chOff x="1691680" y="1412776"/>
                <a:chExt cx="1656184" cy="720080"/>
              </a:xfrm>
            </p:grpSpPr>
            <p:sp>
              <p:nvSpPr>
                <p:cNvPr id="146" name="Rektangel 145"/>
                <p:cNvSpPr/>
                <p:nvPr/>
              </p:nvSpPr>
              <p:spPr>
                <a:xfrm>
                  <a:off x="1691680" y="1556792"/>
                  <a:ext cx="1656184" cy="576064"/>
                </a:xfrm>
                <a:prstGeom prst="rect">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147" name="Rektangel 146"/>
                <p:cNvSpPr/>
                <p:nvPr/>
              </p:nvSpPr>
              <p:spPr>
                <a:xfrm>
                  <a:off x="1835696" y="1412776"/>
                  <a:ext cx="360040" cy="144016"/>
                </a:xfrm>
                <a:prstGeom prst="rect">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148" name="Rektangel 147"/>
                <p:cNvSpPr/>
                <p:nvPr/>
              </p:nvSpPr>
              <p:spPr>
                <a:xfrm>
                  <a:off x="2339752" y="1412776"/>
                  <a:ext cx="360040" cy="144016"/>
                </a:xfrm>
                <a:prstGeom prst="rect">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149" name="Rektangel 148"/>
                <p:cNvSpPr/>
                <p:nvPr/>
              </p:nvSpPr>
              <p:spPr>
                <a:xfrm>
                  <a:off x="2843808" y="1412776"/>
                  <a:ext cx="360040" cy="144016"/>
                </a:xfrm>
                <a:prstGeom prst="rect">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grpSp>
        </p:grpSp>
        <p:grpSp>
          <p:nvGrpSpPr>
            <p:cNvPr id="158" name="Grupp 157"/>
            <p:cNvGrpSpPr/>
            <p:nvPr/>
          </p:nvGrpSpPr>
          <p:grpSpPr>
            <a:xfrm>
              <a:off x="1681880" y="2862978"/>
              <a:ext cx="6840760" cy="2174642"/>
              <a:chOff x="1691680" y="-41786"/>
              <a:chExt cx="6840760" cy="2174642"/>
            </a:xfrm>
          </p:grpSpPr>
          <p:grpSp>
            <p:nvGrpSpPr>
              <p:cNvPr id="159" name="Grupp 320"/>
              <p:cNvGrpSpPr/>
              <p:nvPr/>
            </p:nvGrpSpPr>
            <p:grpSpPr>
              <a:xfrm>
                <a:off x="1691680" y="1340768"/>
                <a:ext cx="1656184" cy="792088"/>
                <a:chOff x="1691680" y="1412776"/>
                <a:chExt cx="1656184" cy="720080"/>
              </a:xfrm>
            </p:grpSpPr>
            <p:sp>
              <p:nvSpPr>
                <p:cNvPr id="175" name="Rektangel 174"/>
                <p:cNvSpPr/>
                <p:nvPr/>
              </p:nvSpPr>
              <p:spPr>
                <a:xfrm>
                  <a:off x="1691680" y="1556792"/>
                  <a:ext cx="1656184" cy="576064"/>
                </a:xfrm>
                <a:prstGeom prst="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176" name="Rektangel 175"/>
                <p:cNvSpPr/>
                <p:nvPr/>
              </p:nvSpPr>
              <p:spPr>
                <a:xfrm>
                  <a:off x="1835696" y="1412776"/>
                  <a:ext cx="360040" cy="144016"/>
                </a:xfrm>
                <a:prstGeom prst="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177" name="Rektangel 176"/>
                <p:cNvSpPr/>
                <p:nvPr/>
              </p:nvSpPr>
              <p:spPr>
                <a:xfrm>
                  <a:off x="2339752" y="1412776"/>
                  <a:ext cx="360040" cy="144016"/>
                </a:xfrm>
                <a:prstGeom prst="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178" name="Rektangel 177"/>
                <p:cNvSpPr/>
                <p:nvPr/>
              </p:nvSpPr>
              <p:spPr>
                <a:xfrm>
                  <a:off x="2843808" y="1412776"/>
                  <a:ext cx="360040" cy="144016"/>
                </a:xfrm>
                <a:prstGeom prst="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grpSp>
          <p:grpSp>
            <p:nvGrpSpPr>
              <p:cNvPr id="160" name="Grupp 321"/>
              <p:cNvGrpSpPr/>
              <p:nvPr/>
            </p:nvGrpSpPr>
            <p:grpSpPr>
              <a:xfrm>
                <a:off x="3419872" y="1340768"/>
                <a:ext cx="1656184" cy="792088"/>
                <a:chOff x="1691680" y="1412776"/>
                <a:chExt cx="1656184" cy="720080"/>
              </a:xfrm>
            </p:grpSpPr>
            <p:sp>
              <p:nvSpPr>
                <p:cNvPr id="171" name="Rektangel 170"/>
                <p:cNvSpPr/>
                <p:nvPr/>
              </p:nvSpPr>
              <p:spPr>
                <a:xfrm>
                  <a:off x="1691680" y="1556792"/>
                  <a:ext cx="1656184" cy="576064"/>
                </a:xfrm>
                <a:prstGeom prst="rec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172" name="Rektangel 171"/>
                <p:cNvSpPr/>
                <p:nvPr/>
              </p:nvSpPr>
              <p:spPr>
                <a:xfrm>
                  <a:off x="1835696" y="1412776"/>
                  <a:ext cx="360040" cy="144016"/>
                </a:xfrm>
                <a:prstGeom prst="rec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173" name="Rektangel 172"/>
                <p:cNvSpPr/>
                <p:nvPr/>
              </p:nvSpPr>
              <p:spPr>
                <a:xfrm>
                  <a:off x="2339752" y="1412776"/>
                  <a:ext cx="360040" cy="144016"/>
                </a:xfrm>
                <a:prstGeom prst="rec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174" name="Rektangel 173"/>
                <p:cNvSpPr/>
                <p:nvPr/>
              </p:nvSpPr>
              <p:spPr>
                <a:xfrm>
                  <a:off x="2843808" y="1412776"/>
                  <a:ext cx="360040" cy="144016"/>
                </a:xfrm>
                <a:prstGeom prst="rec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grpSp>
          <p:grpSp>
            <p:nvGrpSpPr>
              <p:cNvPr id="161" name="Grupp 326"/>
              <p:cNvGrpSpPr/>
              <p:nvPr/>
            </p:nvGrpSpPr>
            <p:grpSpPr>
              <a:xfrm>
                <a:off x="5148064" y="1340768"/>
                <a:ext cx="1656184" cy="792088"/>
                <a:chOff x="1691680" y="1412776"/>
                <a:chExt cx="1656184" cy="720080"/>
              </a:xfrm>
            </p:grpSpPr>
            <p:sp>
              <p:nvSpPr>
                <p:cNvPr id="167" name="Rektangel 166"/>
                <p:cNvSpPr/>
                <p:nvPr/>
              </p:nvSpPr>
              <p:spPr>
                <a:xfrm>
                  <a:off x="1691680" y="1556792"/>
                  <a:ext cx="1656184" cy="576064"/>
                </a:xfrm>
                <a:prstGeom prst="rect">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168" name="Rektangel 167"/>
                <p:cNvSpPr/>
                <p:nvPr/>
              </p:nvSpPr>
              <p:spPr>
                <a:xfrm>
                  <a:off x="1835696" y="1412776"/>
                  <a:ext cx="360040" cy="144016"/>
                </a:xfrm>
                <a:prstGeom prst="rect">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169" name="Rektangel 168"/>
                <p:cNvSpPr/>
                <p:nvPr/>
              </p:nvSpPr>
              <p:spPr>
                <a:xfrm>
                  <a:off x="2339752" y="1412776"/>
                  <a:ext cx="360040" cy="144016"/>
                </a:xfrm>
                <a:prstGeom prst="rect">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170" name="Rektangel 169"/>
                <p:cNvSpPr/>
                <p:nvPr/>
              </p:nvSpPr>
              <p:spPr>
                <a:xfrm>
                  <a:off x="2843808" y="1412776"/>
                  <a:ext cx="360040" cy="144016"/>
                </a:xfrm>
                <a:prstGeom prst="rect">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grpSp>
          <p:grpSp>
            <p:nvGrpSpPr>
              <p:cNvPr id="162" name="Grupp 331"/>
              <p:cNvGrpSpPr/>
              <p:nvPr/>
            </p:nvGrpSpPr>
            <p:grpSpPr>
              <a:xfrm>
                <a:off x="6876256" y="-41786"/>
                <a:ext cx="1656184" cy="2174642"/>
                <a:chOff x="1691680" y="155909"/>
                <a:chExt cx="1656184" cy="1976947"/>
              </a:xfrm>
            </p:grpSpPr>
            <p:sp>
              <p:nvSpPr>
                <p:cNvPr id="163" name="Rektangel 162"/>
                <p:cNvSpPr/>
                <p:nvPr/>
              </p:nvSpPr>
              <p:spPr>
                <a:xfrm>
                  <a:off x="1691680" y="1556792"/>
                  <a:ext cx="1656184" cy="576064"/>
                </a:xfrm>
                <a:prstGeom prst="rect">
                  <a:avLst/>
                </a:prstGeom>
                <a:noFill/>
                <a:ln>
                  <a:solidFill>
                    <a:schemeClr val="tx1"/>
                  </a:solidFill>
                  <a:prstDash val="sysDash"/>
                </a:ln>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164" name="Rektangel 163"/>
                <p:cNvSpPr/>
                <p:nvPr/>
              </p:nvSpPr>
              <p:spPr>
                <a:xfrm>
                  <a:off x="1835696" y="1412776"/>
                  <a:ext cx="360040" cy="144016"/>
                </a:xfrm>
                <a:prstGeom prst="rect">
                  <a:avLst/>
                </a:prstGeom>
                <a:noFill/>
                <a:ln>
                  <a:solidFill>
                    <a:schemeClr val="tx1"/>
                  </a:solidFill>
                  <a:prstDash val="sysDash"/>
                </a:ln>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165" name="Rektangel 164"/>
                <p:cNvSpPr/>
                <p:nvPr/>
              </p:nvSpPr>
              <p:spPr>
                <a:xfrm>
                  <a:off x="2339752" y="1412776"/>
                  <a:ext cx="360040" cy="144016"/>
                </a:xfrm>
                <a:prstGeom prst="rect">
                  <a:avLst/>
                </a:prstGeom>
                <a:noFill/>
                <a:ln>
                  <a:solidFill>
                    <a:schemeClr val="tx1"/>
                  </a:solidFill>
                  <a:prstDash val="sysDash"/>
                </a:ln>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166" name="Rektangel 165"/>
                <p:cNvSpPr/>
                <p:nvPr/>
              </p:nvSpPr>
              <p:spPr>
                <a:xfrm>
                  <a:off x="2843808" y="1412776"/>
                  <a:ext cx="360040" cy="144016"/>
                </a:xfrm>
                <a:prstGeom prst="rect">
                  <a:avLst/>
                </a:prstGeom>
                <a:noFill/>
                <a:ln>
                  <a:solidFill>
                    <a:schemeClr val="tx1"/>
                  </a:solidFill>
                  <a:prstDash val="sysDash"/>
                </a:ln>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179" name="Rektangel 178"/>
                <p:cNvSpPr/>
                <p:nvPr/>
              </p:nvSpPr>
              <p:spPr>
                <a:xfrm>
                  <a:off x="1691680" y="299925"/>
                  <a:ext cx="1656184" cy="576064"/>
                </a:xfrm>
                <a:prstGeom prst="rect">
                  <a:avLst/>
                </a:prstGeom>
                <a:noFill/>
                <a:ln>
                  <a:solidFill>
                    <a:schemeClr val="tx1"/>
                  </a:solidFill>
                  <a:prstDash val="sysDash"/>
                </a:ln>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180" name="Rektangel 179"/>
                <p:cNvSpPr/>
                <p:nvPr/>
              </p:nvSpPr>
              <p:spPr>
                <a:xfrm>
                  <a:off x="1835696" y="155909"/>
                  <a:ext cx="360040" cy="144016"/>
                </a:xfrm>
                <a:prstGeom prst="rect">
                  <a:avLst/>
                </a:prstGeom>
                <a:noFill/>
                <a:ln>
                  <a:solidFill>
                    <a:schemeClr val="tx1"/>
                  </a:solidFill>
                  <a:prstDash val="sysDash"/>
                </a:ln>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181" name="Rektangel 180"/>
                <p:cNvSpPr/>
                <p:nvPr/>
              </p:nvSpPr>
              <p:spPr>
                <a:xfrm>
                  <a:off x="2339752" y="155909"/>
                  <a:ext cx="360040" cy="144016"/>
                </a:xfrm>
                <a:prstGeom prst="rect">
                  <a:avLst/>
                </a:prstGeom>
                <a:noFill/>
                <a:ln>
                  <a:solidFill>
                    <a:schemeClr val="tx1"/>
                  </a:solidFill>
                  <a:prstDash val="sysDash"/>
                </a:ln>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182" name="Rektangel 181"/>
                <p:cNvSpPr/>
                <p:nvPr/>
              </p:nvSpPr>
              <p:spPr>
                <a:xfrm>
                  <a:off x="2843808" y="155909"/>
                  <a:ext cx="360040" cy="144016"/>
                </a:xfrm>
                <a:prstGeom prst="rect">
                  <a:avLst/>
                </a:prstGeom>
                <a:noFill/>
                <a:ln>
                  <a:solidFill>
                    <a:schemeClr val="tx1"/>
                  </a:solidFill>
                  <a:prstDash val="sysDash"/>
                </a:ln>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grpSp>
        </p:grpSp>
        <p:pic>
          <p:nvPicPr>
            <p:cNvPr id="183" name="Picture 3" descr="\\FS11\SCBJAEN$\Mina dokument\Presentations\Other\flags\s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69912" y="3093404"/>
              <a:ext cx="576064" cy="576064"/>
            </a:xfrm>
            <a:prstGeom prst="rect">
              <a:avLst/>
            </a:prstGeom>
            <a:noFill/>
          </p:spPr>
        </p:pic>
        <p:pic>
          <p:nvPicPr>
            <p:cNvPr id="184" name="Picture 3" descr="\\FS11\SCBJAEN$\Mina dokument\Presentations\Other\flags\s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69912" y="4461556"/>
              <a:ext cx="576064" cy="576064"/>
            </a:xfrm>
            <a:prstGeom prst="rect">
              <a:avLst/>
            </a:prstGeom>
            <a:noFill/>
          </p:spPr>
        </p:pic>
        <p:pic>
          <p:nvPicPr>
            <p:cNvPr id="185" name="Picture 3" descr="\\FS11\SCBJAEN$\Mina dokument\Presentations\Other\flags\s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26096" y="3093404"/>
              <a:ext cx="576064" cy="576064"/>
            </a:xfrm>
            <a:prstGeom prst="rect">
              <a:avLst/>
            </a:prstGeom>
            <a:noFill/>
          </p:spPr>
        </p:pic>
        <p:pic>
          <p:nvPicPr>
            <p:cNvPr id="186" name="Picture 3" descr="\\FS11\SCBJAEN$\Mina dokument\Presentations\Other\flags\s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26096" y="4461556"/>
              <a:ext cx="576064" cy="576064"/>
            </a:xfrm>
            <a:prstGeom prst="rect">
              <a:avLst/>
            </a:prstGeom>
            <a:noFill/>
          </p:spPr>
        </p:pic>
        <p:pic>
          <p:nvPicPr>
            <p:cNvPr id="187" name="Picture 3" descr="\\FS11\SCBJAEN$\Mina dokument\Presentations\Other\flags\s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54288" y="3093404"/>
              <a:ext cx="576064" cy="576064"/>
            </a:xfrm>
            <a:prstGeom prst="rect">
              <a:avLst/>
            </a:prstGeom>
            <a:noFill/>
          </p:spPr>
        </p:pic>
        <p:pic>
          <p:nvPicPr>
            <p:cNvPr id="188" name="Picture 3" descr="\\FS11\SCBJAEN$\Mina dokument\Presentations\Other\flags\s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54288" y="4461556"/>
              <a:ext cx="576064" cy="576064"/>
            </a:xfrm>
            <a:prstGeom prst="rect">
              <a:avLst/>
            </a:prstGeom>
            <a:noFill/>
          </p:spPr>
        </p:pic>
        <p:pic>
          <p:nvPicPr>
            <p:cNvPr id="189" name="Picture 7" descr="\\FS11\SCBJAEN$\Mina dokument\Presentations\Other\flags\ca.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79712" y="1628800"/>
              <a:ext cx="576064" cy="576064"/>
            </a:xfrm>
            <a:prstGeom prst="rect">
              <a:avLst/>
            </a:prstGeom>
            <a:noFill/>
          </p:spPr>
        </p:pic>
        <p:pic>
          <p:nvPicPr>
            <p:cNvPr id="191" name="Picture 7" descr="\\FS11\SCBJAEN$\Mina dokument\Presentations\Other\flags\ca.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35896" y="1628800"/>
              <a:ext cx="576064" cy="576064"/>
            </a:xfrm>
            <a:prstGeom prst="rect">
              <a:avLst/>
            </a:prstGeom>
            <a:noFill/>
          </p:spPr>
        </p:pic>
        <p:pic>
          <p:nvPicPr>
            <p:cNvPr id="193" name="Picture 7" descr="\\FS11\SCBJAEN$\Mina dokument\Presentations\Other\flags\ca.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92080" y="1628800"/>
              <a:ext cx="576064" cy="576064"/>
            </a:xfrm>
            <a:prstGeom prst="rect">
              <a:avLst/>
            </a:prstGeom>
            <a:noFill/>
          </p:spPr>
        </p:pic>
        <p:pic>
          <p:nvPicPr>
            <p:cNvPr id="195" name="Picture 7" descr="\\FS11\SCBJAEN$\Mina dokument\Presentations\Other\flags\ca.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8264" y="1628800"/>
              <a:ext cx="576064" cy="576064"/>
            </a:xfrm>
            <a:prstGeom prst="rect">
              <a:avLst/>
            </a:prstGeom>
            <a:noFill/>
          </p:spPr>
        </p:pic>
        <p:grpSp>
          <p:nvGrpSpPr>
            <p:cNvPr id="229" name="Grupp 228"/>
            <p:cNvGrpSpPr/>
            <p:nvPr/>
          </p:nvGrpSpPr>
          <p:grpSpPr>
            <a:xfrm>
              <a:off x="6866456" y="4245532"/>
              <a:ext cx="1656184" cy="806491"/>
              <a:chOff x="9396536" y="3270581"/>
              <a:chExt cx="1656184" cy="806491"/>
            </a:xfrm>
          </p:grpSpPr>
          <p:sp>
            <p:nvSpPr>
              <p:cNvPr id="230" name="Rektangel 229"/>
              <p:cNvSpPr/>
              <p:nvPr/>
            </p:nvSpPr>
            <p:spPr>
              <a:xfrm>
                <a:off x="9396536" y="3429000"/>
                <a:ext cx="1656184" cy="633670"/>
              </a:xfrm>
              <a:prstGeom prst="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pic>
            <p:nvPicPr>
              <p:cNvPr id="231" name="Picture 7" descr="\\FS11\SCBJAEN$\Mina dokument\Presentations\Other\flags\ca.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468544" y="3501008"/>
                <a:ext cx="576064" cy="576064"/>
              </a:xfrm>
              <a:prstGeom prst="rect">
                <a:avLst/>
              </a:prstGeom>
              <a:noFill/>
            </p:spPr>
          </p:pic>
          <p:sp>
            <p:nvSpPr>
              <p:cNvPr id="232" name="Rektangel 231"/>
              <p:cNvSpPr/>
              <p:nvPr/>
            </p:nvSpPr>
            <p:spPr>
              <a:xfrm>
                <a:off x="9540552" y="3270581"/>
                <a:ext cx="360040" cy="158418"/>
              </a:xfrm>
              <a:prstGeom prst="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233" name="Rektangel 232"/>
              <p:cNvSpPr/>
              <p:nvPr/>
            </p:nvSpPr>
            <p:spPr>
              <a:xfrm>
                <a:off x="10044608" y="3270581"/>
                <a:ext cx="360040" cy="158418"/>
              </a:xfrm>
              <a:prstGeom prst="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234" name="Rektangel 233"/>
              <p:cNvSpPr/>
              <p:nvPr/>
            </p:nvSpPr>
            <p:spPr>
              <a:xfrm>
                <a:off x="10548664" y="3270581"/>
                <a:ext cx="360040" cy="158418"/>
              </a:xfrm>
              <a:prstGeom prst="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grpSp>
        <p:sp>
          <p:nvSpPr>
            <p:cNvPr id="141" name="textruta 223"/>
            <p:cNvSpPr txBox="1"/>
            <p:nvPr/>
          </p:nvSpPr>
          <p:spPr>
            <a:xfrm rot="16200000">
              <a:off x="-317863" y="3539748"/>
              <a:ext cx="1675060" cy="804281"/>
            </a:xfrm>
            <a:prstGeom prst="rect">
              <a:avLst/>
            </a:prstGeom>
            <a:noFill/>
          </p:spPr>
          <p:txBody>
            <a:bodyPr wrap="none" rtlCol="0">
              <a:spAutoFit/>
            </a:bodyPr>
            <a:lstStyle/>
            <a:p>
              <a:r>
                <a:rPr lang="sv-SE" sz="3200" b="1" dirty="0">
                  <a:solidFill>
                    <a:prstClr val="black"/>
                  </a:solidFill>
                </a:rPr>
                <a:t>Sweden</a:t>
              </a:r>
            </a:p>
          </p:txBody>
        </p:sp>
        <p:sp>
          <p:nvSpPr>
            <p:cNvPr id="142" name="textruta 130"/>
            <p:cNvSpPr txBox="1"/>
            <p:nvPr/>
          </p:nvSpPr>
          <p:spPr>
            <a:xfrm rot="16200000">
              <a:off x="-272568" y="1471419"/>
              <a:ext cx="1584468" cy="804280"/>
            </a:xfrm>
            <a:prstGeom prst="rect">
              <a:avLst/>
            </a:prstGeom>
            <a:noFill/>
          </p:spPr>
          <p:txBody>
            <a:bodyPr wrap="none" rtlCol="0">
              <a:spAutoFit/>
            </a:bodyPr>
            <a:lstStyle/>
            <a:p>
              <a:r>
                <a:rPr lang="sv-SE" sz="3200" b="1" dirty="0">
                  <a:solidFill>
                    <a:prstClr val="black"/>
                  </a:solidFill>
                </a:rPr>
                <a:t>Canada</a:t>
              </a:r>
            </a:p>
          </p:txBody>
        </p:sp>
      </p:grpSp>
      <p:sp>
        <p:nvSpPr>
          <p:cNvPr id="96" name="Title 1"/>
          <p:cNvSpPr>
            <a:spLocks noGrp="1"/>
          </p:cNvSpPr>
          <p:nvPr>
            <p:ph type="title"/>
          </p:nvPr>
        </p:nvSpPr>
        <p:spPr>
          <a:xfrm>
            <a:off x="1600200" y="381000"/>
            <a:ext cx="6172200" cy="1143000"/>
          </a:xfrm>
        </p:spPr>
        <p:txBody>
          <a:bodyPr>
            <a:noAutofit/>
          </a:bodyPr>
          <a:lstStyle/>
          <a:p>
            <a:r>
              <a:rPr lang="en-US" sz="4000" dirty="0"/>
              <a:t>This makes it easier to share and reuse!</a:t>
            </a:r>
          </a:p>
        </p:txBody>
      </p:sp>
    </p:spTree>
    <p:extLst>
      <p:ext uri="{BB962C8B-B14F-4D97-AF65-F5344CB8AC3E}">
        <p14:creationId xmlns:p14="http://schemas.microsoft.com/office/powerpoint/2010/main" val="13436638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normAutofit/>
          </a:bodyPr>
          <a:lstStyle/>
          <a:p>
            <a:pPr lvl="0"/>
            <a:r>
              <a:rPr lang="en-GB" b="1" dirty="0"/>
              <a:t>Project </a:t>
            </a:r>
            <a:r>
              <a:rPr lang="en-GB" b="1" dirty="0" smtClean="0"/>
              <a:t>objectives</a:t>
            </a:r>
            <a:endParaRPr lang="sv-SE" dirty="0"/>
          </a:p>
        </p:txBody>
      </p:sp>
      <p:sp>
        <p:nvSpPr>
          <p:cNvPr id="3" name="Platshållare för innehåll 2"/>
          <p:cNvSpPr>
            <a:spLocks noGrp="1"/>
          </p:cNvSpPr>
          <p:nvPr>
            <p:ph idx="1"/>
          </p:nvPr>
        </p:nvSpPr>
        <p:spPr/>
        <p:txBody>
          <a:bodyPr>
            <a:normAutofit/>
          </a:bodyPr>
          <a:lstStyle/>
          <a:p>
            <a:pPr lvl="0"/>
            <a:r>
              <a:rPr lang="en-GB" dirty="0" smtClean="0"/>
              <a:t>Create </a:t>
            </a:r>
            <a:r>
              <a:rPr lang="en-GB" dirty="0"/>
              <a:t>a GSIM annex on GSIM-Variables</a:t>
            </a:r>
            <a:endParaRPr lang="sv-SE" dirty="0"/>
          </a:p>
          <a:p>
            <a:pPr lvl="0"/>
            <a:r>
              <a:rPr lang="en-GB" dirty="0" smtClean="0"/>
              <a:t>Help of how </a:t>
            </a:r>
            <a:r>
              <a:rPr lang="en-GB" dirty="0"/>
              <a:t>to interpret and implement GSIM-Concepts, </a:t>
            </a:r>
            <a:r>
              <a:rPr lang="en-GB" dirty="0" smtClean="0"/>
              <a:t>how to link across </a:t>
            </a:r>
            <a:r>
              <a:rPr lang="en-GB" dirty="0"/>
              <a:t>the GSBPM </a:t>
            </a:r>
            <a:endParaRPr lang="en-GB" dirty="0" smtClean="0"/>
          </a:p>
          <a:p>
            <a:pPr lvl="0"/>
            <a:r>
              <a:rPr lang="en-GB" dirty="0" smtClean="0"/>
              <a:t>Reduce </a:t>
            </a:r>
            <a:r>
              <a:rPr lang="en-GB" dirty="0"/>
              <a:t>the risk of high costs and comprehensive hands on work in order to implement CSPA components developed by other organizations due to different interpretations of GSIM-Concepts</a:t>
            </a:r>
            <a:endParaRPr lang="sv-SE" dirty="0"/>
          </a:p>
          <a:p>
            <a:pPr lvl="0"/>
            <a:r>
              <a:rPr lang="en-GB" dirty="0"/>
              <a:t>Map the GSIM Concepts with </a:t>
            </a:r>
            <a:r>
              <a:rPr lang="en-GB" dirty="0" smtClean="0"/>
              <a:t>DDI </a:t>
            </a:r>
            <a:r>
              <a:rPr lang="en-GB" dirty="0"/>
              <a:t>and SDMX</a:t>
            </a:r>
            <a:endParaRPr lang="sv-SE" dirty="0"/>
          </a:p>
          <a:p>
            <a:endParaRPr lang="sv-SE" dirty="0"/>
          </a:p>
        </p:txBody>
      </p:sp>
    </p:spTree>
    <p:extLst>
      <p:ext uri="{BB962C8B-B14F-4D97-AF65-F5344CB8AC3E}">
        <p14:creationId xmlns:p14="http://schemas.microsoft.com/office/powerpoint/2010/main" val="41325680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GB" b="1" dirty="0"/>
              <a:t>Work </a:t>
            </a:r>
            <a:r>
              <a:rPr lang="en-GB" b="1" dirty="0" smtClean="0"/>
              <a:t>Packages</a:t>
            </a:r>
            <a:endParaRPr lang="sv-SE" dirty="0"/>
          </a:p>
        </p:txBody>
      </p:sp>
      <p:sp>
        <p:nvSpPr>
          <p:cNvPr id="3" name="Platshållare för innehåll 2"/>
          <p:cNvSpPr>
            <a:spLocks noGrp="1"/>
          </p:cNvSpPr>
          <p:nvPr>
            <p:ph idx="1"/>
          </p:nvPr>
        </p:nvSpPr>
        <p:spPr/>
        <p:txBody>
          <a:bodyPr/>
          <a:lstStyle/>
          <a:p>
            <a:r>
              <a:rPr lang="en-GB" b="1" dirty="0" smtClean="0"/>
              <a:t>1: </a:t>
            </a:r>
            <a:r>
              <a:rPr lang="en-GB" b="1" dirty="0"/>
              <a:t>GSIM-Variables </a:t>
            </a:r>
            <a:r>
              <a:rPr lang="en-GB" b="1" dirty="0" smtClean="0"/>
              <a:t>annex</a:t>
            </a:r>
          </a:p>
          <a:p>
            <a:endParaRPr lang="sv-SE" dirty="0"/>
          </a:p>
          <a:p>
            <a:r>
              <a:rPr lang="en-GB" b="1" dirty="0" smtClean="0"/>
              <a:t>2</a:t>
            </a:r>
            <a:r>
              <a:rPr lang="en-GB" b="1" dirty="0"/>
              <a:t>: Best practices in managing variables in a statistical </a:t>
            </a:r>
            <a:r>
              <a:rPr lang="en-GB" b="1" dirty="0" smtClean="0"/>
              <a:t>system</a:t>
            </a:r>
          </a:p>
          <a:p>
            <a:endParaRPr lang="sv-SE" dirty="0"/>
          </a:p>
          <a:p>
            <a:r>
              <a:rPr lang="en-GB" b="1" dirty="0" smtClean="0"/>
              <a:t>3</a:t>
            </a:r>
            <a:r>
              <a:rPr lang="en-GB" b="1" dirty="0"/>
              <a:t>: Enhancing Interoperability </a:t>
            </a:r>
            <a:endParaRPr lang="sv-SE" dirty="0"/>
          </a:p>
          <a:p>
            <a:endParaRPr lang="sv-SE" dirty="0"/>
          </a:p>
        </p:txBody>
      </p:sp>
    </p:spTree>
    <p:extLst>
      <p:ext uri="{BB962C8B-B14F-4D97-AF65-F5344CB8AC3E}">
        <p14:creationId xmlns:p14="http://schemas.microsoft.com/office/powerpoint/2010/main" val="5248695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err="1"/>
              <a:t>Summary</a:t>
            </a:r>
            <a:endParaRPr lang="sv-SE" dirty="0"/>
          </a:p>
        </p:txBody>
      </p:sp>
      <p:sp>
        <p:nvSpPr>
          <p:cNvPr id="3" name="Platshållare för innehåll 2"/>
          <p:cNvSpPr>
            <a:spLocks noGrp="1"/>
          </p:cNvSpPr>
          <p:nvPr>
            <p:ph idx="1"/>
          </p:nvPr>
        </p:nvSpPr>
        <p:spPr/>
        <p:txBody>
          <a:bodyPr>
            <a:normAutofit/>
          </a:bodyPr>
          <a:lstStyle/>
          <a:p>
            <a:endParaRPr lang="sv-SE" dirty="0" smtClean="0"/>
          </a:p>
          <a:p>
            <a:r>
              <a:rPr lang="sv-SE" dirty="0" err="1" smtClean="0"/>
              <a:t>helping</a:t>
            </a:r>
            <a:r>
              <a:rPr lang="sv-SE" dirty="0" smtClean="0"/>
              <a:t> </a:t>
            </a:r>
            <a:r>
              <a:rPr lang="sv-SE" dirty="0" err="1"/>
              <a:t>to</a:t>
            </a:r>
            <a:r>
              <a:rPr lang="sv-SE" dirty="0"/>
              <a:t> underpin </a:t>
            </a:r>
            <a:r>
              <a:rPr lang="sv-SE" dirty="0" err="1"/>
              <a:t>interoperability</a:t>
            </a:r>
            <a:r>
              <a:rPr lang="sv-SE" dirty="0"/>
              <a:t> </a:t>
            </a:r>
            <a:r>
              <a:rPr lang="sv-SE" dirty="0" err="1"/>
              <a:t>of</a:t>
            </a:r>
            <a:r>
              <a:rPr lang="sv-SE" dirty="0"/>
              <a:t> CSPA </a:t>
            </a:r>
            <a:r>
              <a:rPr lang="sv-SE" dirty="0" err="1"/>
              <a:t>components</a:t>
            </a:r>
            <a:endParaRPr lang="sv-SE" dirty="0" smtClean="0"/>
          </a:p>
          <a:p>
            <a:endParaRPr lang="sv-SE" dirty="0" smtClean="0"/>
          </a:p>
          <a:p>
            <a:r>
              <a:rPr lang="sv-SE" dirty="0" err="1" smtClean="0"/>
              <a:t>increasing</a:t>
            </a:r>
            <a:r>
              <a:rPr lang="sv-SE" dirty="0" smtClean="0"/>
              <a:t> </a:t>
            </a:r>
            <a:r>
              <a:rPr lang="sv-SE" dirty="0" err="1" smtClean="0"/>
              <a:t>understanding</a:t>
            </a:r>
            <a:r>
              <a:rPr lang="sv-SE" dirty="0" smtClean="0"/>
              <a:t> for </a:t>
            </a:r>
            <a:r>
              <a:rPr lang="sv-SE" dirty="0" err="1" smtClean="0"/>
              <a:t>users</a:t>
            </a:r>
            <a:endParaRPr lang="sv-SE" dirty="0" smtClean="0"/>
          </a:p>
          <a:p>
            <a:endParaRPr lang="sv-SE" dirty="0" smtClean="0"/>
          </a:p>
          <a:p>
            <a:r>
              <a:rPr lang="sv-SE" dirty="0" err="1"/>
              <a:t>m</a:t>
            </a:r>
            <a:r>
              <a:rPr lang="sv-SE" dirty="0" err="1" smtClean="0"/>
              <a:t>apping</a:t>
            </a:r>
            <a:r>
              <a:rPr lang="sv-SE" dirty="0" smtClean="0"/>
              <a:t> </a:t>
            </a:r>
            <a:r>
              <a:rPr lang="sv-SE" dirty="0" err="1" smtClean="0"/>
              <a:t>to</a:t>
            </a:r>
            <a:r>
              <a:rPr lang="sv-SE" dirty="0" smtClean="0"/>
              <a:t> DDI and SDMX</a:t>
            </a:r>
          </a:p>
          <a:p>
            <a:endParaRPr lang="sv-SE" dirty="0"/>
          </a:p>
          <a:p>
            <a:pPr marL="0" indent="0">
              <a:buNone/>
            </a:pPr>
            <a:r>
              <a:rPr lang="sv-SE" dirty="0" err="1" smtClean="0"/>
              <a:t>Sharing</a:t>
            </a:r>
            <a:r>
              <a:rPr lang="sv-SE" dirty="0" smtClean="0"/>
              <a:t>…</a:t>
            </a:r>
          </a:p>
          <a:p>
            <a:endParaRPr lang="sv-SE" dirty="0"/>
          </a:p>
        </p:txBody>
      </p:sp>
    </p:spTree>
    <p:extLst>
      <p:ext uri="{BB962C8B-B14F-4D97-AF65-F5344CB8AC3E}">
        <p14:creationId xmlns:p14="http://schemas.microsoft.com/office/powerpoint/2010/main" val="9548891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pPr lvl="0"/>
            <a:r>
              <a:rPr lang="en-GB" dirty="0"/>
              <a:t>Background</a:t>
            </a:r>
            <a:endParaRPr lang="sv-SE" dirty="0"/>
          </a:p>
        </p:txBody>
      </p:sp>
      <p:sp>
        <p:nvSpPr>
          <p:cNvPr id="3" name="Platshållare för innehåll 2"/>
          <p:cNvSpPr>
            <a:spLocks noGrp="1"/>
          </p:cNvSpPr>
          <p:nvPr>
            <p:ph idx="1"/>
          </p:nvPr>
        </p:nvSpPr>
        <p:spPr/>
        <p:txBody>
          <a:bodyPr>
            <a:normAutofit/>
          </a:bodyPr>
          <a:lstStyle/>
          <a:p>
            <a:r>
              <a:rPr lang="en-GB" dirty="0"/>
              <a:t>The Generic Statistical Information Model (GSIM) </a:t>
            </a:r>
            <a:r>
              <a:rPr lang="en-GB" dirty="0" smtClean="0"/>
              <a:t>Concepts most </a:t>
            </a:r>
            <a:r>
              <a:rPr lang="en-GB" dirty="0"/>
              <a:t>established and </a:t>
            </a:r>
            <a:r>
              <a:rPr lang="en-GB" dirty="0" smtClean="0"/>
              <a:t>elaborated</a:t>
            </a:r>
          </a:p>
          <a:p>
            <a:r>
              <a:rPr lang="en-GB" dirty="0" smtClean="0"/>
              <a:t>Other models can be implemented in different ways</a:t>
            </a:r>
          </a:p>
          <a:p>
            <a:r>
              <a:rPr lang="en-GB" dirty="0" smtClean="0"/>
              <a:t>May happen </a:t>
            </a:r>
            <a:r>
              <a:rPr lang="en-GB" dirty="0"/>
              <a:t>to GSIM unless there is a common understanding on how to interpret and use the </a:t>
            </a:r>
            <a:r>
              <a:rPr lang="en-GB" dirty="0" smtClean="0"/>
              <a:t>model</a:t>
            </a:r>
          </a:p>
          <a:p>
            <a:r>
              <a:rPr lang="en-GB" dirty="0"/>
              <a:t>Risk </a:t>
            </a:r>
            <a:r>
              <a:rPr lang="en-GB" dirty="0" smtClean="0"/>
              <a:t>for use in CSPA</a:t>
            </a:r>
            <a:endParaRPr lang="sv-SE" dirty="0"/>
          </a:p>
        </p:txBody>
      </p:sp>
    </p:spTree>
    <p:extLst>
      <p:ext uri="{BB962C8B-B14F-4D97-AF65-F5344CB8AC3E}">
        <p14:creationId xmlns:p14="http://schemas.microsoft.com/office/powerpoint/2010/main" val="36080277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err="1"/>
              <a:t>What</a:t>
            </a:r>
            <a:r>
              <a:rPr lang="sv-SE" dirty="0"/>
              <a:t> is a </a:t>
            </a:r>
            <a:r>
              <a:rPr lang="sv-SE" dirty="0" err="1"/>
              <a:t>variable</a:t>
            </a:r>
            <a:r>
              <a:rPr lang="sv-SE" dirty="0"/>
              <a:t>?</a:t>
            </a:r>
          </a:p>
        </p:txBody>
      </p:sp>
      <p:pic>
        <p:nvPicPr>
          <p:cNvPr id="1026" name="Picture 2" descr="http://www1.unece.org/stat/platform/download/attachments/3866643/gsim.png?version=1&amp;modificationDate=1417704764865&amp;api=v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79647" y="1600200"/>
            <a:ext cx="6583218" cy="4525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99744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smtClean="0"/>
              <a:t>Definitions</a:t>
            </a:r>
            <a:endParaRPr lang="sv-SE" dirty="0"/>
          </a:p>
        </p:txBody>
      </p:sp>
      <p:pic>
        <p:nvPicPr>
          <p:cNvPr id="2050" name="Picture 2" descr="http://www1.unece.org/stat/platform/download/attachments/97356613/worddavb196a008d117c6038e5d70872f310ef0.png?version=1&amp;modificationDate=1387862473293&amp;api=v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2571"/>
          <a:stretch/>
        </p:blipFill>
        <p:spPr bwMode="auto">
          <a:xfrm>
            <a:off x="611560" y="3392996"/>
            <a:ext cx="8200371" cy="2805589"/>
          </a:xfrm>
          <a:prstGeom prst="rect">
            <a:avLst/>
          </a:prstGeom>
          <a:noFill/>
          <a:extLst>
            <a:ext uri="{909E8E84-426E-40DD-AFC4-6F175D3DCCD1}">
              <a14:hiddenFill xmlns:a14="http://schemas.microsoft.com/office/drawing/2010/main">
                <a:solidFill>
                  <a:srgbClr val="FFFFFF"/>
                </a:solidFill>
              </a14:hiddenFill>
            </a:ext>
          </a:extLst>
        </p:spPr>
      </p:pic>
      <p:sp>
        <p:nvSpPr>
          <p:cNvPr id="3" name="Ellips 2"/>
          <p:cNvSpPr/>
          <p:nvPr/>
        </p:nvSpPr>
        <p:spPr>
          <a:xfrm>
            <a:off x="539552" y="4329100"/>
            <a:ext cx="1368152" cy="79208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Ellips 4"/>
          <p:cNvSpPr/>
          <p:nvPr/>
        </p:nvSpPr>
        <p:spPr>
          <a:xfrm>
            <a:off x="2267744" y="4329100"/>
            <a:ext cx="1368152" cy="79208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Ellips 5"/>
          <p:cNvSpPr/>
          <p:nvPr/>
        </p:nvSpPr>
        <p:spPr>
          <a:xfrm>
            <a:off x="4067944" y="4329100"/>
            <a:ext cx="1368152" cy="79208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 name="Ellips 6"/>
          <p:cNvSpPr/>
          <p:nvPr/>
        </p:nvSpPr>
        <p:spPr>
          <a:xfrm>
            <a:off x="5868144" y="4329100"/>
            <a:ext cx="1368152" cy="79208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1" name="Rektangulär 10"/>
          <p:cNvSpPr/>
          <p:nvPr/>
        </p:nvSpPr>
        <p:spPr>
          <a:xfrm>
            <a:off x="251520" y="3140968"/>
            <a:ext cx="1656184" cy="990110"/>
          </a:xfrm>
          <a:prstGeom prst="wedgeRectCallout">
            <a:avLst>
              <a:gd name="adj1" fmla="val -8997"/>
              <a:gd name="adj2" fmla="val 87246"/>
            </a:avLst>
          </a:prstGeom>
          <a:solidFill>
            <a:srgbClr val="9AB23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3025">
              <a:spcAft>
                <a:spcPts val="0"/>
              </a:spcAft>
            </a:pPr>
            <a:r>
              <a:rPr lang="en-US" sz="1600" dirty="0">
                <a:solidFill>
                  <a:schemeClr val="tx1"/>
                </a:solidFill>
              </a:rPr>
              <a:t>Unit of thought differentiated by characteristics</a:t>
            </a:r>
            <a:endParaRPr lang="sv-SE" sz="1600" dirty="0">
              <a:solidFill>
                <a:schemeClr val="tx1"/>
              </a:solidFill>
              <a:latin typeface="Times New Roman"/>
              <a:ea typeface="Calibri"/>
              <a:cs typeface="Times New Roman"/>
            </a:endParaRPr>
          </a:p>
        </p:txBody>
      </p:sp>
      <p:sp>
        <p:nvSpPr>
          <p:cNvPr id="13" name="Rektangulär 12"/>
          <p:cNvSpPr/>
          <p:nvPr/>
        </p:nvSpPr>
        <p:spPr>
          <a:xfrm>
            <a:off x="539552" y="1664804"/>
            <a:ext cx="2169418" cy="1188132"/>
          </a:xfrm>
          <a:prstGeom prst="wedgeRectCallout">
            <a:avLst>
              <a:gd name="adj1" fmla="val 42006"/>
              <a:gd name="adj2" fmla="val 188050"/>
            </a:avLst>
          </a:prstGeom>
          <a:solidFill>
            <a:srgbClr val="9AB23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3025">
              <a:spcAft>
                <a:spcPts val="0"/>
              </a:spcAft>
            </a:pPr>
            <a:r>
              <a:rPr lang="en-US" sz="1600" dirty="0">
                <a:solidFill>
                  <a:schemeClr val="tx1"/>
                </a:solidFill>
              </a:rPr>
              <a:t>The use of a Concept as a characteristic of a Population intended to be measured</a:t>
            </a:r>
            <a:endParaRPr lang="sv-SE" sz="1600" dirty="0">
              <a:solidFill>
                <a:schemeClr val="tx1"/>
              </a:solidFill>
              <a:latin typeface="Times New Roman"/>
              <a:ea typeface="Calibri"/>
              <a:cs typeface="Times New Roman"/>
            </a:endParaRPr>
          </a:p>
        </p:txBody>
      </p:sp>
      <p:sp>
        <p:nvSpPr>
          <p:cNvPr id="14" name="Rektangulär 13"/>
          <p:cNvSpPr/>
          <p:nvPr/>
        </p:nvSpPr>
        <p:spPr>
          <a:xfrm>
            <a:off x="2987824" y="1988840"/>
            <a:ext cx="3024336" cy="1332148"/>
          </a:xfrm>
          <a:prstGeom prst="wedgeRectCallout">
            <a:avLst>
              <a:gd name="adj1" fmla="val -2953"/>
              <a:gd name="adj2" fmla="val 136868"/>
            </a:avLst>
          </a:prstGeom>
          <a:solidFill>
            <a:srgbClr val="9AB23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3025"/>
            <a:r>
              <a:rPr lang="en-US" sz="1600" dirty="0">
                <a:solidFill>
                  <a:schemeClr val="dk1"/>
                </a:solidFill>
              </a:rPr>
              <a:t>A combination of a characteristic of a population to be measured and how that measure will be represented.</a:t>
            </a:r>
            <a:endParaRPr lang="sv-SE" sz="1600" dirty="0">
              <a:solidFill>
                <a:schemeClr val="dk1"/>
              </a:solidFill>
            </a:endParaRPr>
          </a:p>
        </p:txBody>
      </p:sp>
      <p:sp>
        <p:nvSpPr>
          <p:cNvPr id="15" name="Rektangulär 14"/>
          <p:cNvSpPr/>
          <p:nvPr/>
        </p:nvSpPr>
        <p:spPr>
          <a:xfrm>
            <a:off x="6588224" y="2492896"/>
            <a:ext cx="2376264" cy="1548172"/>
          </a:xfrm>
          <a:prstGeom prst="wedgeRectCallout">
            <a:avLst>
              <a:gd name="adj1" fmla="val -42353"/>
              <a:gd name="adj2" fmla="val 80382"/>
            </a:avLst>
          </a:prstGeom>
          <a:solidFill>
            <a:srgbClr val="9AB23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3025">
              <a:spcAft>
                <a:spcPts val="0"/>
              </a:spcAft>
            </a:pPr>
            <a:r>
              <a:rPr lang="en-US" sz="1600" dirty="0">
                <a:solidFill>
                  <a:schemeClr val="tx1"/>
                </a:solidFill>
              </a:rPr>
              <a:t>The use of a Represented Variable within a Data Set. It may include information about the source of the data.</a:t>
            </a:r>
            <a:endParaRPr lang="sv-SE" sz="1600" dirty="0">
              <a:solidFill>
                <a:schemeClr val="tx1"/>
              </a:solidFill>
              <a:latin typeface="Times New Roman"/>
              <a:ea typeface="Calibri"/>
              <a:cs typeface="Times New Roman"/>
            </a:endParaRPr>
          </a:p>
        </p:txBody>
      </p:sp>
    </p:spTree>
    <p:extLst>
      <p:ext uri="{BB962C8B-B14F-4D97-AF65-F5344CB8AC3E}">
        <p14:creationId xmlns:p14="http://schemas.microsoft.com/office/powerpoint/2010/main" val="705149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11" grpId="0" animBg="1"/>
      <p:bldP spid="13" grpId="0" animBg="1"/>
      <p:bldP spid="14" grpId="0" animBg="1"/>
      <p:bldP spid="1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err="1" smtClean="0"/>
              <a:t>Example</a:t>
            </a:r>
            <a:endParaRPr lang="sv-SE" dirty="0"/>
          </a:p>
        </p:txBody>
      </p:sp>
      <p:sp>
        <p:nvSpPr>
          <p:cNvPr id="3" name="Platshållare för innehåll 2"/>
          <p:cNvSpPr>
            <a:spLocks noGrp="1"/>
          </p:cNvSpPr>
          <p:nvPr>
            <p:ph idx="1"/>
          </p:nvPr>
        </p:nvSpPr>
        <p:spPr/>
        <p:txBody>
          <a:bodyPr numCol="3">
            <a:normAutofit/>
          </a:bodyPr>
          <a:lstStyle/>
          <a:p>
            <a:pPr>
              <a:lnSpc>
                <a:spcPct val="120000"/>
              </a:lnSpc>
              <a:spcBef>
                <a:spcPts val="0"/>
              </a:spcBef>
            </a:pPr>
            <a:endParaRPr lang="sv-SE" dirty="0"/>
          </a:p>
          <a:p>
            <a:pPr>
              <a:lnSpc>
                <a:spcPct val="120000"/>
              </a:lnSpc>
              <a:spcBef>
                <a:spcPts val="0"/>
              </a:spcBef>
            </a:pPr>
            <a:endParaRPr lang="sv-SE" dirty="0" smtClean="0"/>
          </a:p>
          <a:p>
            <a:pPr>
              <a:lnSpc>
                <a:spcPct val="120000"/>
              </a:lnSpc>
              <a:spcBef>
                <a:spcPts val="0"/>
              </a:spcBef>
            </a:pPr>
            <a:endParaRPr lang="sv-SE" dirty="0"/>
          </a:p>
          <a:p>
            <a:pPr marL="0" indent="0">
              <a:lnSpc>
                <a:spcPct val="120000"/>
              </a:lnSpc>
              <a:spcBef>
                <a:spcPts val="0"/>
              </a:spcBef>
              <a:buNone/>
            </a:pPr>
            <a:endParaRPr lang="sv-SE" dirty="0" smtClean="0"/>
          </a:p>
          <a:p>
            <a:pPr marL="0" indent="0">
              <a:lnSpc>
                <a:spcPct val="120000"/>
              </a:lnSpc>
              <a:spcBef>
                <a:spcPts val="0"/>
              </a:spcBef>
              <a:buNone/>
            </a:pPr>
            <a:endParaRPr lang="sv-SE" u="sng" dirty="0" smtClean="0"/>
          </a:p>
          <a:p>
            <a:pPr marL="0" indent="0">
              <a:lnSpc>
                <a:spcPct val="120000"/>
              </a:lnSpc>
              <a:spcBef>
                <a:spcPts val="0"/>
              </a:spcBef>
              <a:buNone/>
            </a:pPr>
            <a:endParaRPr lang="sv-SE" u="sng" dirty="0"/>
          </a:p>
          <a:p>
            <a:pPr marL="0" indent="0">
              <a:lnSpc>
                <a:spcPct val="120000"/>
              </a:lnSpc>
              <a:spcBef>
                <a:spcPts val="0"/>
              </a:spcBef>
              <a:buNone/>
            </a:pPr>
            <a:endParaRPr lang="sv-SE" u="sng" dirty="0" smtClean="0"/>
          </a:p>
          <a:p>
            <a:pPr marL="0" indent="0">
              <a:lnSpc>
                <a:spcPct val="120000"/>
              </a:lnSpc>
              <a:spcBef>
                <a:spcPts val="0"/>
              </a:spcBef>
              <a:buNone/>
            </a:pPr>
            <a:endParaRPr lang="en-US" dirty="0" smtClean="0"/>
          </a:p>
          <a:p>
            <a:pPr marL="0" indent="0">
              <a:lnSpc>
                <a:spcPct val="120000"/>
              </a:lnSpc>
              <a:spcBef>
                <a:spcPts val="0"/>
              </a:spcBef>
              <a:buNone/>
            </a:pPr>
            <a:endParaRPr lang="en-US" dirty="0"/>
          </a:p>
          <a:p>
            <a:pPr>
              <a:lnSpc>
                <a:spcPct val="120000"/>
              </a:lnSpc>
              <a:spcBef>
                <a:spcPts val="0"/>
              </a:spcBef>
            </a:pPr>
            <a:endParaRPr lang="sv-SE" dirty="0"/>
          </a:p>
          <a:p>
            <a:pPr marL="0" indent="0">
              <a:lnSpc>
                <a:spcPct val="120000"/>
              </a:lnSpc>
              <a:spcBef>
                <a:spcPts val="0"/>
              </a:spcBef>
              <a:buNone/>
            </a:pPr>
            <a:endParaRPr lang="sv-SE" u="sng" dirty="0" smtClean="0"/>
          </a:p>
          <a:p>
            <a:pPr marL="0" indent="0">
              <a:lnSpc>
                <a:spcPct val="120000"/>
              </a:lnSpc>
              <a:spcBef>
                <a:spcPts val="0"/>
              </a:spcBef>
              <a:buNone/>
            </a:pPr>
            <a:endParaRPr lang="sv-SE" u="sng" dirty="0"/>
          </a:p>
          <a:p>
            <a:pPr marL="0" indent="0">
              <a:lnSpc>
                <a:spcPct val="120000"/>
              </a:lnSpc>
              <a:spcBef>
                <a:spcPts val="0"/>
              </a:spcBef>
              <a:buNone/>
            </a:pPr>
            <a:endParaRPr lang="sv-SE" u="sng" dirty="0" smtClean="0"/>
          </a:p>
          <a:p>
            <a:pPr marL="0" indent="0">
              <a:lnSpc>
                <a:spcPct val="120000"/>
              </a:lnSpc>
              <a:spcBef>
                <a:spcPts val="0"/>
              </a:spcBef>
              <a:buNone/>
            </a:pPr>
            <a:endParaRPr lang="sv-SE" u="sng" dirty="0"/>
          </a:p>
          <a:p>
            <a:pPr marL="0" indent="0">
              <a:lnSpc>
                <a:spcPct val="120000"/>
              </a:lnSpc>
              <a:spcBef>
                <a:spcPts val="0"/>
              </a:spcBef>
              <a:buNone/>
            </a:pPr>
            <a:endParaRPr lang="sv-SE" u="sng" dirty="0" smtClean="0"/>
          </a:p>
          <a:p>
            <a:pPr marL="0" indent="0">
              <a:spcBef>
                <a:spcPts val="0"/>
              </a:spcBef>
              <a:buNone/>
            </a:pPr>
            <a:endParaRPr lang="sv-SE" dirty="0"/>
          </a:p>
        </p:txBody>
      </p:sp>
      <p:graphicFrame>
        <p:nvGraphicFramePr>
          <p:cNvPr id="8" name="Tabell 7"/>
          <p:cNvGraphicFramePr>
            <a:graphicFrameLocks noGrp="1"/>
          </p:cNvGraphicFramePr>
          <p:nvPr>
            <p:extLst>
              <p:ext uri="{D42A27DB-BD31-4B8C-83A1-F6EECF244321}">
                <p14:modId xmlns:p14="http://schemas.microsoft.com/office/powerpoint/2010/main" val="3804386499"/>
              </p:ext>
            </p:extLst>
          </p:nvPr>
        </p:nvGraphicFramePr>
        <p:xfrm>
          <a:off x="1259632" y="1556792"/>
          <a:ext cx="7416825" cy="2620264"/>
        </p:xfrm>
        <a:graphic>
          <a:graphicData uri="http://schemas.openxmlformats.org/drawingml/2006/table">
            <a:tbl>
              <a:tblPr firstRow="1" bandRow="1">
                <a:tableStyleId>{5C22544A-7EE6-4342-B048-85BDC9FD1C3A}</a:tableStyleId>
              </a:tblPr>
              <a:tblGrid>
                <a:gridCol w="1512168"/>
                <a:gridCol w="3432382"/>
                <a:gridCol w="2472275"/>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u="sng" dirty="0" err="1" smtClean="0">
                          <a:solidFill>
                            <a:schemeClr val="tx1"/>
                          </a:solidFill>
                        </a:rPr>
                        <a:t>Variable</a:t>
                      </a:r>
                      <a:endParaRPr lang="sv-SE" u="sng" dirty="0" smtClean="0">
                        <a:solidFill>
                          <a:schemeClr val="tx1"/>
                        </a:solidFill>
                      </a:endParaRPr>
                    </a:p>
                  </a:txBody>
                  <a:tcP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u="sng" dirty="0" err="1" smtClean="0">
                          <a:solidFill>
                            <a:schemeClr val="tx1"/>
                          </a:solidFill>
                        </a:rPr>
                        <a:t>Represented</a:t>
                      </a:r>
                      <a:r>
                        <a:rPr lang="sv-SE" u="sng" dirty="0" smtClean="0">
                          <a:solidFill>
                            <a:schemeClr val="tx1"/>
                          </a:solidFill>
                        </a:rPr>
                        <a:t> </a:t>
                      </a:r>
                      <a:r>
                        <a:rPr lang="sv-SE" u="sng" dirty="0" err="1" smtClean="0">
                          <a:solidFill>
                            <a:schemeClr val="tx1"/>
                          </a:solidFill>
                        </a:rPr>
                        <a:t>variable</a:t>
                      </a:r>
                      <a:endParaRPr lang="sv-SE" u="sng" dirty="0" smtClean="0">
                        <a:solidFill>
                          <a:schemeClr val="tx1"/>
                        </a:solidFill>
                      </a:endParaRPr>
                    </a:p>
                  </a:txBody>
                  <a:tcP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u="sng" dirty="0" err="1" smtClean="0">
                          <a:solidFill>
                            <a:schemeClr val="tx1"/>
                          </a:solidFill>
                        </a:rPr>
                        <a:t>Instance</a:t>
                      </a:r>
                      <a:r>
                        <a:rPr lang="sv-SE" u="sng" dirty="0" smtClean="0">
                          <a:solidFill>
                            <a:schemeClr val="tx1"/>
                          </a:solidFill>
                        </a:rPr>
                        <a:t> </a:t>
                      </a:r>
                      <a:r>
                        <a:rPr lang="sv-SE" u="sng" dirty="0" err="1" smtClean="0">
                          <a:solidFill>
                            <a:schemeClr val="tx1"/>
                          </a:solidFill>
                        </a:rPr>
                        <a:t>variable</a:t>
                      </a:r>
                      <a:endParaRPr lang="sv-SE" u="sng" dirty="0" smtClean="0">
                        <a:solidFill>
                          <a:schemeClr val="tx1"/>
                        </a:solidFill>
                      </a:endParaRPr>
                    </a:p>
                  </a:txBody>
                  <a:tcPr>
                    <a:noFill/>
                  </a:tcPr>
                </a:tc>
              </a:tr>
              <a:tr h="370840">
                <a:tc>
                  <a:txBody>
                    <a:bodyPr/>
                    <a:lstStyle/>
                    <a:p>
                      <a:pPr marL="0" indent="0">
                        <a:lnSpc>
                          <a:spcPct val="120000"/>
                        </a:lnSpc>
                        <a:spcBef>
                          <a:spcPts val="0"/>
                        </a:spcBef>
                        <a:spcAft>
                          <a:spcPts val="0"/>
                        </a:spcAft>
                        <a:buNone/>
                      </a:pPr>
                      <a:r>
                        <a:rPr lang="en-US" dirty="0" smtClean="0"/>
                        <a:t>Sex of person</a:t>
                      </a:r>
                    </a:p>
                    <a:p>
                      <a:endParaRPr lang="sv-SE" dirty="0"/>
                    </a:p>
                  </a:txBody>
                  <a:tcP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Gender m, male</a:t>
                      </a:r>
                      <a:r>
                        <a:rPr lang="en-US" baseline="0" dirty="0" smtClean="0"/>
                        <a:t> -</a:t>
                      </a:r>
                      <a:r>
                        <a:rPr lang="en-US" dirty="0" smtClean="0"/>
                        <a:t> f, female</a:t>
                      </a:r>
                      <a:endParaRPr lang="sv-SE" dirty="0" smtClean="0">
                        <a:latin typeface="Times New Roman"/>
                        <a:ea typeface="Calibri"/>
                        <a:cs typeface="Times New Roman"/>
                      </a:endParaRPr>
                    </a:p>
                  </a:txBody>
                  <a:tcPr>
                    <a:noFill/>
                  </a:tcPr>
                </a:tc>
                <a:tc>
                  <a:txBody>
                    <a:bodyPr/>
                    <a:lstStyle/>
                    <a:p>
                      <a:pPr marL="0" indent="0">
                        <a:lnSpc>
                          <a:spcPct val="120000"/>
                        </a:lnSpc>
                        <a:spcBef>
                          <a:spcPts val="0"/>
                        </a:spcBef>
                        <a:buNone/>
                      </a:pPr>
                      <a:r>
                        <a:rPr lang="en-US" dirty="0" smtClean="0"/>
                        <a:t>Gender: Dan Gillman has gender &lt;m, male&gt;, Arofan Gregory has gender&lt;m, male&gt;, etc.</a:t>
                      </a:r>
                      <a:endParaRPr lang="sv-SE" dirty="0" smtClean="0">
                        <a:latin typeface="Times New Roman"/>
                        <a:ea typeface="Calibri"/>
                        <a:cs typeface="Times New Roman"/>
                      </a:endParaRPr>
                    </a:p>
                  </a:txBody>
                  <a:tcPr>
                    <a:no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txBody>
                  <a:tcP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sv-SE" dirty="0" smtClean="0">
                        <a:latin typeface="Times New Roman"/>
                        <a:ea typeface="Calibri"/>
                        <a:cs typeface="Times New Roman"/>
                      </a:endParaRPr>
                    </a:p>
                  </a:txBody>
                  <a:tcPr>
                    <a:noFill/>
                  </a:tcPr>
                </a:tc>
                <a:tc>
                  <a:txBody>
                    <a:bodyPr/>
                    <a:lstStyle/>
                    <a:p>
                      <a:pPr marL="0" indent="0">
                        <a:lnSpc>
                          <a:spcPct val="120000"/>
                        </a:lnSpc>
                        <a:spcBef>
                          <a:spcPts val="0"/>
                        </a:spcBef>
                        <a:buNone/>
                      </a:pPr>
                      <a:endParaRPr lang="sv-SE" dirty="0" smtClean="0">
                        <a:latin typeface="Times New Roman"/>
                        <a:ea typeface="Calibri"/>
                        <a:cs typeface="Times New Roman"/>
                      </a:endParaRPr>
                    </a:p>
                  </a:txBody>
                  <a:tcPr>
                    <a:noFill/>
                  </a:tcPr>
                </a:tc>
              </a:tr>
              <a:tr h="370840">
                <a:tc>
                  <a:txBody>
                    <a:bodyPr/>
                    <a:lstStyle/>
                    <a:p>
                      <a:endParaRPr lang="sv-SE" dirty="0"/>
                    </a:p>
                  </a:txBody>
                  <a:tcPr>
                    <a:noFill/>
                  </a:tcPr>
                </a:tc>
                <a:tc>
                  <a:txBody>
                    <a:bodyPr/>
                    <a:lstStyle/>
                    <a:p>
                      <a:endParaRPr lang="sv-SE" dirty="0"/>
                    </a:p>
                  </a:txBody>
                  <a:tcPr>
                    <a:noFill/>
                  </a:tcPr>
                </a:tc>
                <a:tc>
                  <a:txBody>
                    <a:bodyPr/>
                    <a:lstStyle/>
                    <a:p>
                      <a:pPr marL="0" indent="0">
                        <a:lnSpc>
                          <a:spcPct val="120000"/>
                        </a:lnSpc>
                        <a:spcBef>
                          <a:spcPts val="0"/>
                        </a:spcBef>
                        <a:buNone/>
                      </a:pPr>
                      <a:endParaRPr lang="sv-SE" dirty="0" smtClean="0">
                        <a:latin typeface="Times New Roman"/>
                        <a:ea typeface="Calibri"/>
                        <a:cs typeface="Times New Roman"/>
                      </a:endParaRPr>
                    </a:p>
                  </a:txBody>
                  <a:tcPr>
                    <a:noFill/>
                  </a:tcPr>
                </a:tc>
              </a:tr>
            </a:tbl>
          </a:graphicData>
        </a:graphic>
      </p:graphicFrame>
      <p:pic>
        <p:nvPicPr>
          <p:cNvPr id="5" name="Picture 2" descr="http://www1.unece.org/stat/platform/download/attachments/97356613/worddavb196a008d117c6038e5d70872f310ef0.png?version=1&amp;modificationDate=1387862473293&amp;api=v2"/>
          <p:cNvPicPr>
            <a:picLocks noChangeAspect="1" noChangeArrowheads="1"/>
          </p:cNvPicPr>
          <p:nvPr/>
        </p:nvPicPr>
        <p:blipFill rotWithShape="1">
          <a:blip r:embed="rId2">
            <a:extLst>
              <a:ext uri="{28A0092B-C50C-407E-A947-70E740481C1C}">
                <a14:useLocalDpi xmlns:a14="http://schemas.microsoft.com/office/drawing/2010/main" val="0"/>
              </a:ext>
            </a:extLst>
          </a:blip>
          <a:srcRect l="2571"/>
          <a:stretch/>
        </p:blipFill>
        <p:spPr bwMode="auto">
          <a:xfrm>
            <a:off x="611560" y="3392996"/>
            <a:ext cx="8200371" cy="28055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59397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err="1" smtClean="0"/>
              <a:t>How</a:t>
            </a:r>
            <a:r>
              <a:rPr lang="sv-SE" dirty="0" smtClean="0"/>
              <a:t> do </a:t>
            </a:r>
            <a:r>
              <a:rPr lang="sv-SE" dirty="0" err="1" smtClean="0"/>
              <a:t>we</a:t>
            </a:r>
            <a:r>
              <a:rPr lang="sv-SE" dirty="0" smtClean="0"/>
              <a:t> </a:t>
            </a:r>
            <a:r>
              <a:rPr lang="sv-SE" dirty="0" err="1" smtClean="0"/>
              <a:t>handle</a:t>
            </a:r>
            <a:r>
              <a:rPr lang="sv-SE" dirty="0" smtClean="0"/>
              <a:t>…</a:t>
            </a:r>
            <a:endParaRPr lang="sv-SE" dirty="0"/>
          </a:p>
        </p:txBody>
      </p:sp>
      <p:sp>
        <p:nvSpPr>
          <p:cNvPr id="3" name="Platshållare för innehåll 2"/>
          <p:cNvSpPr>
            <a:spLocks noGrp="1"/>
          </p:cNvSpPr>
          <p:nvPr>
            <p:ph idx="1"/>
          </p:nvPr>
        </p:nvSpPr>
        <p:spPr/>
        <p:txBody>
          <a:bodyPr/>
          <a:lstStyle/>
          <a:p>
            <a:pPr marL="0" indent="0">
              <a:spcAft>
                <a:spcPts val="0"/>
              </a:spcAft>
              <a:buNone/>
            </a:pPr>
            <a:r>
              <a:rPr lang="en-US" dirty="0" smtClean="0"/>
              <a:t>Sex </a:t>
            </a:r>
            <a:r>
              <a:rPr lang="en-US" dirty="0"/>
              <a:t>of </a:t>
            </a:r>
            <a:r>
              <a:rPr lang="en-US" dirty="0" smtClean="0"/>
              <a:t>Mother</a:t>
            </a:r>
            <a:r>
              <a:rPr lang="en-US" dirty="0"/>
              <a:t> </a:t>
            </a:r>
            <a:r>
              <a:rPr lang="en-US" dirty="0" smtClean="0"/>
              <a:t>- </a:t>
            </a:r>
            <a:r>
              <a:rPr lang="sv-SE" dirty="0" err="1" smtClean="0"/>
              <a:t>Concept</a:t>
            </a:r>
            <a:r>
              <a:rPr lang="sv-SE" dirty="0" smtClean="0"/>
              <a:t>, </a:t>
            </a:r>
            <a:r>
              <a:rPr lang="sv-SE" dirty="0" err="1" smtClean="0"/>
              <a:t>variable</a:t>
            </a:r>
            <a:r>
              <a:rPr lang="sv-SE" dirty="0" smtClean="0"/>
              <a:t>, </a:t>
            </a:r>
            <a:r>
              <a:rPr lang="sv-SE" dirty="0" err="1" smtClean="0"/>
              <a:t>represented</a:t>
            </a:r>
            <a:r>
              <a:rPr lang="sv-SE" dirty="0" smtClean="0"/>
              <a:t> </a:t>
            </a:r>
            <a:r>
              <a:rPr lang="sv-SE" dirty="0" err="1" smtClean="0"/>
              <a:t>variable</a:t>
            </a:r>
            <a:r>
              <a:rPr lang="sv-SE" dirty="0" smtClean="0"/>
              <a:t>? Combination </a:t>
            </a:r>
            <a:r>
              <a:rPr lang="sv-SE" dirty="0" err="1" smtClean="0"/>
              <a:t>of</a:t>
            </a:r>
            <a:r>
              <a:rPr lang="sv-SE" dirty="0" smtClean="0"/>
              <a:t> </a:t>
            </a:r>
            <a:r>
              <a:rPr lang="sv-SE" dirty="0" err="1" smtClean="0"/>
              <a:t>unit</a:t>
            </a:r>
            <a:r>
              <a:rPr lang="sv-SE" dirty="0" smtClean="0"/>
              <a:t> </a:t>
            </a:r>
            <a:r>
              <a:rPr lang="sv-SE" dirty="0" err="1" smtClean="0"/>
              <a:t>type</a:t>
            </a:r>
            <a:r>
              <a:rPr lang="sv-SE" dirty="0" smtClean="0"/>
              <a:t> and </a:t>
            </a:r>
            <a:r>
              <a:rPr lang="sv-SE" dirty="0" err="1" smtClean="0"/>
              <a:t>variable</a:t>
            </a:r>
            <a:r>
              <a:rPr lang="sv-SE" dirty="0" smtClean="0"/>
              <a:t>?</a:t>
            </a:r>
          </a:p>
          <a:p>
            <a:pPr marL="0" indent="0">
              <a:buNone/>
            </a:pPr>
            <a:endParaRPr lang="sv-SE" dirty="0" smtClean="0"/>
          </a:p>
          <a:p>
            <a:pPr marL="0" indent="0">
              <a:buNone/>
            </a:pPr>
            <a:r>
              <a:rPr lang="sv-SE" dirty="0" smtClean="0"/>
              <a:t>Micro – </a:t>
            </a:r>
            <a:r>
              <a:rPr lang="sv-SE" dirty="0" err="1" smtClean="0"/>
              <a:t>macro</a:t>
            </a:r>
            <a:r>
              <a:rPr lang="sv-SE" dirty="0" smtClean="0"/>
              <a:t> (</a:t>
            </a:r>
            <a:r>
              <a:rPr lang="sv-SE" dirty="0" err="1" smtClean="0"/>
              <a:t>link</a:t>
            </a:r>
            <a:r>
              <a:rPr lang="sv-SE" dirty="0" smtClean="0"/>
              <a:t> </a:t>
            </a:r>
            <a:r>
              <a:rPr lang="sv-SE" dirty="0" err="1" smtClean="0"/>
              <a:t>to</a:t>
            </a:r>
            <a:r>
              <a:rPr lang="sv-SE" dirty="0" smtClean="0"/>
              <a:t> GSBPM)</a:t>
            </a:r>
          </a:p>
        </p:txBody>
      </p:sp>
      <p:pic>
        <p:nvPicPr>
          <p:cNvPr id="4" name="Picture 2" descr="http://www1.unece.org/stat/platform/download/attachments/97356613/worddavb196a008d117c6038e5d70872f310ef0.png?version=1&amp;modificationDate=1387862473293&amp;api=v2"/>
          <p:cNvPicPr>
            <a:picLocks noChangeAspect="1" noChangeArrowheads="1"/>
          </p:cNvPicPr>
          <p:nvPr/>
        </p:nvPicPr>
        <p:blipFill rotWithShape="1">
          <a:blip r:embed="rId2">
            <a:extLst>
              <a:ext uri="{28A0092B-C50C-407E-A947-70E740481C1C}">
                <a14:useLocalDpi xmlns:a14="http://schemas.microsoft.com/office/drawing/2010/main" val="0"/>
              </a:ext>
            </a:extLst>
          </a:blip>
          <a:srcRect l="2571"/>
          <a:stretch/>
        </p:blipFill>
        <p:spPr bwMode="auto">
          <a:xfrm>
            <a:off x="611560" y="3392996"/>
            <a:ext cx="8200371" cy="28055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88606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pPr algn="ctr"/>
            <a:r>
              <a:rPr lang="sv-SE" dirty="0" smtClean="0"/>
              <a:t>From a CPSA </a:t>
            </a:r>
            <a:r>
              <a:rPr lang="sv-SE" dirty="0" err="1" smtClean="0"/>
              <a:t>perspective</a:t>
            </a:r>
            <a:endParaRPr lang="sv-SE" dirty="0"/>
          </a:p>
        </p:txBody>
      </p:sp>
      <p:pic>
        <p:nvPicPr>
          <p:cNvPr id="2050" name="Picture 2" descr="http://www1.unece.org/stat/platform/plugins/servlet/pptslide?attachment=CSPA.pptx&amp;attachmentId=112394379&amp;attachmentVer=1&amp;pageId=112132835&amp;slide=0"/>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32194" t="16826" r="34608" b="34865"/>
          <a:stretch/>
        </p:blipFill>
        <p:spPr bwMode="auto">
          <a:xfrm>
            <a:off x="2699792" y="2476499"/>
            <a:ext cx="3631283" cy="2972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52090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5900" y="704088"/>
            <a:ext cx="6172200" cy="4096512"/>
          </a:xfrm>
        </p:spPr>
        <p:txBody>
          <a:bodyPr/>
          <a:lstStyle/>
          <a:p>
            <a:pPr algn="ctr"/>
            <a:r>
              <a:rPr lang="en-US" dirty="0" smtClean="0"/>
              <a:t>…if each statistical organisation works by themselves….. </a:t>
            </a:r>
            <a:endParaRPr lang="en-US" dirty="0"/>
          </a:p>
        </p:txBody>
      </p:sp>
    </p:spTree>
    <p:extLst>
      <p:ext uri="{BB962C8B-B14F-4D97-AF65-F5344CB8AC3E}">
        <p14:creationId xmlns:p14="http://schemas.microsoft.com/office/powerpoint/2010/main" val="2261801153"/>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519188" y="1676400"/>
            <a:ext cx="6076481" cy="3810000"/>
            <a:chOff x="187227" y="87234"/>
            <a:chExt cx="8751057" cy="4044327"/>
          </a:xfrm>
        </p:grpSpPr>
        <p:grpSp>
          <p:nvGrpSpPr>
            <p:cNvPr id="3" name="Grupp 49"/>
            <p:cNvGrpSpPr/>
            <p:nvPr/>
          </p:nvGrpSpPr>
          <p:grpSpPr>
            <a:xfrm>
              <a:off x="187227" y="87234"/>
              <a:ext cx="8751057" cy="2405663"/>
              <a:chOff x="-319158" y="188640"/>
              <a:chExt cx="9211638" cy="3093851"/>
            </a:xfrm>
          </p:grpSpPr>
          <p:sp>
            <p:nvSpPr>
              <p:cNvPr id="75" name="Rektangel 74"/>
              <p:cNvSpPr/>
              <p:nvPr/>
            </p:nvSpPr>
            <p:spPr>
              <a:xfrm>
                <a:off x="251520" y="188640"/>
                <a:ext cx="8640960" cy="3093851"/>
              </a:xfrm>
              <a:prstGeom prst="rect">
                <a:avLst/>
              </a:prstGeom>
              <a:solidFill>
                <a:schemeClr val="accent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solidFill>
                    <a:prstClr val="white"/>
                  </a:solidFill>
                </a:endParaRPr>
              </a:p>
            </p:txBody>
          </p:sp>
          <p:sp>
            <p:nvSpPr>
              <p:cNvPr id="131" name="textruta 130"/>
              <p:cNvSpPr txBox="1"/>
              <p:nvPr/>
            </p:nvSpPr>
            <p:spPr>
              <a:xfrm rot="16200000">
                <a:off x="-744128" y="2136049"/>
                <a:ext cx="1549802" cy="699861"/>
              </a:xfrm>
              <a:prstGeom prst="rect">
                <a:avLst/>
              </a:prstGeom>
              <a:noFill/>
            </p:spPr>
            <p:txBody>
              <a:bodyPr wrap="none" rtlCol="0">
                <a:spAutoFit/>
              </a:bodyPr>
              <a:lstStyle/>
              <a:p>
                <a:r>
                  <a:rPr lang="sv-SE" sz="2400" b="1" dirty="0">
                    <a:solidFill>
                      <a:prstClr val="black"/>
                    </a:solidFill>
                  </a:rPr>
                  <a:t>Canada</a:t>
                </a:r>
              </a:p>
            </p:txBody>
          </p:sp>
        </p:grpSp>
        <p:grpSp>
          <p:nvGrpSpPr>
            <p:cNvPr id="4" name="Group 4"/>
            <p:cNvGrpSpPr/>
            <p:nvPr/>
          </p:nvGrpSpPr>
          <p:grpSpPr>
            <a:xfrm>
              <a:off x="918538" y="231250"/>
              <a:ext cx="7661651" cy="832330"/>
              <a:chOff x="353355" y="2933913"/>
              <a:chExt cx="8221964" cy="814274"/>
            </a:xfrm>
          </p:grpSpPr>
          <p:sp>
            <p:nvSpPr>
              <p:cNvPr id="6" name="Freeform 5"/>
              <p:cNvSpPr/>
              <p:nvPr/>
            </p:nvSpPr>
            <p:spPr>
              <a:xfrm>
                <a:off x="353355" y="2933913"/>
                <a:ext cx="2222152" cy="814274"/>
              </a:xfrm>
              <a:custGeom>
                <a:avLst/>
                <a:gdLst>
                  <a:gd name="connsiteX0" fmla="*/ 0 w 2222152"/>
                  <a:gd name="connsiteY0" fmla="*/ 0 h 888861"/>
                  <a:gd name="connsiteX1" fmla="*/ 1777722 w 2222152"/>
                  <a:gd name="connsiteY1" fmla="*/ 0 h 888861"/>
                  <a:gd name="connsiteX2" fmla="*/ 2222152 w 2222152"/>
                  <a:gd name="connsiteY2" fmla="*/ 444431 h 888861"/>
                  <a:gd name="connsiteX3" fmla="*/ 1777722 w 2222152"/>
                  <a:gd name="connsiteY3" fmla="*/ 888861 h 888861"/>
                  <a:gd name="connsiteX4" fmla="*/ 0 w 2222152"/>
                  <a:gd name="connsiteY4" fmla="*/ 888861 h 888861"/>
                  <a:gd name="connsiteX5" fmla="*/ 444431 w 2222152"/>
                  <a:gd name="connsiteY5" fmla="*/ 444431 h 888861"/>
                  <a:gd name="connsiteX6" fmla="*/ 0 w 2222152"/>
                  <a:gd name="connsiteY6" fmla="*/ 0 h 88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2152" h="888861">
                    <a:moveTo>
                      <a:pt x="0" y="0"/>
                    </a:moveTo>
                    <a:lnTo>
                      <a:pt x="1777722" y="0"/>
                    </a:lnTo>
                    <a:lnTo>
                      <a:pt x="2222152" y="444431"/>
                    </a:lnTo>
                    <a:lnTo>
                      <a:pt x="1777722" y="888861"/>
                    </a:lnTo>
                    <a:lnTo>
                      <a:pt x="0" y="888861"/>
                    </a:lnTo>
                    <a:lnTo>
                      <a:pt x="444431" y="444431"/>
                    </a:lnTo>
                    <a:lnTo>
                      <a:pt x="0" y="0"/>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r>
                  <a:rPr lang="en-GB" dirty="0">
                    <a:solidFill>
                      <a:prstClr val="white"/>
                    </a:solidFill>
                  </a:rPr>
                  <a:t>Collect</a:t>
                </a:r>
                <a:endParaRPr lang="en-GB" sz="1900" dirty="0">
                  <a:solidFill>
                    <a:prstClr val="white"/>
                  </a:solidFill>
                </a:endParaRPr>
              </a:p>
            </p:txBody>
          </p:sp>
          <p:sp>
            <p:nvSpPr>
              <p:cNvPr id="7" name="Freeform 6"/>
              <p:cNvSpPr/>
              <p:nvPr/>
            </p:nvSpPr>
            <p:spPr>
              <a:xfrm>
                <a:off x="2353292" y="2933913"/>
                <a:ext cx="2222152" cy="814274"/>
              </a:xfrm>
              <a:custGeom>
                <a:avLst/>
                <a:gdLst>
                  <a:gd name="connsiteX0" fmla="*/ 0 w 2222152"/>
                  <a:gd name="connsiteY0" fmla="*/ 0 h 888861"/>
                  <a:gd name="connsiteX1" fmla="*/ 1777722 w 2222152"/>
                  <a:gd name="connsiteY1" fmla="*/ 0 h 888861"/>
                  <a:gd name="connsiteX2" fmla="*/ 2222152 w 2222152"/>
                  <a:gd name="connsiteY2" fmla="*/ 444431 h 888861"/>
                  <a:gd name="connsiteX3" fmla="*/ 1777722 w 2222152"/>
                  <a:gd name="connsiteY3" fmla="*/ 888861 h 888861"/>
                  <a:gd name="connsiteX4" fmla="*/ 0 w 2222152"/>
                  <a:gd name="connsiteY4" fmla="*/ 888861 h 888861"/>
                  <a:gd name="connsiteX5" fmla="*/ 444431 w 2222152"/>
                  <a:gd name="connsiteY5" fmla="*/ 444431 h 888861"/>
                  <a:gd name="connsiteX6" fmla="*/ 0 w 2222152"/>
                  <a:gd name="connsiteY6" fmla="*/ 0 h 88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2152" h="888861">
                    <a:moveTo>
                      <a:pt x="0" y="0"/>
                    </a:moveTo>
                    <a:lnTo>
                      <a:pt x="1777722" y="0"/>
                    </a:lnTo>
                    <a:lnTo>
                      <a:pt x="2222152" y="444431"/>
                    </a:lnTo>
                    <a:lnTo>
                      <a:pt x="1777722" y="888861"/>
                    </a:lnTo>
                    <a:lnTo>
                      <a:pt x="0" y="888861"/>
                    </a:lnTo>
                    <a:lnTo>
                      <a:pt x="444431" y="444431"/>
                    </a:lnTo>
                    <a:lnTo>
                      <a:pt x="0" y="0"/>
                    </a:lnTo>
                    <a:close/>
                  </a:path>
                </a:pathLst>
              </a:custGeom>
              <a:scene3d>
                <a:camera prst="orthographicFront"/>
                <a:lightRig rig="threePt" dir="t"/>
              </a:scene3d>
              <a:sp3d>
                <a:bevelB w="247650" h="133350" prst="coolSlant"/>
              </a:sp3d>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r>
                  <a:rPr lang="en-GB" dirty="0">
                    <a:solidFill>
                      <a:prstClr val="white"/>
                    </a:solidFill>
                  </a:rPr>
                  <a:t>Process</a:t>
                </a:r>
                <a:endParaRPr lang="en-GB" sz="1900" dirty="0">
                  <a:solidFill>
                    <a:prstClr val="white"/>
                  </a:solidFill>
                </a:endParaRPr>
              </a:p>
            </p:txBody>
          </p:sp>
          <p:sp>
            <p:nvSpPr>
              <p:cNvPr id="8" name="Freeform 7"/>
              <p:cNvSpPr/>
              <p:nvPr/>
            </p:nvSpPr>
            <p:spPr>
              <a:xfrm>
                <a:off x="4353230" y="2933913"/>
                <a:ext cx="2222152" cy="814273"/>
              </a:xfrm>
              <a:custGeom>
                <a:avLst/>
                <a:gdLst>
                  <a:gd name="connsiteX0" fmla="*/ 0 w 2222152"/>
                  <a:gd name="connsiteY0" fmla="*/ 0 h 888861"/>
                  <a:gd name="connsiteX1" fmla="*/ 1777722 w 2222152"/>
                  <a:gd name="connsiteY1" fmla="*/ 0 h 888861"/>
                  <a:gd name="connsiteX2" fmla="*/ 2222152 w 2222152"/>
                  <a:gd name="connsiteY2" fmla="*/ 444431 h 888861"/>
                  <a:gd name="connsiteX3" fmla="*/ 1777722 w 2222152"/>
                  <a:gd name="connsiteY3" fmla="*/ 888861 h 888861"/>
                  <a:gd name="connsiteX4" fmla="*/ 0 w 2222152"/>
                  <a:gd name="connsiteY4" fmla="*/ 888861 h 888861"/>
                  <a:gd name="connsiteX5" fmla="*/ 444431 w 2222152"/>
                  <a:gd name="connsiteY5" fmla="*/ 444431 h 888861"/>
                  <a:gd name="connsiteX6" fmla="*/ 0 w 2222152"/>
                  <a:gd name="connsiteY6" fmla="*/ 0 h 88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2152" h="888861">
                    <a:moveTo>
                      <a:pt x="0" y="0"/>
                    </a:moveTo>
                    <a:lnTo>
                      <a:pt x="1777722" y="0"/>
                    </a:lnTo>
                    <a:lnTo>
                      <a:pt x="2222152" y="444431"/>
                    </a:lnTo>
                    <a:lnTo>
                      <a:pt x="1777722" y="888861"/>
                    </a:lnTo>
                    <a:lnTo>
                      <a:pt x="0" y="888861"/>
                    </a:lnTo>
                    <a:lnTo>
                      <a:pt x="444431" y="444431"/>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r>
                  <a:rPr lang="en-GB" sz="1600" dirty="0">
                    <a:solidFill>
                      <a:prstClr val="white"/>
                    </a:solidFill>
                  </a:rPr>
                  <a:t>Analyse</a:t>
                </a:r>
              </a:p>
            </p:txBody>
          </p:sp>
          <p:sp>
            <p:nvSpPr>
              <p:cNvPr id="9" name="Freeform 8"/>
              <p:cNvSpPr/>
              <p:nvPr/>
            </p:nvSpPr>
            <p:spPr>
              <a:xfrm>
                <a:off x="6353167" y="2933913"/>
                <a:ext cx="2222152" cy="814273"/>
              </a:xfrm>
              <a:custGeom>
                <a:avLst/>
                <a:gdLst>
                  <a:gd name="connsiteX0" fmla="*/ 0 w 2222152"/>
                  <a:gd name="connsiteY0" fmla="*/ 0 h 888861"/>
                  <a:gd name="connsiteX1" fmla="*/ 1777722 w 2222152"/>
                  <a:gd name="connsiteY1" fmla="*/ 0 h 888861"/>
                  <a:gd name="connsiteX2" fmla="*/ 2222152 w 2222152"/>
                  <a:gd name="connsiteY2" fmla="*/ 444431 h 888861"/>
                  <a:gd name="connsiteX3" fmla="*/ 1777722 w 2222152"/>
                  <a:gd name="connsiteY3" fmla="*/ 888861 h 888861"/>
                  <a:gd name="connsiteX4" fmla="*/ 0 w 2222152"/>
                  <a:gd name="connsiteY4" fmla="*/ 888861 h 888861"/>
                  <a:gd name="connsiteX5" fmla="*/ 444431 w 2222152"/>
                  <a:gd name="connsiteY5" fmla="*/ 444431 h 888861"/>
                  <a:gd name="connsiteX6" fmla="*/ 0 w 2222152"/>
                  <a:gd name="connsiteY6" fmla="*/ 0 h 88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2152" h="888861">
                    <a:moveTo>
                      <a:pt x="0" y="0"/>
                    </a:moveTo>
                    <a:lnTo>
                      <a:pt x="1777722" y="0"/>
                    </a:lnTo>
                    <a:lnTo>
                      <a:pt x="2222152" y="444431"/>
                    </a:lnTo>
                    <a:lnTo>
                      <a:pt x="1777722" y="888861"/>
                    </a:lnTo>
                    <a:lnTo>
                      <a:pt x="0" y="888861"/>
                    </a:lnTo>
                    <a:lnTo>
                      <a:pt x="444431" y="444431"/>
                    </a:lnTo>
                    <a:lnTo>
                      <a:pt x="0" y="0"/>
                    </a:lnTo>
                    <a:close/>
                  </a:path>
                </a:pathLst>
              </a:cu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r>
                  <a:rPr lang="en-GB" sz="1600" dirty="0">
                    <a:solidFill>
                      <a:prstClr val="white"/>
                    </a:solidFill>
                  </a:rPr>
                  <a:t>Disseminate</a:t>
                </a:r>
              </a:p>
            </p:txBody>
          </p:sp>
        </p:grpSp>
        <p:sp>
          <p:nvSpPr>
            <p:cNvPr id="55" name="Rektangel 54"/>
            <p:cNvSpPr/>
            <p:nvPr/>
          </p:nvSpPr>
          <p:spPr>
            <a:xfrm>
              <a:off x="873388" y="1158298"/>
              <a:ext cx="7920880" cy="1217053"/>
            </a:xfrm>
            <a:prstGeom prst="rect">
              <a:avLst/>
            </a:prstGeom>
            <a:solidFill>
              <a:schemeClr val="bg1">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solidFill>
                  <a:prstClr val="white"/>
                </a:solidFill>
              </a:endParaRPr>
            </a:p>
          </p:txBody>
        </p:sp>
        <p:grpSp>
          <p:nvGrpSpPr>
            <p:cNvPr id="10" name="Group 77"/>
            <p:cNvGrpSpPr/>
            <p:nvPr/>
          </p:nvGrpSpPr>
          <p:grpSpPr>
            <a:xfrm>
              <a:off x="1521460" y="1302314"/>
              <a:ext cx="7200800" cy="864096"/>
              <a:chOff x="459143" y="4572237"/>
              <a:chExt cx="7879453" cy="897752"/>
            </a:xfrm>
          </p:grpSpPr>
          <p:grpSp>
            <p:nvGrpSpPr>
              <p:cNvPr id="11" name="Group 16"/>
              <p:cNvGrpSpPr/>
              <p:nvPr/>
            </p:nvGrpSpPr>
            <p:grpSpPr>
              <a:xfrm>
                <a:off x="459143" y="4581128"/>
                <a:ext cx="2467911" cy="888861"/>
                <a:chOff x="459143" y="4581128"/>
                <a:chExt cx="2467911" cy="888861"/>
              </a:xfrm>
            </p:grpSpPr>
            <p:sp>
              <p:nvSpPr>
                <p:cNvPr id="87" name="Freeform 10"/>
                <p:cNvSpPr/>
                <p:nvPr/>
              </p:nvSpPr>
              <p:spPr>
                <a:xfrm>
                  <a:off x="572124" y="4581128"/>
                  <a:ext cx="2222152" cy="888861"/>
                </a:xfrm>
                <a:custGeom>
                  <a:avLst/>
                  <a:gdLst>
                    <a:gd name="connsiteX0" fmla="*/ 0 w 2222152"/>
                    <a:gd name="connsiteY0" fmla="*/ 0 h 888861"/>
                    <a:gd name="connsiteX1" fmla="*/ 1777722 w 2222152"/>
                    <a:gd name="connsiteY1" fmla="*/ 0 h 888861"/>
                    <a:gd name="connsiteX2" fmla="*/ 2222152 w 2222152"/>
                    <a:gd name="connsiteY2" fmla="*/ 444431 h 888861"/>
                    <a:gd name="connsiteX3" fmla="*/ 1777722 w 2222152"/>
                    <a:gd name="connsiteY3" fmla="*/ 888861 h 888861"/>
                    <a:gd name="connsiteX4" fmla="*/ 0 w 2222152"/>
                    <a:gd name="connsiteY4" fmla="*/ 888861 h 888861"/>
                    <a:gd name="connsiteX5" fmla="*/ 444431 w 2222152"/>
                    <a:gd name="connsiteY5" fmla="*/ 444431 h 888861"/>
                    <a:gd name="connsiteX6" fmla="*/ 0 w 2222152"/>
                    <a:gd name="connsiteY6" fmla="*/ 0 h 88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2152" h="888861">
                      <a:moveTo>
                        <a:pt x="0" y="0"/>
                      </a:moveTo>
                      <a:lnTo>
                        <a:pt x="1777722" y="0"/>
                      </a:lnTo>
                      <a:lnTo>
                        <a:pt x="2222152" y="444431"/>
                      </a:lnTo>
                      <a:lnTo>
                        <a:pt x="1777722" y="888861"/>
                      </a:lnTo>
                      <a:lnTo>
                        <a:pt x="0" y="888861"/>
                      </a:lnTo>
                      <a:lnTo>
                        <a:pt x="444431" y="444431"/>
                      </a:lnTo>
                      <a:lnTo>
                        <a:pt x="0" y="0"/>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en-GB" sz="1900" dirty="0">
                    <a:solidFill>
                      <a:prstClr val="white"/>
                    </a:solidFill>
                  </a:endParaRPr>
                </a:p>
              </p:txBody>
            </p:sp>
            <p:sp>
              <p:nvSpPr>
                <p:cNvPr id="88" name="Diamond 14"/>
                <p:cNvSpPr/>
                <p:nvPr/>
              </p:nvSpPr>
              <p:spPr>
                <a:xfrm>
                  <a:off x="2217070" y="4803343"/>
                  <a:ext cx="709984" cy="444430"/>
                </a:xfrm>
                <a:prstGeom prst="diamond">
                  <a:avLst/>
                </a:prstGeom>
                <a:solidFill>
                  <a:schemeClr val="bg1"/>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en-GB" sz="1900" dirty="0">
                    <a:solidFill>
                      <a:prstClr val="white"/>
                    </a:solidFill>
                  </a:endParaRPr>
                </a:p>
              </p:txBody>
            </p:sp>
            <p:sp>
              <p:nvSpPr>
                <p:cNvPr id="89" name="Diamond 15"/>
                <p:cNvSpPr/>
                <p:nvPr/>
              </p:nvSpPr>
              <p:spPr>
                <a:xfrm>
                  <a:off x="459143" y="4803343"/>
                  <a:ext cx="709984" cy="444430"/>
                </a:xfrm>
                <a:prstGeom prst="diamond">
                  <a:avLst/>
                </a:prstGeom>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en-GB" sz="1900" dirty="0">
                    <a:solidFill>
                      <a:prstClr val="white"/>
                    </a:solidFill>
                  </a:endParaRPr>
                </a:p>
              </p:txBody>
            </p:sp>
          </p:grpSp>
          <p:grpSp>
            <p:nvGrpSpPr>
              <p:cNvPr id="12" name="Group 17"/>
              <p:cNvGrpSpPr/>
              <p:nvPr/>
            </p:nvGrpSpPr>
            <p:grpSpPr>
              <a:xfrm>
                <a:off x="2259539" y="4572237"/>
                <a:ext cx="2467911" cy="888861"/>
                <a:chOff x="459143" y="4581128"/>
                <a:chExt cx="2467911" cy="888861"/>
              </a:xfrm>
            </p:grpSpPr>
            <p:sp>
              <p:nvSpPr>
                <p:cNvPr id="84" name="Freeform 18"/>
                <p:cNvSpPr/>
                <p:nvPr/>
              </p:nvSpPr>
              <p:spPr>
                <a:xfrm>
                  <a:off x="572124" y="4581128"/>
                  <a:ext cx="2222152" cy="888861"/>
                </a:xfrm>
                <a:custGeom>
                  <a:avLst/>
                  <a:gdLst>
                    <a:gd name="connsiteX0" fmla="*/ 0 w 2222152"/>
                    <a:gd name="connsiteY0" fmla="*/ 0 h 888861"/>
                    <a:gd name="connsiteX1" fmla="*/ 1777722 w 2222152"/>
                    <a:gd name="connsiteY1" fmla="*/ 0 h 888861"/>
                    <a:gd name="connsiteX2" fmla="*/ 2222152 w 2222152"/>
                    <a:gd name="connsiteY2" fmla="*/ 444431 h 888861"/>
                    <a:gd name="connsiteX3" fmla="*/ 1777722 w 2222152"/>
                    <a:gd name="connsiteY3" fmla="*/ 888861 h 888861"/>
                    <a:gd name="connsiteX4" fmla="*/ 0 w 2222152"/>
                    <a:gd name="connsiteY4" fmla="*/ 888861 h 888861"/>
                    <a:gd name="connsiteX5" fmla="*/ 444431 w 2222152"/>
                    <a:gd name="connsiteY5" fmla="*/ 444431 h 888861"/>
                    <a:gd name="connsiteX6" fmla="*/ 0 w 2222152"/>
                    <a:gd name="connsiteY6" fmla="*/ 0 h 88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2152" h="888861">
                      <a:moveTo>
                        <a:pt x="0" y="0"/>
                      </a:moveTo>
                      <a:lnTo>
                        <a:pt x="1777722" y="0"/>
                      </a:lnTo>
                      <a:lnTo>
                        <a:pt x="2222152" y="444431"/>
                      </a:lnTo>
                      <a:lnTo>
                        <a:pt x="1777722" y="888861"/>
                      </a:lnTo>
                      <a:lnTo>
                        <a:pt x="0" y="888861"/>
                      </a:lnTo>
                      <a:lnTo>
                        <a:pt x="444431" y="444431"/>
                      </a:lnTo>
                      <a:lnTo>
                        <a:pt x="0" y="0"/>
                      </a:lnTo>
                      <a:close/>
                    </a:path>
                  </a:pathLst>
                </a:cu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en-GB" sz="1900" dirty="0">
                    <a:solidFill>
                      <a:prstClr val="white"/>
                    </a:solidFill>
                  </a:endParaRPr>
                </a:p>
              </p:txBody>
            </p:sp>
            <p:sp>
              <p:nvSpPr>
                <p:cNvPr id="85" name="Diamond 19"/>
                <p:cNvSpPr/>
                <p:nvPr/>
              </p:nvSpPr>
              <p:spPr>
                <a:xfrm>
                  <a:off x="2217070" y="4803343"/>
                  <a:ext cx="709984" cy="444430"/>
                </a:xfrm>
                <a:prstGeom prst="diamond">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en-GB" sz="1900" dirty="0">
                    <a:solidFill>
                      <a:prstClr val="white"/>
                    </a:solidFill>
                  </a:endParaRPr>
                </a:p>
              </p:txBody>
            </p:sp>
            <p:sp>
              <p:nvSpPr>
                <p:cNvPr id="86" name="Diamond 20"/>
                <p:cNvSpPr/>
                <p:nvPr/>
              </p:nvSpPr>
              <p:spPr>
                <a:xfrm>
                  <a:off x="459143" y="4803343"/>
                  <a:ext cx="709984" cy="444430"/>
                </a:xfrm>
                <a:prstGeom prst="diamond">
                  <a:avLst/>
                </a:prstGeom>
                <a:ln>
                  <a:noFill/>
                </a:ln>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en-GB" sz="1900" dirty="0">
                    <a:solidFill>
                      <a:prstClr val="white"/>
                    </a:solidFill>
                  </a:endParaRPr>
                </a:p>
              </p:txBody>
            </p:sp>
          </p:grpSp>
          <p:grpSp>
            <p:nvGrpSpPr>
              <p:cNvPr id="13" name="Group 21"/>
              <p:cNvGrpSpPr/>
              <p:nvPr/>
            </p:nvGrpSpPr>
            <p:grpSpPr>
              <a:xfrm>
                <a:off x="4049528" y="4581128"/>
                <a:ext cx="2467911" cy="888861"/>
                <a:chOff x="459143" y="4581128"/>
                <a:chExt cx="2467911" cy="888861"/>
              </a:xfrm>
            </p:grpSpPr>
            <p:sp>
              <p:nvSpPr>
                <p:cNvPr id="81" name="Freeform 22"/>
                <p:cNvSpPr/>
                <p:nvPr/>
              </p:nvSpPr>
              <p:spPr>
                <a:xfrm>
                  <a:off x="572124" y="4581128"/>
                  <a:ext cx="2222152" cy="888861"/>
                </a:xfrm>
                <a:custGeom>
                  <a:avLst/>
                  <a:gdLst>
                    <a:gd name="connsiteX0" fmla="*/ 0 w 2222152"/>
                    <a:gd name="connsiteY0" fmla="*/ 0 h 888861"/>
                    <a:gd name="connsiteX1" fmla="*/ 1777722 w 2222152"/>
                    <a:gd name="connsiteY1" fmla="*/ 0 h 888861"/>
                    <a:gd name="connsiteX2" fmla="*/ 2222152 w 2222152"/>
                    <a:gd name="connsiteY2" fmla="*/ 444431 h 888861"/>
                    <a:gd name="connsiteX3" fmla="*/ 1777722 w 2222152"/>
                    <a:gd name="connsiteY3" fmla="*/ 888861 h 888861"/>
                    <a:gd name="connsiteX4" fmla="*/ 0 w 2222152"/>
                    <a:gd name="connsiteY4" fmla="*/ 888861 h 888861"/>
                    <a:gd name="connsiteX5" fmla="*/ 444431 w 2222152"/>
                    <a:gd name="connsiteY5" fmla="*/ 444431 h 888861"/>
                    <a:gd name="connsiteX6" fmla="*/ 0 w 2222152"/>
                    <a:gd name="connsiteY6" fmla="*/ 0 h 88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2152" h="888861">
                      <a:moveTo>
                        <a:pt x="0" y="0"/>
                      </a:moveTo>
                      <a:lnTo>
                        <a:pt x="1777722" y="0"/>
                      </a:lnTo>
                      <a:lnTo>
                        <a:pt x="2222152" y="444431"/>
                      </a:lnTo>
                      <a:lnTo>
                        <a:pt x="1777722" y="888861"/>
                      </a:lnTo>
                      <a:lnTo>
                        <a:pt x="0" y="888861"/>
                      </a:lnTo>
                      <a:lnTo>
                        <a:pt x="444431" y="444431"/>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en-GB" sz="1900" dirty="0">
                    <a:solidFill>
                      <a:prstClr val="white"/>
                    </a:solidFill>
                  </a:endParaRPr>
                </a:p>
              </p:txBody>
            </p:sp>
            <p:sp>
              <p:nvSpPr>
                <p:cNvPr id="82" name="Diamond 23"/>
                <p:cNvSpPr/>
                <p:nvPr/>
              </p:nvSpPr>
              <p:spPr>
                <a:xfrm>
                  <a:off x="2217070" y="4803343"/>
                  <a:ext cx="709984" cy="444430"/>
                </a:xfrm>
                <a:prstGeom prst="diamond">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en-GB" sz="1900" dirty="0">
                    <a:solidFill>
                      <a:prstClr val="white"/>
                    </a:solidFill>
                  </a:endParaRPr>
                </a:p>
              </p:txBody>
            </p:sp>
            <p:sp>
              <p:nvSpPr>
                <p:cNvPr id="83" name="Diamond 24"/>
                <p:cNvSpPr/>
                <p:nvPr/>
              </p:nvSpPr>
              <p:spPr>
                <a:xfrm>
                  <a:off x="459143" y="4803343"/>
                  <a:ext cx="709984" cy="444430"/>
                </a:xfrm>
                <a:prstGeom prst="diamond">
                  <a:avLst/>
                </a:prstGeom>
                <a:ln>
                  <a:noFill/>
                </a:ln>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en-GB" sz="1900" dirty="0">
                    <a:solidFill>
                      <a:prstClr val="white"/>
                    </a:solidFill>
                  </a:endParaRPr>
                </a:p>
              </p:txBody>
            </p:sp>
          </p:grpSp>
          <p:grpSp>
            <p:nvGrpSpPr>
              <p:cNvPr id="14" name="Group 25"/>
              <p:cNvGrpSpPr/>
              <p:nvPr/>
            </p:nvGrpSpPr>
            <p:grpSpPr>
              <a:xfrm>
                <a:off x="5845844" y="4581128"/>
                <a:ext cx="2492752" cy="888861"/>
                <a:chOff x="434302" y="4581128"/>
                <a:chExt cx="2492752" cy="888861"/>
              </a:xfrm>
            </p:grpSpPr>
            <p:sp>
              <p:nvSpPr>
                <p:cNvPr id="77" name="Freeform 26"/>
                <p:cNvSpPr/>
                <p:nvPr/>
              </p:nvSpPr>
              <p:spPr>
                <a:xfrm>
                  <a:off x="513098" y="4581128"/>
                  <a:ext cx="2222152" cy="888861"/>
                </a:xfrm>
                <a:custGeom>
                  <a:avLst/>
                  <a:gdLst>
                    <a:gd name="connsiteX0" fmla="*/ 0 w 2222152"/>
                    <a:gd name="connsiteY0" fmla="*/ 0 h 888861"/>
                    <a:gd name="connsiteX1" fmla="*/ 1777722 w 2222152"/>
                    <a:gd name="connsiteY1" fmla="*/ 0 h 888861"/>
                    <a:gd name="connsiteX2" fmla="*/ 2222152 w 2222152"/>
                    <a:gd name="connsiteY2" fmla="*/ 444431 h 888861"/>
                    <a:gd name="connsiteX3" fmla="*/ 1777722 w 2222152"/>
                    <a:gd name="connsiteY3" fmla="*/ 888861 h 888861"/>
                    <a:gd name="connsiteX4" fmla="*/ 0 w 2222152"/>
                    <a:gd name="connsiteY4" fmla="*/ 888861 h 888861"/>
                    <a:gd name="connsiteX5" fmla="*/ 444431 w 2222152"/>
                    <a:gd name="connsiteY5" fmla="*/ 444431 h 888861"/>
                    <a:gd name="connsiteX6" fmla="*/ 0 w 2222152"/>
                    <a:gd name="connsiteY6" fmla="*/ 0 h 88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2152" h="888861">
                      <a:moveTo>
                        <a:pt x="0" y="0"/>
                      </a:moveTo>
                      <a:lnTo>
                        <a:pt x="1777722" y="0"/>
                      </a:lnTo>
                      <a:lnTo>
                        <a:pt x="2222152" y="444431"/>
                      </a:lnTo>
                      <a:lnTo>
                        <a:pt x="1777722" y="888861"/>
                      </a:lnTo>
                      <a:lnTo>
                        <a:pt x="0" y="888861"/>
                      </a:lnTo>
                      <a:lnTo>
                        <a:pt x="444431" y="444431"/>
                      </a:lnTo>
                      <a:lnTo>
                        <a:pt x="0" y="0"/>
                      </a:lnTo>
                      <a:close/>
                    </a:path>
                  </a:pathLst>
                </a:cu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en-GB" sz="1900" dirty="0">
                    <a:solidFill>
                      <a:prstClr val="white"/>
                    </a:solidFill>
                  </a:endParaRPr>
                </a:p>
              </p:txBody>
            </p:sp>
            <p:sp>
              <p:nvSpPr>
                <p:cNvPr id="79" name="Diamond 27"/>
                <p:cNvSpPr/>
                <p:nvPr/>
              </p:nvSpPr>
              <p:spPr>
                <a:xfrm>
                  <a:off x="2217070" y="4803343"/>
                  <a:ext cx="709984" cy="444430"/>
                </a:xfrm>
                <a:prstGeom prst="diamond">
                  <a:avLst/>
                </a:prstGeom>
                <a:solidFill>
                  <a:schemeClr val="bg1"/>
                </a:solidFill>
                <a:ln>
                  <a:noFill/>
                </a:ln>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en-GB" sz="1900" dirty="0">
                    <a:solidFill>
                      <a:prstClr val="white"/>
                    </a:solidFill>
                  </a:endParaRPr>
                </a:p>
              </p:txBody>
            </p:sp>
            <p:sp>
              <p:nvSpPr>
                <p:cNvPr id="80" name="Diamond 28"/>
                <p:cNvSpPr/>
                <p:nvPr/>
              </p:nvSpPr>
              <p:spPr>
                <a:xfrm>
                  <a:off x="434302" y="4794451"/>
                  <a:ext cx="709984" cy="491052"/>
                </a:xfrm>
                <a:prstGeom prst="diamond">
                  <a:avLst/>
                </a:prstGeom>
                <a:ln>
                  <a:noFill/>
                </a:ln>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en-GB" sz="1900" dirty="0">
                    <a:solidFill>
                      <a:prstClr val="white"/>
                    </a:solidFill>
                  </a:endParaRPr>
                </a:p>
              </p:txBody>
            </p:sp>
          </p:grpSp>
        </p:grpSp>
        <p:grpSp>
          <p:nvGrpSpPr>
            <p:cNvPr id="222" name="Grupp 49"/>
            <p:cNvGrpSpPr/>
            <p:nvPr/>
          </p:nvGrpSpPr>
          <p:grpSpPr>
            <a:xfrm>
              <a:off x="189456" y="2557904"/>
              <a:ext cx="8748824" cy="1573657"/>
              <a:chOff x="-316812" y="188640"/>
              <a:chExt cx="9209292" cy="2761839"/>
            </a:xfrm>
          </p:grpSpPr>
          <p:sp>
            <p:nvSpPr>
              <p:cNvPr id="223" name="Rektangel 222"/>
              <p:cNvSpPr/>
              <p:nvPr/>
            </p:nvSpPr>
            <p:spPr>
              <a:xfrm>
                <a:off x="251520" y="188640"/>
                <a:ext cx="8640960" cy="2761839"/>
              </a:xfrm>
              <a:prstGeom prst="rect">
                <a:avLst/>
              </a:prstGeom>
              <a:solidFill>
                <a:schemeClr val="accent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solidFill>
                    <a:prstClr val="white"/>
                  </a:solidFill>
                </a:endParaRPr>
              </a:p>
            </p:txBody>
          </p:sp>
          <p:sp>
            <p:nvSpPr>
              <p:cNvPr id="224" name="textruta 223"/>
              <p:cNvSpPr txBox="1"/>
              <p:nvPr/>
            </p:nvSpPr>
            <p:spPr>
              <a:xfrm rot="16200000">
                <a:off x="-1080619" y="1157138"/>
                <a:ext cx="2227475" cy="699861"/>
              </a:xfrm>
              <a:prstGeom prst="rect">
                <a:avLst/>
              </a:prstGeom>
              <a:noFill/>
            </p:spPr>
            <p:txBody>
              <a:bodyPr wrap="none" rtlCol="0">
                <a:spAutoFit/>
              </a:bodyPr>
              <a:lstStyle/>
              <a:p>
                <a:r>
                  <a:rPr lang="sv-SE" sz="2400" b="1" dirty="0">
                    <a:solidFill>
                      <a:prstClr val="black"/>
                    </a:solidFill>
                  </a:rPr>
                  <a:t>Sweden</a:t>
                </a:r>
              </a:p>
            </p:txBody>
          </p:sp>
        </p:grpSp>
        <p:grpSp>
          <p:nvGrpSpPr>
            <p:cNvPr id="225" name="Grupp 55"/>
            <p:cNvGrpSpPr/>
            <p:nvPr/>
          </p:nvGrpSpPr>
          <p:grpSpPr>
            <a:xfrm>
              <a:off x="873388" y="2674534"/>
              <a:ext cx="7920880" cy="1217053"/>
              <a:chOff x="229363" y="1851370"/>
              <a:chExt cx="8064896" cy="1413976"/>
            </a:xfrm>
          </p:grpSpPr>
          <p:sp>
            <p:nvSpPr>
              <p:cNvPr id="226" name="Rektangel 225"/>
              <p:cNvSpPr/>
              <p:nvPr/>
            </p:nvSpPr>
            <p:spPr>
              <a:xfrm>
                <a:off x="229363" y="1851370"/>
                <a:ext cx="8064896" cy="1413976"/>
              </a:xfrm>
              <a:prstGeom prst="rect">
                <a:avLst/>
              </a:prstGeom>
              <a:solidFill>
                <a:schemeClr val="bg1">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solidFill>
                    <a:prstClr val="white"/>
                  </a:solidFill>
                </a:endParaRPr>
              </a:p>
            </p:txBody>
          </p:sp>
          <p:sp>
            <p:nvSpPr>
              <p:cNvPr id="227" name="textruta 226"/>
              <p:cNvSpPr txBox="1"/>
              <p:nvPr/>
            </p:nvSpPr>
            <p:spPr>
              <a:xfrm rot="16200000">
                <a:off x="423802" y="2291687"/>
                <a:ext cx="227821" cy="541565"/>
              </a:xfrm>
              <a:prstGeom prst="rect">
                <a:avLst/>
              </a:prstGeom>
              <a:noFill/>
            </p:spPr>
            <p:txBody>
              <a:bodyPr wrap="none" rtlCol="0">
                <a:spAutoFit/>
              </a:bodyPr>
              <a:lstStyle/>
              <a:p>
                <a:endParaRPr lang="sv-SE" b="1" dirty="0">
                  <a:solidFill>
                    <a:prstClr val="black"/>
                  </a:solidFill>
                </a:endParaRPr>
              </a:p>
            </p:txBody>
          </p:sp>
        </p:grpSp>
        <p:grpSp>
          <p:nvGrpSpPr>
            <p:cNvPr id="303" name="Grupp 302"/>
            <p:cNvGrpSpPr/>
            <p:nvPr/>
          </p:nvGrpSpPr>
          <p:grpSpPr>
            <a:xfrm>
              <a:off x="1494602" y="2854990"/>
              <a:ext cx="5472608" cy="864096"/>
              <a:chOff x="1403648" y="2780928"/>
              <a:chExt cx="5472608" cy="864096"/>
            </a:xfrm>
          </p:grpSpPr>
          <p:sp>
            <p:nvSpPr>
              <p:cNvPr id="299" name="Flödesschema: Data 298"/>
              <p:cNvSpPr/>
              <p:nvPr/>
            </p:nvSpPr>
            <p:spPr>
              <a:xfrm>
                <a:off x="1403648" y="2780928"/>
                <a:ext cx="2016224" cy="864096"/>
              </a:xfrm>
              <a:prstGeom prst="flowChartInputOutpu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300" name="Flödesschema: Data 299"/>
              <p:cNvSpPr/>
              <p:nvPr/>
            </p:nvSpPr>
            <p:spPr>
              <a:xfrm>
                <a:off x="3131840" y="2780928"/>
                <a:ext cx="2016224" cy="864096"/>
              </a:xfrm>
              <a:prstGeom prst="flowChartInputOutpu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sp>
            <p:nvSpPr>
              <p:cNvPr id="301" name="Flödesschema: Data 300"/>
              <p:cNvSpPr/>
              <p:nvPr/>
            </p:nvSpPr>
            <p:spPr>
              <a:xfrm>
                <a:off x="4860032" y="2780928"/>
                <a:ext cx="2016224" cy="864096"/>
              </a:xfrm>
              <a:prstGeom prst="flowChartInputOutput">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dirty="0">
                  <a:solidFill>
                    <a:prstClr val="white"/>
                  </a:solidFill>
                </a:endParaRPr>
              </a:p>
            </p:txBody>
          </p:sp>
        </p:grpSp>
        <p:sp>
          <p:nvSpPr>
            <p:cNvPr id="314" name="Flödesschema: Data 313"/>
            <p:cNvSpPr/>
            <p:nvPr/>
          </p:nvSpPr>
          <p:spPr>
            <a:xfrm>
              <a:off x="6679178" y="2854990"/>
              <a:ext cx="2016224" cy="864096"/>
            </a:xfrm>
            <a:prstGeom prst="flowChartInputOutput">
              <a:avLst/>
            </a:prstGeom>
            <a:solidFill>
              <a:schemeClr val="accent5"/>
            </a:solidFill>
            <a:ln>
              <a:solidFill>
                <a:schemeClr val="bg1"/>
              </a:solidFill>
              <a:prstDash val="solid"/>
            </a:ln>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sv-SE" sz="1900">
                <a:solidFill>
                  <a:prstClr val="white"/>
                </a:solidFill>
              </a:endParaRPr>
            </a:p>
          </p:txBody>
        </p:sp>
        <p:pic>
          <p:nvPicPr>
            <p:cNvPr id="338" name="Picture 7" descr="\\FS11\SCBJAEN$\Mina dokument\Presentations\Other\flags\ca.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79712" y="1412776"/>
              <a:ext cx="576064" cy="576064"/>
            </a:xfrm>
            <a:prstGeom prst="rect">
              <a:avLst/>
            </a:prstGeom>
            <a:noFill/>
          </p:spPr>
        </p:pic>
        <p:pic>
          <p:nvPicPr>
            <p:cNvPr id="340" name="Picture 7" descr="\\FS11\SCBJAEN$\Mina dokument\Presentations\Other\flags\ca.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35896" y="1412776"/>
              <a:ext cx="576064" cy="576064"/>
            </a:xfrm>
            <a:prstGeom prst="rect">
              <a:avLst/>
            </a:prstGeom>
            <a:noFill/>
          </p:spPr>
        </p:pic>
        <p:pic>
          <p:nvPicPr>
            <p:cNvPr id="342" name="Picture 7" descr="\\FS11\SCBJAEN$\Mina dokument\Presentations\Other\flags\ca.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92080" y="1412776"/>
              <a:ext cx="576064" cy="576064"/>
            </a:xfrm>
            <a:prstGeom prst="rect">
              <a:avLst/>
            </a:prstGeom>
            <a:noFill/>
          </p:spPr>
        </p:pic>
        <p:pic>
          <p:nvPicPr>
            <p:cNvPr id="344" name="Picture 7" descr="\\FS11\SCBJAEN$\Mina dokument\Presentations\Other\flags\ca.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8264" y="1412776"/>
              <a:ext cx="576064" cy="576064"/>
            </a:xfrm>
            <a:prstGeom prst="rect">
              <a:avLst/>
            </a:prstGeom>
            <a:noFill/>
          </p:spPr>
        </p:pic>
        <p:pic>
          <p:nvPicPr>
            <p:cNvPr id="346" name="Picture 3" descr="\\FS11\SCBJAEN$\Mina dokument\Presentations\Other\flags\s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79712" y="2956396"/>
              <a:ext cx="576064" cy="576064"/>
            </a:xfrm>
            <a:prstGeom prst="rect">
              <a:avLst/>
            </a:prstGeom>
            <a:noFill/>
          </p:spPr>
        </p:pic>
        <p:pic>
          <p:nvPicPr>
            <p:cNvPr id="348" name="Picture 3" descr="\\FS11\SCBJAEN$\Mina dokument\Presentations\Other\flags\s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35896" y="2956396"/>
              <a:ext cx="576064" cy="576064"/>
            </a:xfrm>
            <a:prstGeom prst="rect">
              <a:avLst/>
            </a:prstGeom>
            <a:noFill/>
          </p:spPr>
        </p:pic>
        <p:pic>
          <p:nvPicPr>
            <p:cNvPr id="350" name="Picture 3" descr="\\FS11\SCBJAEN$\Mina dokument\Presentations\Other\flags\s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64088" y="2956396"/>
              <a:ext cx="576064" cy="576064"/>
            </a:xfrm>
            <a:prstGeom prst="rect">
              <a:avLst/>
            </a:prstGeom>
            <a:noFill/>
          </p:spPr>
        </p:pic>
        <p:pic>
          <p:nvPicPr>
            <p:cNvPr id="351" name="Picture 3" descr="\\FS11\SCBJAEN$\Mina dokument\Presentations\Other\flags\s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57958" y="2920242"/>
              <a:ext cx="576064" cy="576064"/>
            </a:xfrm>
            <a:prstGeom prst="rect">
              <a:avLst/>
            </a:prstGeom>
            <a:noFill/>
          </p:spPr>
        </p:pic>
        <p:sp>
          <p:nvSpPr>
            <p:cNvPr id="97" name="Diamond 27"/>
            <p:cNvSpPr/>
            <p:nvPr/>
          </p:nvSpPr>
          <p:spPr>
            <a:xfrm>
              <a:off x="7937430" y="1516199"/>
              <a:ext cx="739026" cy="472642"/>
            </a:xfrm>
            <a:prstGeom prst="diamond">
              <a:avLst/>
            </a:prstGeom>
            <a:ln>
              <a:noFill/>
            </a:ln>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20441" tIns="25337" rIns="469767" bIns="25337" numCol="1" spcCol="1270" anchor="ctr" anchorCtr="0">
              <a:noAutofit/>
            </a:bodyPr>
            <a:lstStyle/>
            <a:p>
              <a:pPr algn="ctr" defTabSz="844550">
                <a:lnSpc>
                  <a:spcPct val="90000"/>
                </a:lnSpc>
                <a:spcAft>
                  <a:spcPct val="35000"/>
                </a:spcAft>
              </a:pPr>
              <a:endParaRPr lang="en-GB" sz="1900" dirty="0">
                <a:solidFill>
                  <a:prstClr val="white"/>
                </a:solidFill>
              </a:endParaRPr>
            </a:p>
          </p:txBody>
        </p:sp>
      </p:grpSp>
      <p:sp>
        <p:nvSpPr>
          <p:cNvPr id="65" name="Title 1"/>
          <p:cNvSpPr>
            <a:spLocks noGrp="1"/>
          </p:cNvSpPr>
          <p:nvPr>
            <p:ph type="title"/>
          </p:nvPr>
        </p:nvSpPr>
        <p:spPr>
          <a:xfrm>
            <a:off x="1600200" y="381000"/>
            <a:ext cx="6172200" cy="1143000"/>
          </a:xfrm>
        </p:spPr>
        <p:txBody>
          <a:bodyPr/>
          <a:lstStyle/>
          <a:p>
            <a:r>
              <a:rPr lang="en-US" dirty="0" smtClean="0"/>
              <a:t>…we get this….</a:t>
            </a:r>
            <a:endParaRPr lang="en-US" dirty="0"/>
          </a:p>
        </p:txBody>
      </p:sp>
    </p:spTree>
    <p:extLst>
      <p:ext uri="{BB962C8B-B14F-4D97-AF65-F5344CB8AC3E}">
        <p14:creationId xmlns:p14="http://schemas.microsoft.com/office/powerpoint/2010/main" val="1709244884"/>
      </p:ext>
    </p:extLst>
  </p:cSld>
  <p:clrMapOvr>
    <a:masterClrMapping/>
  </p:clrMapOvr>
  <p:timing>
    <p:tnLst>
      <p:par>
        <p:cTn id="1" dur="indefinite" restart="never" nodeType="tmRoot"/>
      </p:par>
    </p:tnLst>
  </p:timing>
</p:sld>
</file>

<file path=ppt/theme/theme1.xml><?xml version="1.0" encoding="utf-8"?>
<a:theme xmlns:a="http://schemas.openxmlformats.org/drawingml/2006/main" name="SCB-Mall 2015">
  <a:themeElements>
    <a:clrScheme name="SCB">
      <a:dk1>
        <a:sysClr val="windowText" lastClr="000000"/>
      </a:dk1>
      <a:lt1>
        <a:sysClr val="window" lastClr="FFFFFF"/>
      </a:lt1>
      <a:dk2>
        <a:srgbClr val="1F497D"/>
      </a:dk2>
      <a:lt2>
        <a:srgbClr val="EEECE1"/>
      </a:lt2>
      <a:accent1>
        <a:srgbClr val="EC9210"/>
      </a:accent1>
      <a:accent2>
        <a:srgbClr val="828282"/>
      </a:accent2>
      <a:accent3>
        <a:srgbClr val="F0F0F0"/>
      </a:accent3>
      <a:accent4>
        <a:srgbClr val="078693"/>
      </a:accent4>
      <a:accent5>
        <a:srgbClr val="7F942C"/>
      </a:accent5>
      <a:accent6>
        <a:srgbClr val="71277A"/>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1200" dirty="0">
            <a:latin typeface="Arial" pitchFamily="34" charset="0"/>
            <a:cs typeface="Arial"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SCB-Mall 2015</Template>
  <TotalTime>3941</TotalTime>
  <Words>833</Words>
  <Application>Microsoft Office PowerPoint</Application>
  <PresentationFormat>Bildspel på skärmen (4:3)</PresentationFormat>
  <Paragraphs>113</Paragraphs>
  <Slides>15</Slides>
  <Notes>7</Notes>
  <HiddenSlides>0</HiddenSlides>
  <MMClips>0</MMClips>
  <ScaleCrop>false</ScaleCrop>
  <HeadingPairs>
    <vt:vector size="4" baseType="variant">
      <vt:variant>
        <vt:lpstr>Tema</vt:lpstr>
      </vt:variant>
      <vt:variant>
        <vt:i4>2</vt:i4>
      </vt:variant>
      <vt:variant>
        <vt:lpstr>Bildrubriker</vt:lpstr>
      </vt:variant>
      <vt:variant>
        <vt:i4>15</vt:i4>
      </vt:variant>
    </vt:vector>
  </HeadingPairs>
  <TitlesOfParts>
    <vt:vector size="17" baseType="lpstr">
      <vt:lpstr>SCB-Mall 2015</vt:lpstr>
      <vt:lpstr>Office Theme</vt:lpstr>
      <vt:lpstr>GSIM-variables</vt:lpstr>
      <vt:lpstr>Background</vt:lpstr>
      <vt:lpstr>What is a variable?</vt:lpstr>
      <vt:lpstr>Definitions</vt:lpstr>
      <vt:lpstr>Example</vt:lpstr>
      <vt:lpstr>How do we handle…</vt:lpstr>
      <vt:lpstr>From a CPSA perspective</vt:lpstr>
      <vt:lpstr>…if each statistical organisation works by themselves….. </vt:lpstr>
      <vt:lpstr>…we get this….</vt:lpstr>
      <vt:lpstr>This makes it hard to share and reuse!</vt:lpstr>
      <vt:lpstr>…but if statistical organisations work together? </vt:lpstr>
      <vt:lpstr>This makes it easier to share and reuse!</vt:lpstr>
      <vt:lpstr>Project objectives</vt:lpstr>
      <vt:lpstr>Work Packages</vt:lpstr>
      <vt:lpstr>Summary</vt:lpstr>
    </vt:vector>
  </TitlesOfParts>
  <Company>SCB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Metadatautbildning NR</dc:title>
  <dc:creator>Blomqvist Klas PCA/LEDN-S</dc:creator>
  <cp:lastModifiedBy>Blomqvist Klas PCA/LEDN-S</cp:lastModifiedBy>
  <cp:revision>39</cp:revision>
  <cp:lastPrinted>2015-11-20T14:25:09Z</cp:lastPrinted>
  <dcterms:created xsi:type="dcterms:W3CDTF">2015-11-10T13:38:09Z</dcterms:created>
  <dcterms:modified xsi:type="dcterms:W3CDTF">2015-11-24T15:58:19Z</dcterms:modified>
</cp:coreProperties>
</file>