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82" r:id="rId2"/>
  </p:sldMasterIdLst>
  <p:notesMasterIdLst>
    <p:notesMasterId r:id="rId18"/>
  </p:notesMasterIdLst>
  <p:handoutMasterIdLst>
    <p:handoutMasterId r:id="rId19"/>
  </p:handoutMasterIdLst>
  <p:sldIdLst>
    <p:sldId id="256" r:id="rId3"/>
    <p:sldId id="297" r:id="rId4"/>
    <p:sldId id="281" r:id="rId5"/>
    <p:sldId id="282" r:id="rId6"/>
    <p:sldId id="288" r:id="rId7"/>
    <p:sldId id="284" r:id="rId8"/>
    <p:sldId id="298" r:id="rId9"/>
    <p:sldId id="299" r:id="rId10"/>
    <p:sldId id="304" r:id="rId11"/>
    <p:sldId id="305" r:id="rId12"/>
    <p:sldId id="306" r:id="rId13"/>
    <p:sldId id="307" r:id="rId14"/>
    <p:sldId id="260" r:id="rId15"/>
    <p:sldId id="287" r:id="rId16"/>
    <p:sldId id="266" r:id="rId17"/>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B23B"/>
    <a:srgbClr val="078693"/>
    <a:srgbClr val="0493AC"/>
    <a:srgbClr val="FAA50F"/>
    <a:srgbClr val="F0F0F0"/>
    <a:srgbClr val="9A9A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0543" autoAdjust="0"/>
  </p:normalViewPr>
  <p:slideViewPr>
    <p:cSldViewPr>
      <p:cViewPr>
        <p:scale>
          <a:sx n="100" d="100"/>
          <a:sy n="100" d="100"/>
        </p:scale>
        <p:origin x="-198" y="1080"/>
      </p:cViewPr>
      <p:guideLst>
        <p:guide orient="horz" pos="4202"/>
        <p:guide/>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1367C598-37DF-4B61-BA22-ADCCE98A1B78}" type="datetimeFigureOut">
              <a:rPr lang="sv-SE" smtClean="0"/>
              <a:t>2015-11-24</a:t>
            </a:fld>
            <a:endParaRPr lang="sv-SE"/>
          </a:p>
        </p:txBody>
      </p:sp>
      <p:sp>
        <p:nvSpPr>
          <p:cNvPr id="4" name="Platshållare för sidfo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51E7D1B9-1CDC-4588-A159-302CD8D90533}" type="slidenum">
              <a:rPr lang="sv-SE" smtClean="0"/>
              <a:t>‹#›</a:t>
            </a:fld>
            <a:endParaRPr lang="sv-SE"/>
          </a:p>
        </p:txBody>
      </p:sp>
    </p:spTree>
    <p:extLst>
      <p:ext uri="{BB962C8B-B14F-4D97-AF65-F5344CB8AC3E}">
        <p14:creationId xmlns:p14="http://schemas.microsoft.com/office/powerpoint/2010/main" val="740134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DD4A7E7F-43C4-4A09-9AD8-3A2AF264C56C}" type="datetimeFigureOut">
              <a:rPr lang="sv-SE" smtClean="0"/>
              <a:t>2015-11-24</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B49F70A1-21FD-4E7D-B58D-3A6E112A8F4A}" type="slidenum">
              <a:rPr lang="sv-SE" smtClean="0"/>
              <a:t>‹#›</a:t>
            </a:fld>
            <a:endParaRPr lang="sv-SE"/>
          </a:p>
        </p:txBody>
      </p:sp>
    </p:spTree>
    <p:extLst>
      <p:ext uri="{BB962C8B-B14F-4D97-AF65-F5344CB8AC3E}">
        <p14:creationId xmlns:p14="http://schemas.microsoft.com/office/powerpoint/2010/main" val="2215483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dirty="0" smtClean="0"/>
              <a:t>The Generic Statistical Information Model (GSIM) contains a number of groups. Of these, the Concepts Group is the most established and elaborated. The main reason for this is because the Concepts Group is the area influenced by traditional statistical metadata development in statistical organizations. </a:t>
            </a:r>
            <a:endParaRPr lang="sv-SE" dirty="0" smtClean="0"/>
          </a:p>
          <a:p>
            <a:r>
              <a:rPr lang="en-GB" dirty="0" smtClean="0"/>
              <a:t>These organizations have developed a lot of experience over the years, and several organizations are now using GSIM in development projects. Earlier experiences with models such as ISO 11179 show that the implementation of standards can be quite different due to differences in their interpretation. </a:t>
            </a:r>
            <a:endParaRPr lang="sv-SE" dirty="0" smtClean="0"/>
          </a:p>
          <a:p>
            <a:r>
              <a:rPr lang="en-GB" dirty="0" smtClean="0"/>
              <a:t>There is a risk that the same thing will happen to GSIM unless there is a common understanding on how to interpret and use the model. </a:t>
            </a:r>
            <a:endParaRPr lang="sv-SE" dirty="0" smtClean="0"/>
          </a:p>
          <a:p>
            <a:r>
              <a:rPr lang="en-GB" dirty="0" smtClean="0"/>
              <a:t>Discussions regarding GSIM variables and related concepts (concept systems, concept, variable, represented variable and instance variable) are showing that they can all be interpreted in different ways in different GSIM implementations: If this continues, the potential gain from CSPA and other projects on tools and methods will suffer. The issues may be solved in different ways in the varying uses as a result. </a:t>
            </a:r>
            <a:endParaRPr lang="sv-SE" dirty="0" smtClean="0"/>
          </a:p>
          <a:p>
            <a:endParaRPr lang="sv-SE" dirty="0" smtClean="0"/>
          </a:p>
          <a:p>
            <a:r>
              <a:rPr lang="en-GB" dirty="0" smtClean="0"/>
              <a:t>The Generic Statistical Information Model (GSIM) contains a number of groups. Of these, the Concepts Group is the most established and elaborated. The main reason for this is because the Concepts Group is the area influenced by traditional statistical metadata development in statistical organizations. </a:t>
            </a:r>
            <a:endParaRPr lang="sv-SE" dirty="0" smtClean="0"/>
          </a:p>
          <a:p>
            <a:r>
              <a:rPr lang="en-GB" dirty="0" smtClean="0"/>
              <a:t>These organizations have developed a lot of experience over the years, and several organizations are now using GSIM in development projects. Earlier experiences with models such as ISO 11179 show that the implementation of standards can be quite different due to differences in their interpretation. </a:t>
            </a:r>
            <a:endParaRPr lang="sv-SE" dirty="0" smtClean="0"/>
          </a:p>
          <a:p>
            <a:r>
              <a:rPr lang="en-GB" dirty="0" smtClean="0"/>
              <a:t>There is a risk that the same thing will happen to GSIM unless there is a common understanding on how to interpret and use the model. </a:t>
            </a:r>
            <a:endParaRPr lang="sv-SE" dirty="0" smtClean="0"/>
          </a:p>
          <a:p>
            <a:r>
              <a:rPr lang="en-GB" dirty="0" smtClean="0"/>
              <a:t>Discussions regarding GSIM variables and related concepts (concept systems, concept, variable, represented variable and instance variable) are showing that they can all be interpreted in different ways in different GSIM implementations: If this continues, the potential gain from CSPA and other projects on tools and methods will suffer. The issues may be solved in different ways in the varying uses as a result.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49F70A1-21FD-4E7D-B58D-3A6E112A8F4A}" type="slidenum">
              <a:rPr lang="sv-SE" smtClean="0"/>
              <a:t>2</a:t>
            </a:fld>
            <a:endParaRPr lang="sv-SE"/>
          </a:p>
        </p:txBody>
      </p:sp>
    </p:spTree>
    <p:extLst>
      <p:ext uri="{BB962C8B-B14F-4D97-AF65-F5344CB8AC3E}">
        <p14:creationId xmlns:p14="http://schemas.microsoft.com/office/powerpoint/2010/main" val="1172633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3638" y="1241425"/>
            <a:ext cx="4467225" cy="33512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8A5727-E599-4087-B265-90A8C68ED9CD}"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656602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1241425"/>
            <a:ext cx="5959475" cy="33528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2A062F-DAF2-4BC2-8480-176F2861F2E4}"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2721385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1241425"/>
            <a:ext cx="5959475" cy="33528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2A062F-DAF2-4BC2-8480-176F2861F2E4}"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2716162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1241425"/>
            <a:ext cx="5959475" cy="3352800"/>
          </a:xfrm>
        </p:spPr>
      </p:sp>
      <p:sp>
        <p:nvSpPr>
          <p:cNvPr id="3" name="Notes Placeholder 2"/>
          <p:cNvSpPr>
            <a:spLocks noGrp="1"/>
          </p:cNvSpPr>
          <p:nvPr>
            <p:ph type="body" idx="1"/>
          </p:nvPr>
        </p:nvSpPr>
        <p:spPr/>
        <p:txBody>
          <a:bodyPr/>
          <a:lstStyle/>
          <a:p>
            <a:r>
              <a:rPr lang="en-US" dirty="0" smtClean="0"/>
              <a:t>HLG sponsor</a:t>
            </a:r>
            <a:r>
              <a:rPr lang="en-US" baseline="0" dirty="0" smtClean="0"/>
              <a:t> project: </a:t>
            </a:r>
            <a:r>
              <a:rPr lang="en-US" dirty="0" smtClean="0"/>
              <a:t>Desired Project Outcomes</a:t>
            </a:r>
          </a:p>
          <a:p>
            <a:r>
              <a:rPr lang="en-US" dirty="0" smtClean="0"/>
              <a:t>Increased:</a:t>
            </a:r>
          </a:p>
          <a:p>
            <a:r>
              <a:rPr lang="en-US" dirty="0" smtClean="0"/>
              <a:t>interoperability in Official Statistics through the sharing of processes and components</a:t>
            </a:r>
          </a:p>
          <a:p>
            <a:r>
              <a:rPr lang="en-US" dirty="0" smtClean="0"/>
              <a:t>ability to find real/genuine collaboration opportunities </a:t>
            </a:r>
          </a:p>
          <a:p>
            <a:r>
              <a:rPr lang="en-US" dirty="0" smtClean="0"/>
              <a:t>ability to make international decisions and investments </a:t>
            </a:r>
          </a:p>
          <a:p>
            <a:r>
              <a:rPr lang="en-US" dirty="0" smtClean="0"/>
              <a:t>sharing of architectural/design</a:t>
            </a:r>
          </a:p>
          <a:p>
            <a:r>
              <a:rPr lang="en-US" dirty="0" smtClean="0"/>
              <a:t>    knowledge and practices</a:t>
            </a:r>
          </a:p>
          <a:p>
            <a:endParaRPr lang="en-US" dirty="0"/>
          </a:p>
        </p:txBody>
      </p:sp>
      <p:sp>
        <p:nvSpPr>
          <p:cNvPr id="4" name="Slide Number Placeholder 3"/>
          <p:cNvSpPr>
            <a:spLocks noGrp="1"/>
          </p:cNvSpPr>
          <p:nvPr>
            <p:ph type="sldNum" sz="quarter" idx="10"/>
          </p:nvPr>
        </p:nvSpPr>
        <p:spPr/>
        <p:txBody>
          <a:bodyPr/>
          <a:lstStyle/>
          <a:p>
            <a:fld id="{1A8A5727-E599-4087-B265-90A8C68ED9CD}"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189923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1241425"/>
            <a:ext cx="5959475" cy="33528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2A062F-DAF2-4BC2-8480-176F2861F2E4}"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784280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dirty="0" smtClean="0"/>
              <a:t>Variables and their roles within GSIM-Concepts, based on experiences from GSIM-implementations</a:t>
            </a:r>
            <a:endParaRPr lang="sv-SE" sz="1050" dirty="0" smtClean="0"/>
          </a:p>
          <a:p>
            <a:r>
              <a:rPr lang="en-US" dirty="0" smtClean="0"/>
              <a:t>V</a:t>
            </a:r>
            <a:r>
              <a:rPr lang="en-GB" dirty="0" err="1" smtClean="0"/>
              <a:t>ariable’s</a:t>
            </a:r>
            <a:r>
              <a:rPr lang="en-GB" dirty="0" smtClean="0"/>
              <a:t> roles in a statistical process, GSIM and GSBPM</a:t>
            </a:r>
            <a:endParaRPr lang="sv-SE" sz="800" dirty="0" smtClean="0"/>
          </a:p>
          <a:p>
            <a:r>
              <a:rPr lang="sv-SE" dirty="0" err="1" smtClean="0"/>
              <a:t>Concept</a:t>
            </a:r>
            <a:r>
              <a:rPr lang="sv-SE" dirty="0" smtClean="0"/>
              <a:t> systems and </a:t>
            </a:r>
            <a:r>
              <a:rPr lang="en-GB" dirty="0" smtClean="0"/>
              <a:t>Concept management in GSIM </a:t>
            </a:r>
            <a:endParaRPr lang="sv-SE" sz="1050" dirty="0" smtClean="0"/>
          </a:p>
          <a:p>
            <a:r>
              <a:rPr lang="en-GB" dirty="0" smtClean="0"/>
              <a:t>Mapping to DDI or SDMX is an important deliverable of this work </a:t>
            </a:r>
            <a:endParaRPr lang="sv-SE" sz="1050" dirty="0" smtClean="0"/>
          </a:p>
          <a:p>
            <a:endParaRPr lang="sv-SE" dirty="0"/>
          </a:p>
        </p:txBody>
      </p:sp>
      <p:sp>
        <p:nvSpPr>
          <p:cNvPr id="4" name="Platshållare för bildnummer 3"/>
          <p:cNvSpPr>
            <a:spLocks noGrp="1"/>
          </p:cNvSpPr>
          <p:nvPr>
            <p:ph type="sldNum" sz="quarter" idx="10"/>
          </p:nvPr>
        </p:nvSpPr>
        <p:spPr/>
        <p:txBody>
          <a:bodyPr/>
          <a:lstStyle/>
          <a:p>
            <a:fld id="{B49F70A1-21FD-4E7D-B58D-3A6E112A8F4A}" type="slidenum">
              <a:rPr lang="sv-SE" smtClean="0"/>
              <a:t>15</a:t>
            </a:fld>
            <a:endParaRPr lang="sv-SE"/>
          </a:p>
        </p:txBody>
      </p:sp>
    </p:spTree>
    <p:extLst>
      <p:ext uri="{BB962C8B-B14F-4D97-AF65-F5344CB8AC3E}">
        <p14:creationId xmlns:p14="http://schemas.microsoft.com/office/powerpoint/2010/main" val="42644851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04448" y="3539143"/>
            <a:ext cx="548595" cy="2986793"/>
          </a:xfrm>
          <a:prstGeom prst="rect">
            <a:avLst/>
          </a:prstGeom>
        </p:spPr>
      </p:pic>
      <p:pic>
        <p:nvPicPr>
          <p:cNvPr id="8" name="Bildobjekt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351" y="1066097"/>
            <a:ext cx="554385" cy="4543888"/>
          </a:xfrm>
          <a:prstGeom prst="rect">
            <a:avLst/>
          </a:prstGeom>
        </p:spPr>
      </p:pic>
      <p:pic>
        <p:nvPicPr>
          <p:cNvPr id="9" name="Bildobjekt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57062" y="6371540"/>
            <a:ext cx="283341" cy="280436"/>
          </a:xfrm>
          <a:prstGeom prst="rect">
            <a:avLst/>
          </a:prstGeom>
        </p:spPr>
      </p:pic>
      <p:pic>
        <p:nvPicPr>
          <p:cNvPr id="10" name="Bildobjekt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01279" y="6359673"/>
            <a:ext cx="359968" cy="292303"/>
          </a:xfrm>
          <a:prstGeom prst="rect">
            <a:avLst/>
          </a:prstGeom>
        </p:spPr>
      </p:pic>
      <p:sp>
        <p:nvSpPr>
          <p:cNvPr id="11" name="textruta 10"/>
          <p:cNvSpPr txBox="1"/>
          <p:nvPr userDrawn="1"/>
        </p:nvSpPr>
        <p:spPr>
          <a:xfrm>
            <a:off x="1510341" y="6451921"/>
            <a:ext cx="2232671"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facebook.com/</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statisticssweden</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a:p>
            <a:endParaRPr lang="sv-SE" sz="1200" dirty="0">
              <a:latin typeface="Arial" pitchFamily="34" charset="0"/>
              <a:cs typeface="Arial" pitchFamily="34" charset="0"/>
            </a:endParaRPr>
          </a:p>
        </p:txBody>
      </p:sp>
      <p:sp>
        <p:nvSpPr>
          <p:cNvPr id="12" name="textruta 11"/>
          <p:cNvSpPr txBox="1"/>
          <p:nvPr userDrawn="1"/>
        </p:nvSpPr>
        <p:spPr>
          <a:xfrm>
            <a:off x="3489311" y="6446320"/>
            <a:ext cx="1368152"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SCB_nyheter</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p:txBody>
      </p:sp>
      <p:pic>
        <p:nvPicPr>
          <p:cNvPr id="13" name="Bildobjekt 12" descr="INSTAicon-BLUE.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2000" y="6381328"/>
            <a:ext cx="288032" cy="288032"/>
          </a:xfrm>
          <a:prstGeom prst="rect">
            <a:avLst/>
          </a:prstGeom>
        </p:spPr>
      </p:pic>
      <p:sp>
        <p:nvSpPr>
          <p:cNvPr id="14" name="textruta 13"/>
          <p:cNvSpPr txBox="1"/>
          <p:nvPr userDrawn="1"/>
        </p:nvSpPr>
        <p:spPr>
          <a:xfrm>
            <a:off x="4788024" y="6446320"/>
            <a:ext cx="1512168"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statistiska_centralbyran_scb</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256371" y="274638"/>
            <a:ext cx="66394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1258888" y="1535113"/>
            <a:ext cx="3238500"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1258888" y="2174875"/>
            <a:ext cx="32385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6" y="1535113"/>
            <a:ext cx="3236231"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6" y="2174875"/>
            <a:ext cx="32362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248907" y="273050"/>
            <a:ext cx="3008313" cy="1162050"/>
          </a:xfrm>
        </p:spPr>
        <p:txBody>
          <a:bodyPr anchor="b"/>
          <a:lstStyle>
            <a:lvl1pPr algn="l">
              <a:defRPr sz="2000" b="1"/>
            </a:lvl1pPr>
          </a:lstStyle>
          <a:p>
            <a:r>
              <a:rPr lang="sv-SE" smtClean="0"/>
              <a:t>Klicka här för att ändra format</a:t>
            </a:r>
            <a:endParaRPr lang="sv-SE" dirty="0"/>
          </a:p>
        </p:txBody>
      </p:sp>
      <p:sp>
        <p:nvSpPr>
          <p:cNvPr id="3" name="Platshållare för innehåll 2"/>
          <p:cNvSpPr>
            <a:spLocks noGrp="1"/>
          </p:cNvSpPr>
          <p:nvPr>
            <p:ph idx="1"/>
          </p:nvPr>
        </p:nvSpPr>
        <p:spPr>
          <a:xfrm>
            <a:off x="4572000" y="273050"/>
            <a:ext cx="411480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1250699"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2F1F4D1-35E4-46BA-AF81-4FD86FB65BBB}" type="datetimeFigureOut">
              <a:rPr lang="sv-SE" smtClean="0"/>
              <a:pPr/>
              <a:t>2015-11-24</a:t>
            </a:fld>
            <a:endParaRPr lang="sv-SE" dirty="0"/>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39467F-BE74-4AAD-857B-908E9ECDE9FD}" type="slidenum">
              <a:rPr lang="sv-SE" smtClean="0"/>
              <a:pPr/>
              <a:t>‹#›</a:t>
            </a:fld>
            <a:endParaRPr lang="sv-SE"/>
          </a:p>
        </p:txBody>
      </p:sp>
    </p:spTree>
    <p:extLst>
      <p:ext uri="{BB962C8B-B14F-4D97-AF65-F5344CB8AC3E}">
        <p14:creationId xmlns:p14="http://schemas.microsoft.com/office/powerpoint/2010/main" val="2783390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53673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3414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49416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320011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649874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874031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109551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754715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860591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328502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4"/>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44"/>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8267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utan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lvl1pPr marL="0" indent="0">
              <a:buNone/>
              <a:defRPr/>
            </a:lvl1pPr>
            <a:lvl2pPr marL="0" indent="0">
              <a:buNone/>
              <a:defRPr/>
            </a:lvl2pPr>
            <a:lvl3pPr marL="0" indent="0">
              <a:buNone/>
              <a:defRPr/>
            </a:lvl3pPr>
            <a:lvl4pPr marL="0" indent="0">
              <a:buNone/>
              <a:defRPr/>
            </a:lvl4pPr>
            <a:lvl5pPr marL="0" indent="0">
              <a:buNone/>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Rubrikbild">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04448" y="3539143"/>
            <a:ext cx="548595" cy="2986793"/>
          </a:xfrm>
          <a:prstGeom prst="rect">
            <a:avLst/>
          </a:prstGeom>
        </p:spPr>
      </p:pic>
      <p:pic>
        <p:nvPicPr>
          <p:cNvPr id="10" name="Bildobjekt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351" y="1066097"/>
            <a:ext cx="554385" cy="4543888"/>
          </a:xfrm>
          <a:prstGeom prst="rect">
            <a:avLst/>
          </a:prstGeom>
        </p:spPr>
      </p:pic>
      <p:pic>
        <p:nvPicPr>
          <p:cNvPr id="11" name="Bildobjekt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57062" y="6371540"/>
            <a:ext cx="283341" cy="280436"/>
          </a:xfrm>
          <a:prstGeom prst="rect">
            <a:avLst/>
          </a:prstGeom>
        </p:spPr>
      </p:pic>
      <p:pic>
        <p:nvPicPr>
          <p:cNvPr id="12" name="Bildobjekt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01279" y="6359673"/>
            <a:ext cx="359968" cy="292303"/>
          </a:xfrm>
          <a:prstGeom prst="rect">
            <a:avLst/>
          </a:prstGeom>
        </p:spPr>
      </p:pic>
      <p:sp>
        <p:nvSpPr>
          <p:cNvPr id="13" name="textruta 12"/>
          <p:cNvSpPr txBox="1"/>
          <p:nvPr userDrawn="1"/>
        </p:nvSpPr>
        <p:spPr>
          <a:xfrm>
            <a:off x="1510341" y="6451921"/>
            <a:ext cx="2232671"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facebook.com/</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statisticssweden</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a:p>
            <a:endParaRPr lang="sv-SE" sz="1200" dirty="0">
              <a:latin typeface="Arial" pitchFamily="34" charset="0"/>
              <a:cs typeface="Arial" pitchFamily="34" charset="0"/>
            </a:endParaRPr>
          </a:p>
        </p:txBody>
      </p:sp>
      <p:sp>
        <p:nvSpPr>
          <p:cNvPr id="14" name="textruta 13"/>
          <p:cNvSpPr txBox="1"/>
          <p:nvPr userDrawn="1"/>
        </p:nvSpPr>
        <p:spPr>
          <a:xfrm>
            <a:off x="3489311" y="6446320"/>
            <a:ext cx="1368152"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SCB_nyheter</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2_Rubrikbild">
    <p:bg>
      <p:bgPr>
        <a:solidFill>
          <a:srgbClr val="078693"/>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04448" y="3539143"/>
            <a:ext cx="548595" cy="2986793"/>
          </a:xfrm>
          <a:prstGeom prst="rect">
            <a:avLst/>
          </a:prstGeom>
        </p:spPr>
      </p:pic>
      <p:pic>
        <p:nvPicPr>
          <p:cNvPr id="10" name="Bildobjekt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86" y="1066097"/>
            <a:ext cx="546515" cy="4543888"/>
          </a:xfrm>
          <a:prstGeom prst="rect">
            <a:avLst/>
          </a:prstGeom>
        </p:spPr>
      </p:pic>
      <p:pic>
        <p:nvPicPr>
          <p:cNvPr id="11" name="Bildobjekt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57062" y="6371540"/>
            <a:ext cx="283341" cy="280436"/>
          </a:xfrm>
          <a:prstGeom prst="rect">
            <a:avLst/>
          </a:prstGeom>
        </p:spPr>
      </p:pic>
      <p:pic>
        <p:nvPicPr>
          <p:cNvPr id="12" name="Bildobjekt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01279" y="6359673"/>
            <a:ext cx="359968" cy="292303"/>
          </a:xfrm>
          <a:prstGeom prst="rect">
            <a:avLst/>
          </a:prstGeom>
        </p:spPr>
      </p:pic>
      <p:sp>
        <p:nvSpPr>
          <p:cNvPr id="13" name="textruta 12"/>
          <p:cNvSpPr txBox="1"/>
          <p:nvPr userDrawn="1"/>
        </p:nvSpPr>
        <p:spPr>
          <a:xfrm>
            <a:off x="1510341" y="6451921"/>
            <a:ext cx="2232671"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bg1"/>
                </a:solidFill>
                <a:latin typeface="Arial" panose="020B0604020202020204" pitchFamily="34" charset="0"/>
                <a:ea typeface="+mn-ea"/>
                <a:cs typeface="Arial" panose="020B0604020202020204" pitchFamily="34" charset="0"/>
              </a:rPr>
              <a:t>facebook.com/</a:t>
            </a:r>
            <a:r>
              <a:rPr lang="sv-SE" sz="1200" b="0" i="0" u="none" strike="noStrike" kern="1200" baseline="30000" dirty="0" err="1" smtClean="0">
                <a:solidFill>
                  <a:schemeClr val="bg1"/>
                </a:solidFill>
                <a:latin typeface="Arial" panose="020B0604020202020204" pitchFamily="34" charset="0"/>
                <a:ea typeface="+mn-ea"/>
                <a:cs typeface="Arial" panose="020B0604020202020204" pitchFamily="34" charset="0"/>
              </a:rPr>
              <a:t>statisticssweden</a:t>
            </a:r>
            <a:endParaRPr lang="sv-SE" sz="1200" b="0" i="0" u="none" strike="noStrike" kern="1200" baseline="30000" dirty="0" smtClean="0">
              <a:solidFill>
                <a:schemeClr val="bg1"/>
              </a:solidFill>
              <a:latin typeface="Arial" panose="020B0604020202020204" pitchFamily="34" charset="0"/>
              <a:ea typeface="+mn-ea"/>
              <a:cs typeface="Arial" panose="020B0604020202020204" pitchFamily="34" charset="0"/>
            </a:endParaRPr>
          </a:p>
          <a:p>
            <a:endParaRPr lang="sv-SE" sz="1200" dirty="0">
              <a:latin typeface="Arial" pitchFamily="34" charset="0"/>
              <a:cs typeface="Arial" pitchFamily="34" charset="0"/>
            </a:endParaRPr>
          </a:p>
        </p:txBody>
      </p:sp>
      <p:sp>
        <p:nvSpPr>
          <p:cNvPr id="14" name="textruta 13"/>
          <p:cNvSpPr txBox="1"/>
          <p:nvPr userDrawn="1"/>
        </p:nvSpPr>
        <p:spPr>
          <a:xfrm>
            <a:off x="3489311" y="6446320"/>
            <a:ext cx="1368152"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bg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bg1"/>
                </a:solidFill>
                <a:latin typeface="Arial" panose="020B0604020202020204" pitchFamily="34" charset="0"/>
                <a:ea typeface="+mn-ea"/>
                <a:cs typeface="Arial" panose="020B0604020202020204" pitchFamily="34" charset="0"/>
              </a:rPr>
              <a:t>SCB_nyheter</a:t>
            </a:r>
            <a:endParaRPr lang="sv-SE" sz="1200" b="0" i="0" u="none" strike="noStrike" kern="1200" baseline="30000" dirty="0" smtClean="0">
              <a:solidFill>
                <a:schemeClr val="bg1"/>
              </a:solidFill>
              <a:latin typeface="Arial" panose="020B0604020202020204" pitchFamily="34" charset="0"/>
              <a:ea typeface="+mn-ea"/>
              <a:cs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3_Rubrikbild">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04448" y="3539143"/>
            <a:ext cx="548595" cy="2986793"/>
          </a:xfrm>
          <a:prstGeom prst="rect">
            <a:avLst/>
          </a:prstGeom>
        </p:spPr>
      </p:pic>
      <p:pic>
        <p:nvPicPr>
          <p:cNvPr id="18" name="Bildobjekt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351" y="1066097"/>
            <a:ext cx="554385" cy="4543888"/>
          </a:xfrm>
          <a:prstGeom prst="rect">
            <a:avLst/>
          </a:prstGeom>
        </p:spPr>
      </p:pic>
      <p:pic>
        <p:nvPicPr>
          <p:cNvPr id="9" name="Bildobjekt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57062" y="6371540"/>
            <a:ext cx="283341" cy="280436"/>
          </a:xfrm>
          <a:prstGeom prst="rect">
            <a:avLst/>
          </a:prstGeom>
        </p:spPr>
      </p:pic>
      <p:pic>
        <p:nvPicPr>
          <p:cNvPr id="10" name="Bildobjekt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01279" y="6359673"/>
            <a:ext cx="359968" cy="292303"/>
          </a:xfrm>
          <a:prstGeom prst="rect">
            <a:avLst/>
          </a:prstGeom>
        </p:spPr>
      </p:pic>
      <p:sp>
        <p:nvSpPr>
          <p:cNvPr id="11" name="textruta 10"/>
          <p:cNvSpPr txBox="1"/>
          <p:nvPr userDrawn="1"/>
        </p:nvSpPr>
        <p:spPr>
          <a:xfrm>
            <a:off x="1510341" y="6451921"/>
            <a:ext cx="2232671"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facebook.com/</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statisticssweden</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a:p>
            <a:endParaRPr lang="sv-SE" sz="1200" dirty="0">
              <a:latin typeface="Arial" pitchFamily="34" charset="0"/>
              <a:cs typeface="Arial" pitchFamily="34" charset="0"/>
            </a:endParaRPr>
          </a:p>
        </p:txBody>
      </p:sp>
      <p:sp>
        <p:nvSpPr>
          <p:cNvPr id="12" name="textruta 11"/>
          <p:cNvSpPr txBox="1"/>
          <p:nvPr userDrawn="1"/>
        </p:nvSpPr>
        <p:spPr>
          <a:xfrm>
            <a:off x="3489311" y="6446320"/>
            <a:ext cx="1368152"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SCB_nyheter</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4_Rubrikbild">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04448" y="3539143"/>
            <a:ext cx="548595" cy="2986793"/>
          </a:xfrm>
          <a:prstGeom prst="rect">
            <a:avLst/>
          </a:prstGeom>
        </p:spPr>
      </p:pic>
      <p:pic>
        <p:nvPicPr>
          <p:cNvPr id="10" name="Bildobjekt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86" y="1066097"/>
            <a:ext cx="546515" cy="4543888"/>
          </a:xfrm>
          <a:prstGeom prst="rect">
            <a:avLst/>
          </a:prstGeom>
        </p:spPr>
      </p:pic>
      <p:pic>
        <p:nvPicPr>
          <p:cNvPr id="11" name="Bildobjekt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57062" y="6371540"/>
            <a:ext cx="283341" cy="280436"/>
          </a:xfrm>
          <a:prstGeom prst="rect">
            <a:avLst/>
          </a:prstGeom>
        </p:spPr>
      </p:pic>
      <p:pic>
        <p:nvPicPr>
          <p:cNvPr id="12" name="Bildobjekt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01279" y="6359673"/>
            <a:ext cx="359968" cy="292303"/>
          </a:xfrm>
          <a:prstGeom prst="rect">
            <a:avLst/>
          </a:prstGeom>
        </p:spPr>
      </p:pic>
      <p:sp>
        <p:nvSpPr>
          <p:cNvPr id="13" name="textruta 12"/>
          <p:cNvSpPr txBox="1"/>
          <p:nvPr userDrawn="1"/>
        </p:nvSpPr>
        <p:spPr>
          <a:xfrm>
            <a:off x="1510341" y="6451921"/>
            <a:ext cx="2232671"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bg1"/>
                </a:solidFill>
                <a:latin typeface="Arial" panose="020B0604020202020204" pitchFamily="34" charset="0"/>
                <a:ea typeface="+mn-ea"/>
                <a:cs typeface="Arial" panose="020B0604020202020204" pitchFamily="34" charset="0"/>
              </a:rPr>
              <a:t>facebook.com/</a:t>
            </a:r>
            <a:r>
              <a:rPr lang="sv-SE" sz="1200" b="0" i="0" u="none" strike="noStrike" kern="1200" baseline="30000" dirty="0" err="1" smtClean="0">
                <a:solidFill>
                  <a:schemeClr val="bg1"/>
                </a:solidFill>
                <a:latin typeface="Arial" panose="020B0604020202020204" pitchFamily="34" charset="0"/>
                <a:ea typeface="+mn-ea"/>
                <a:cs typeface="Arial" panose="020B0604020202020204" pitchFamily="34" charset="0"/>
              </a:rPr>
              <a:t>statisticssweden</a:t>
            </a:r>
            <a:endParaRPr lang="sv-SE" sz="1200" b="0" i="0" u="none" strike="noStrike" kern="1200" baseline="30000" dirty="0" smtClean="0">
              <a:solidFill>
                <a:schemeClr val="bg1"/>
              </a:solidFill>
              <a:latin typeface="Arial" panose="020B0604020202020204" pitchFamily="34" charset="0"/>
              <a:ea typeface="+mn-ea"/>
              <a:cs typeface="Arial" panose="020B0604020202020204" pitchFamily="34" charset="0"/>
            </a:endParaRPr>
          </a:p>
          <a:p>
            <a:endParaRPr lang="sv-SE" sz="1200" dirty="0">
              <a:latin typeface="Arial" pitchFamily="34" charset="0"/>
              <a:cs typeface="Arial" pitchFamily="34" charset="0"/>
            </a:endParaRPr>
          </a:p>
        </p:txBody>
      </p:sp>
      <p:sp>
        <p:nvSpPr>
          <p:cNvPr id="14" name="textruta 13"/>
          <p:cNvSpPr txBox="1"/>
          <p:nvPr userDrawn="1"/>
        </p:nvSpPr>
        <p:spPr>
          <a:xfrm>
            <a:off x="3489311" y="6446320"/>
            <a:ext cx="1368152"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bg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bg1"/>
                </a:solidFill>
                <a:latin typeface="Arial" panose="020B0604020202020204" pitchFamily="34" charset="0"/>
                <a:ea typeface="+mn-ea"/>
                <a:cs typeface="Arial" panose="020B0604020202020204" pitchFamily="34" charset="0"/>
              </a:rPr>
              <a:t>SCB_nyheter</a:t>
            </a:r>
            <a:endParaRPr lang="sv-SE" sz="1200" b="0" i="0" u="none" strike="noStrike" kern="1200" baseline="30000" dirty="0" smtClean="0">
              <a:solidFill>
                <a:schemeClr val="bg1"/>
              </a:solidFill>
              <a:latin typeface="Arial" panose="020B0604020202020204" pitchFamily="34" charset="0"/>
              <a:ea typeface="+mn-ea"/>
              <a:cs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258887" y="4406900"/>
            <a:ext cx="7235825"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258887" y="2906713"/>
            <a:ext cx="723582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256370" y="274638"/>
            <a:ext cx="6628743" cy="1143000"/>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1258888" y="1600200"/>
            <a:ext cx="3236912"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1600200"/>
            <a:ext cx="3247571"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E2F1F4D1-35E4-46BA-AF81-4FD86FB65BBB}" type="datetimeFigureOut">
              <a:rPr lang="sv-SE" smtClean="0"/>
              <a:pPr/>
              <a:t>2015-11-24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256370" y="378212"/>
            <a:ext cx="7430429" cy="114300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1256370" y="1600200"/>
            <a:ext cx="7430429" cy="452596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1263804" y="6492899"/>
            <a:ext cx="1326995" cy="365125"/>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fld id="{E2F1F4D1-35E4-46BA-AF81-4FD86FB65BBB}" type="datetimeFigureOut">
              <a:rPr lang="sv-SE" smtClean="0"/>
              <a:pPr/>
              <a:t>2015-11-24</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7010432" y="6492899"/>
            <a:ext cx="2133600" cy="365125"/>
          </a:xfrm>
          <a:prstGeom prst="rect">
            <a:avLst/>
          </a:prstGeom>
        </p:spPr>
        <p:txBody>
          <a:bodyPr vert="horz" lIns="91440" tIns="45720" rIns="91440" bIns="45720" rtlCol="0" anchor="ctr"/>
          <a:lstStyle>
            <a:lvl1pPr algn="r">
              <a:defRPr sz="800">
                <a:solidFill>
                  <a:schemeClr val="tx1">
                    <a:tint val="75000"/>
                  </a:schemeClr>
                </a:solidFill>
                <a:latin typeface="Arial" pitchFamily="34" charset="0"/>
                <a:cs typeface="Arial" pitchFamily="34" charset="0"/>
              </a:defRPr>
            </a:lvl1pPr>
          </a:lstStyle>
          <a:p>
            <a:fld id="{6C39467F-BE74-4AAD-857B-908E9ECDE9FD}" type="slidenum">
              <a:rPr lang="sv-SE" smtClean="0"/>
              <a:pPr/>
              <a:t>‹#›</a:t>
            </a:fld>
            <a:endParaRPr lang="sv-SE"/>
          </a:p>
        </p:txBody>
      </p:sp>
      <p:pic>
        <p:nvPicPr>
          <p:cNvPr id="10" name="Bildobjekt 9" descr="kvadrater_100_rgb.png"/>
          <p:cNvPicPr>
            <a:picLocks noChangeAspect="1"/>
          </p:cNvPicPr>
          <p:nvPr/>
        </p:nvPicPr>
        <p:blipFill>
          <a:blip r:embed="rId19" cstate="print"/>
          <a:stretch>
            <a:fillRect/>
          </a:stretch>
        </p:blipFill>
        <p:spPr>
          <a:xfrm>
            <a:off x="8856757" y="4357553"/>
            <a:ext cx="286488" cy="1785980"/>
          </a:xfrm>
          <a:prstGeom prst="rect">
            <a:avLst/>
          </a:prstGeom>
        </p:spPr>
      </p:pic>
      <p:pic>
        <p:nvPicPr>
          <p:cNvPr id="11" name="Bildobjekt 10"/>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1351" y="1066097"/>
            <a:ext cx="554385" cy="454388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70" r:id="rId2"/>
    <p:sldLayoutId id="2147483680" r:id="rId3"/>
    <p:sldLayoutId id="2147483666" r:id="rId4"/>
    <p:sldLayoutId id="2147483667" r:id="rId5"/>
    <p:sldLayoutId id="2147483668" r:id="rId6"/>
    <p:sldLayoutId id="2147483669"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1" r:id="rId17"/>
  </p:sldLayoutIdLst>
  <p:timing>
    <p:tnLst>
      <p:par>
        <p:cTn id="1" dur="indefinite" restart="never" nodeType="tmRoot"/>
      </p:par>
    </p:tnLst>
  </p:timing>
  <p:txStyles>
    <p:titleStyle>
      <a:lvl1pPr algn="l" defTabSz="914400" rtl="0" eaLnBrk="1" latinLnBrk="0" hangingPunct="1">
        <a:spcBef>
          <a:spcPct val="0"/>
        </a:spcBef>
        <a:buNone/>
        <a:defRPr sz="4200" kern="1200">
          <a:solidFill>
            <a:schemeClr val="accent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71277A"/>
        </a:buClr>
        <a:buFont typeface="Wingdings" panose="05000000000000000000" pitchFamily="2" charset="2"/>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71277A"/>
        </a:buClr>
        <a:buFont typeface="Wingdings" panose="05000000000000000000" pitchFamily="2" charset="2"/>
        <a:buChar char="§"/>
        <a:defRPr sz="22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71277A"/>
        </a:buClr>
        <a:buFont typeface="Wingdings" panose="05000000000000000000" pitchFamily="2" charset="2"/>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71277A"/>
        </a:buClr>
        <a:buFont typeface="Wingdings" panose="05000000000000000000" pitchFamily="2" charset="2"/>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71277A"/>
        </a:buClr>
        <a:buFont typeface="Wingdings" panose="05000000000000000000" pitchFamily="2" charset="2"/>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B5636-19D6-44D6-9351-C8113A37B333}" type="datetimeFigureOut">
              <a:rPr lang="en-GB" smtClean="0">
                <a:solidFill>
                  <a:prstClr val="black">
                    <a:tint val="75000"/>
                  </a:prstClr>
                </a:solidFill>
              </a:rPr>
              <a:pPr/>
              <a:t>24/11/2015</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6FF7C-33AD-4211-B250-EC7B492E51F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82313298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9.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ubrik 34"/>
          <p:cNvSpPr>
            <a:spLocks noGrp="1"/>
          </p:cNvSpPr>
          <p:nvPr>
            <p:ph type="ctrTitle"/>
          </p:nvPr>
        </p:nvSpPr>
        <p:spPr/>
        <p:txBody>
          <a:bodyPr/>
          <a:lstStyle/>
          <a:p>
            <a:r>
              <a:rPr lang="en-GB" dirty="0"/>
              <a:t>GSIM-variables</a:t>
            </a:r>
            <a:endParaRPr lang="sv-SE" dirty="0"/>
          </a:p>
        </p:txBody>
      </p:sp>
      <p:sp>
        <p:nvSpPr>
          <p:cNvPr id="36" name="Underrubrik 35"/>
          <p:cNvSpPr>
            <a:spLocks noGrp="1"/>
          </p:cNvSpPr>
          <p:nvPr>
            <p:ph type="subTitle" idx="1"/>
          </p:nvPr>
        </p:nvSpPr>
        <p:spPr>
          <a:xfrm>
            <a:off x="1371600" y="3573016"/>
            <a:ext cx="6400800" cy="1752600"/>
          </a:xfrm>
        </p:spPr>
        <p:txBody>
          <a:bodyPr/>
          <a:lstStyle/>
          <a:p>
            <a:r>
              <a:rPr lang="sv-SE" dirty="0" err="1" smtClean="0"/>
              <a:t>Modernisation</a:t>
            </a:r>
            <a:r>
              <a:rPr lang="sv-SE" dirty="0" smtClean="0"/>
              <a:t> </a:t>
            </a:r>
            <a:r>
              <a:rPr lang="sv-SE" dirty="0" err="1" smtClean="0"/>
              <a:t>Comittee</a:t>
            </a:r>
            <a:r>
              <a:rPr lang="sv-SE" dirty="0" smtClean="0"/>
              <a:t> on </a:t>
            </a:r>
            <a:r>
              <a:rPr lang="sv-SE" dirty="0" err="1" smtClean="0"/>
              <a:t>Strandards</a:t>
            </a:r>
            <a:endParaRPr lang="sv-SE" dirty="0"/>
          </a:p>
        </p:txBody>
      </p:sp>
      <p:pic>
        <p:nvPicPr>
          <p:cNvPr id="4" name="Picture 4" descr="C:\Users\bornali\Pictures\MCOS.jpg"/>
          <p:cNvPicPr>
            <a:picLocks noChangeAspect="1" noChangeArrowheads="1"/>
          </p:cNvPicPr>
          <p:nvPr/>
        </p:nvPicPr>
        <p:blipFill>
          <a:blip r:embed="rId2" cstate="print"/>
          <a:srcRect/>
          <a:stretch>
            <a:fillRect/>
          </a:stretch>
        </p:blipFill>
        <p:spPr bwMode="auto">
          <a:xfrm>
            <a:off x="3505595" y="4365104"/>
            <a:ext cx="2074517" cy="185362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19188" y="1676400"/>
            <a:ext cx="6076481" cy="4955852"/>
            <a:chOff x="187227" y="87234"/>
            <a:chExt cx="8751057" cy="5260652"/>
          </a:xfrm>
        </p:grpSpPr>
        <p:grpSp>
          <p:nvGrpSpPr>
            <p:cNvPr id="3" name="Grupp 49"/>
            <p:cNvGrpSpPr/>
            <p:nvPr/>
          </p:nvGrpSpPr>
          <p:grpSpPr>
            <a:xfrm>
              <a:off x="187227" y="87234"/>
              <a:ext cx="8751057" cy="2405663"/>
              <a:chOff x="-319158" y="188640"/>
              <a:chExt cx="9211638" cy="3093851"/>
            </a:xfrm>
          </p:grpSpPr>
          <p:sp>
            <p:nvSpPr>
              <p:cNvPr id="75" name="Rektangel 74"/>
              <p:cNvSpPr/>
              <p:nvPr/>
            </p:nvSpPr>
            <p:spPr>
              <a:xfrm>
                <a:off x="251520" y="188640"/>
                <a:ext cx="8640960" cy="3093851"/>
              </a:xfrm>
              <a:prstGeom prst="rect">
                <a:avLst/>
              </a:prstGeom>
              <a:solidFill>
                <a:schemeClr val="accent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sp>
            <p:nvSpPr>
              <p:cNvPr id="131" name="textruta 130"/>
              <p:cNvSpPr txBox="1"/>
              <p:nvPr/>
            </p:nvSpPr>
            <p:spPr>
              <a:xfrm rot="16200000">
                <a:off x="-744128" y="2136049"/>
                <a:ext cx="1549802" cy="699861"/>
              </a:xfrm>
              <a:prstGeom prst="rect">
                <a:avLst/>
              </a:prstGeom>
              <a:noFill/>
            </p:spPr>
            <p:txBody>
              <a:bodyPr wrap="none" rtlCol="0">
                <a:spAutoFit/>
              </a:bodyPr>
              <a:lstStyle/>
              <a:p>
                <a:r>
                  <a:rPr lang="sv-SE" sz="2400" b="1" dirty="0">
                    <a:solidFill>
                      <a:prstClr val="black"/>
                    </a:solidFill>
                  </a:rPr>
                  <a:t>Canada</a:t>
                </a:r>
              </a:p>
            </p:txBody>
          </p:sp>
        </p:grpSp>
        <p:grpSp>
          <p:nvGrpSpPr>
            <p:cNvPr id="4" name="Group 4"/>
            <p:cNvGrpSpPr/>
            <p:nvPr/>
          </p:nvGrpSpPr>
          <p:grpSpPr>
            <a:xfrm>
              <a:off x="918538" y="231250"/>
              <a:ext cx="7661651" cy="832330"/>
              <a:chOff x="353355" y="2933913"/>
              <a:chExt cx="8221964" cy="814274"/>
            </a:xfrm>
          </p:grpSpPr>
          <p:sp>
            <p:nvSpPr>
              <p:cNvPr id="6" name="Freeform 5"/>
              <p:cNvSpPr/>
              <p:nvPr/>
            </p:nvSpPr>
            <p:spPr>
              <a:xfrm>
                <a:off x="353355" y="2933913"/>
                <a:ext cx="2222152" cy="814274"/>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dirty="0">
                    <a:solidFill>
                      <a:prstClr val="white"/>
                    </a:solidFill>
                  </a:rPr>
                  <a:t>Collect</a:t>
                </a:r>
                <a:endParaRPr lang="en-GB" sz="1900" dirty="0">
                  <a:solidFill>
                    <a:prstClr val="white"/>
                  </a:solidFill>
                </a:endParaRPr>
              </a:p>
            </p:txBody>
          </p:sp>
          <p:sp>
            <p:nvSpPr>
              <p:cNvPr id="7" name="Freeform 6"/>
              <p:cNvSpPr/>
              <p:nvPr/>
            </p:nvSpPr>
            <p:spPr>
              <a:xfrm>
                <a:off x="2353292" y="2933913"/>
                <a:ext cx="2222152" cy="814274"/>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a:scene3d>
                <a:camera prst="orthographicFront"/>
                <a:lightRig rig="threePt" dir="t"/>
              </a:scene3d>
              <a:sp3d>
                <a:bevelB w="247650" h="133350" prst="coolSlant"/>
              </a:sp3d>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dirty="0">
                    <a:solidFill>
                      <a:prstClr val="white"/>
                    </a:solidFill>
                  </a:rPr>
                  <a:t>Process</a:t>
                </a:r>
                <a:endParaRPr lang="en-GB" sz="1900" dirty="0">
                  <a:solidFill>
                    <a:prstClr val="white"/>
                  </a:solidFill>
                </a:endParaRPr>
              </a:p>
            </p:txBody>
          </p:sp>
          <p:sp>
            <p:nvSpPr>
              <p:cNvPr id="8" name="Freeform 7"/>
              <p:cNvSpPr/>
              <p:nvPr/>
            </p:nvSpPr>
            <p:spPr>
              <a:xfrm>
                <a:off x="4353230" y="2933913"/>
                <a:ext cx="2222152" cy="814273"/>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sz="1600" dirty="0">
                    <a:solidFill>
                      <a:prstClr val="white"/>
                    </a:solidFill>
                  </a:rPr>
                  <a:t>Analyse</a:t>
                </a:r>
              </a:p>
            </p:txBody>
          </p:sp>
          <p:sp>
            <p:nvSpPr>
              <p:cNvPr id="9" name="Freeform 8"/>
              <p:cNvSpPr/>
              <p:nvPr/>
            </p:nvSpPr>
            <p:spPr>
              <a:xfrm>
                <a:off x="6353167" y="2933913"/>
                <a:ext cx="2222152" cy="814273"/>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sz="1600" dirty="0">
                    <a:solidFill>
                      <a:prstClr val="white"/>
                    </a:solidFill>
                  </a:rPr>
                  <a:t>Disseminate</a:t>
                </a:r>
              </a:p>
            </p:txBody>
          </p:sp>
        </p:grpSp>
        <p:sp>
          <p:nvSpPr>
            <p:cNvPr id="55" name="Rektangel 54"/>
            <p:cNvSpPr/>
            <p:nvPr/>
          </p:nvSpPr>
          <p:spPr>
            <a:xfrm>
              <a:off x="873388" y="1158298"/>
              <a:ext cx="7920880" cy="1217053"/>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grpSp>
          <p:nvGrpSpPr>
            <p:cNvPr id="10" name="Group 77"/>
            <p:cNvGrpSpPr/>
            <p:nvPr/>
          </p:nvGrpSpPr>
          <p:grpSpPr>
            <a:xfrm>
              <a:off x="1521460" y="1302314"/>
              <a:ext cx="7200800" cy="864096"/>
              <a:chOff x="459143" y="4572237"/>
              <a:chExt cx="7879453" cy="897752"/>
            </a:xfrm>
          </p:grpSpPr>
          <p:grpSp>
            <p:nvGrpSpPr>
              <p:cNvPr id="11" name="Group 16"/>
              <p:cNvGrpSpPr/>
              <p:nvPr/>
            </p:nvGrpSpPr>
            <p:grpSpPr>
              <a:xfrm>
                <a:off x="459143" y="4581128"/>
                <a:ext cx="2467911" cy="888861"/>
                <a:chOff x="459143" y="4581128"/>
                <a:chExt cx="2467911" cy="888861"/>
              </a:xfrm>
            </p:grpSpPr>
            <p:sp>
              <p:nvSpPr>
                <p:cNvPr id="87" name="Freeform 10"/>
                <p:cNvSpPr/>
                <p:nvPr/>
              </p:nvSpPr>
              <p:spPr>
                <a:xfrm>
                  <a:off x="572124" y="4581128"/>
                  <a:ext cx="2222152"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8" name="Diamond 14"/>
                <p:cNvSpPr/>
                <p:nvPr/>
              </p:nvSpPr>
              <p:spPr>
                <a:xfrm>
                  <a:off x="2217070" y="4803343"/>
                  <a:ext cx="709984" cy="444430"/>
                </a:xfrm>
                <a:prstGeom prst="diamond">
                  <a:avLst/>
                </a:prstGeom>
                <a:solidFill>
                  <a:schemeClr val="bg1"/>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9" name="Diamond 15"/>
                <p:cNvSpPr/>
                <p:nvPr/>
              </p:nvSpPr>
              <p:spPr>
                <a:xfrm>
                  <a:off x="459143" y="4803343"/>
                  <a:ext cx="709984" cy="444430"/>
                </a:xfrm>
                <a:prstGeom prst="diamond">
                  <a:avLst/>
                </a:prstGeom>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grpSp>
          <p:grpSp>
            <p:nvGrpSpPr>
              <p:cNvPr id="12" name="Group 17"/>
              <p:cNvGrpSpPr/>
              <p:nvPr/>
            </p:nvGrpSpPr>
            <p:grpSpPr>
              <a:xfrm>
                <a:off x="2259539" y="4572237"/>
                <a:ext cx="2467911" cy="888861"/>
                <a:chOff x="459143" y="4581128"/>
                <a:chExt cx="2467911" cy="888861"/>
              </a:xfrm>
            </p:grpSpPr>
            <p:sp>
              <p:nvSpPr>
                <p:cNvPr id="84" name="Freeform 18"/>
                <p:cNvSpPr/>
                <p:nvPr/>
              </p:nvSpPr>
              <p:spPr>
                <a:xfrm>
                  <a:off x="572124" y="4581128"/>
                  <a:ext cx="2222152"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5" name="Diamond 19"/>
                <p:cNvSpPr/>
                <p:nvPr/>
              </p:nvSpPr>
              <p:spPr>
                <a:xfrm>
                  <a:off x="2217070" y="4803343"/>
                  <a:ext cx="709984" cy="444430"/>
                </a:xfrm>
                <a:prstGeom prst="diamond">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6" name="Diamond 20"/>
                <p:cNvSpPr/>
                <p:nvPr/>
              </p:nvSpPr>
              <p:spPr>
                <a:xfrm>
                  <a:off x="459143" y="4803343"/>
                  <a:ext cx="709984" cy="444430"/>
                </a:xfrm>
                <a:prstGeom prst="diamond">
                  <a:avLst/>
                </a:prstGeom>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grpSp>
          <p:grpSp>
            <p:nvGrpSpPr>
              <p:cNvPr id="13" name="Group 21"/>
              <p:cNvGrpSpPr/>
              <p:nvPr/>
            </p:nvGrpSpPr>
            <p:grpSpPr>
              <a:xfrm>
                <a:off x="4049528" y="4581128"/>
                <a:ext cx="2467911" cy="888861"/>
                <a:chOff x="459143" y="4581128"/>
                <a:chExt cx="2467911" cy="888861"/>
              </a:xfrm>
            </p:grpSpPr>
            <p:sp>
              <p:nvSpPr>
                <p:cNvPr id="81" name="Freeform 22"/>
                <p:cNvSpPr/>
                <p:nvPr/>
              </p:nvSpPr>
              <p:spPr>
                <a:xfrm>
                  <a:off x="572124" y="4581128"/>
                  <a:ext cx="2222152"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2" name="Diamond 23"/>
                <p:cNvSpPr/>
                <p:nvPr/>
              </p:nvSpPr>
              <p:spPr>
                <a:xfrm>
                  <a:off x="2217070" y="4803343"/>
                  <a:ext cx="709984" cy="444430"/>
                </a:xfrm>
                <a:prstGeom prst="diamond">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3" name="Diamond 24"/>
                <p:cNvSpPr/>
                <p:nvPr/>
              </p:nvSpPr>
              <p:spPr>
                <a:xfrm>
                  <a:off x="459143" y="4803343"/>
                  <a:ext cx="709984" cy="444430"/>
                </a:xfrm>
                <a:prstGeom prst="diamond">
                  <a:avLst/>
                </a:prstGeom>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grpSp>
          <p:grpSp>
            <p:nvGrpSpPr>
              <p:cNvPr id="14" name="Group 25"/>
              <p:cNvGrpSpPr/>
              <p:nvPr/>
            </p:nvGrpSpPr>
            <p:grpSpPr>
              <a:xfrm>
                <a:off x="5845844" y="4581128"/>
                <a:ext cx="2492752" cy="888861"/>
                <a:chOff x="434302" y="4581128"/>
                <a:chExt cx="2492752" cy="888861"/>
              </a:xfrm>
            </p:grpSpPr>
            <p:sp>
              <p:nvSpPr>
                <p:cNvPr id="77" name="Freeform 26"/>
                <p:cNvSpPr/>
                <p:nvPr/>
              </p:nvSpPr>
              <p:spPr>
                <a:xfrm>
                  <a:off x="513098" y="4581128"/>
                  <a:ext cx="2222152"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79" name="Diamond 27"/>
                <p:cNvSpPr/>
                <p:nvPr/>
              </p:nvSpPr>
              <p:spPr>
                <a:xfrm>
                  <a:off x="2217070" y="4803343"/>
                  <a:ext cx="709984" cy="444430"/>
                </a:xfrm>
                <a:prstGeom prst="diamond">
                  <a:avLst/>
                </a:prstGeom>
                <a:solidFill>
                  <a:schemeClr val="bg1"/>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0" name="Diamond 28"/>
                <p:cNvSpPr/>
                <p:nvPr/>
              </p:nvSpPr>
              <p:spPr>
                <a:xfrm>
                  <a:off x="434302" y="4794451"/>
                  <a:ext cx="709984" cy="491052"/>
                </a:xfrm>
                <a:prstGeom prst="diamond">
                  <a:avLst/>
                </a:prstGeom>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grpSp>
        </p:grpSp>
        <p:grpSp>
          <p:nvGrpSpPr>
            <p:cNvPr id="222" name="Grupp 49"/>
            <p:cNvGrpSpPr/>
            <p:nvPr/>
          </p:nvGrpSpPr>
          <p:grpSpPr>
            <a:xfrm>
              <a:off x="187230" y="2557904"/>
              <a:ext cx="8751054" cy="2789982"/>
              <a:chOff x="-319155" y="188640"/>
              <a:chExt cx="9211635" cy="4896544"/>
            </a:xfrm>
          </p:grpSpPr>
          <p:sp>
            <p:nvSpPr>
              <p:cNvPr id="223" name="Rektangel 222"/>
              <p:cNvSpPr/>
              <p:nvPr/>
            </p:nvSpPr>
            <p:spPr>
              <a:xfrm>
                <a:off x="251520" y="188640"/>
                <a:ext cx="8640960" cy="4896544"/>
              </a:xfrm>
              <a:prstGeom prst="rect">
                <a:avLst/>
              </a:prstGeom>
              <a:solidFill>
                <a:schemeClr val="accent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sp>
            <p:nvSpPr>
              <p:cNvPr id="224" name="textruta 223"/>
              <p:cNvSpPr txBox="1"/>
              <p:nvPr/>
            </p:nvSpPr>
            <p:spPr>
              <a:xfrm rot="16200000">
                <a:off x="-1082962" y="2397638"/>
                <a:ext cx="2227475" cy="699861"/>
              </a:xfrm>
              <a:prstGeom prst="rect">
                <a:avLst/>
              </a:prstGeom>
              <a:noFill/>
            </p:spPr>
            <p:txBody>
              <a:bodyPr wrap="none" rtlCol="0">
                <a:spAutoFit/>
              </a:bodyPr>
              <a:lstStyle/>
              <a:p>
                <a:r>
                  <a:rPr lang="sv-SE" sz="2400" b="1" dirty="0">
                    <a:solidFill>
                      <a:prstClr val="black"/>
                    </a:solidFill>
                  </a:rPr>
                  <a:t>Sweden</a:t>
                </a:r>
              </a:p>
            </p:txBody>
          </p:sp>
        </p:grpSp>
        <p:sp>
          <p:nvSpPr>
            <p:cNvPr id="246" name="Rektangel 245"/>
            <p:cNvSpPr/>
            <p:nvPr/>
          </p:nvSpPr>
          <p:spPr>
            <a:xfrm>
              <a:off x="873388" y="4042687"/>
              <a:ext cx="7920880" cy="1217051"/>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grpSp>
          <p:nvGrpSpPr>
            <p:cNvPr id="225" name="Grupp 55"/>
            <p:cNvGrpSpPr/>
            <p:nvPr/>
          </p:nvGrpSpPr>
          <p:grpSpPr>
            <a:xfrm>
              <a:off x="873388" y="2674534"/>
              <a:ext cx="7920880" cy="1217053"/>
              <a:chOff x="229363" y="1851370"/>
              <a:chExt cx="8064896" cy="1413976"/>
            </a:xfrm>
          </p:grpSpPr>
          <p:sp>
            <p:nvSpPr>
              <p:cNvPr id="226" name="Rektangel 225"/>
              <p:cNvSpPr/>
              <p:nvPr/>
            </p:nvSpPr>
            <p:spPr>
              <a:xfrm>
                <a:off x="229363" y="1851370"/>
                <a:ext cx="8064896" cy="141397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sp>
            <p:nvSpPr>
              <p:cNvPr id="227" name="textruta 226"/>
              <p:cNvSpPr txBox="1"/>
              <p:nvPr/>
            </p:nvSpPr>
            <p:spPr>
              <a:xfrm rot="16200000">
                <a:off x="423802" y="2291687"/>
                <a:ext cx="227821" cy="541565"/>
              </a:xfrm>
              <a:prstGeom prst="rect">
                <a:avLst/>
              </a:prstGeom>
              <a:noFill/>
            </p:spPr>
            <p:txBody>
              <a:bodyPr wrap="none" rtlCol="0">
                <a:spAutoFit/>
              </a:bodyPr>
              <a:lstStyle/>
              <a:p>
                <a:endParaRPr lang="sv-SE" b="1" dirty="0">
                  <a:solidFill>
                    <a:prstClr val="black"/>
                  </a:solidFill>
                </a:endParaRPr>
              </a:p>
            </p:txBody>
          </p:sp>
        </p:grpSp>
        <p:grpSp>
          <p:nvGrpSpPr>
            <p:cNvPr id="303" name="Grupp 302"/>
            <p:cNvGrpSpPr/>
            <p:nvPr/>
          </p:nvGrpSpPr>
          <p:grpSpPr>
            <a:xfrm>
              <a:off x="1494602" y="2854990"/>
              <a:ext cx="5472608" cy="864096"/>
              <a:chOff x="1403648" y="2780928"/>
              <a:chExt cx="5472608" cy="864096"/>
            </a:xfrm>
          </p:grpSpPr>
          <p:sp>
            <p:nvSpPr>
              <p:cNvPr id="299" name="Flödesschema: Data 298"/>
              <p:cNvSpPr/>
              <p:nvPr/>
            </p:nvSpPr>
            <p:spPr>
              <a:xfrm>
                <a:off x="1403648" y="2780928"/>
                <a:ext cx="2016224" cy="864096"/>
              </a:xfrm>
              <a:prstGeom prst="flowChartInputOutpu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300" name="Flödesschema: Data 299"/>
              <p:cNvSpPr/>
              <p:nvPr/>
            </p:nvSpPr>
            <p:spPr>
              <a:xfrm>
                <a:off x="3131840" y="2780928"/>
                <a:ext cx="2016224" cy="864096"/>
              </a:xfrm>
              <a:prstGeom prst="flowChartInputOutpu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301" name="Flödesschema: Data 300"/>
              <p:cNvSpPr/>
              <p:nvPr/>
            </p:nvSpPr>
            <p:spPr>
              <a:xfrm>
                <a:off x="4860032" y="2780928"/>
                <a:ext cx="2016224" cy="864096"/>
              </a:xfrm>
              <a:prstGeom prst="flowChartInputOutpu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nvGrpSpPr>
            <p:cNvPr id="304" name="Grupp 303"/>
            <p:cNvGrpSpPr/>
            <p:nvPr/>
          </p:nvGrpSpPr>
          <p:grpSpPr>
            <a:xfrm>
              <a:off x="1494602" y="4223142"/>
              <a:ext cx="5472608" cy="864096"/>
              <a:chOff x="1403648" y="2780928"/>
              <a:chExt cx="5472608" cy="864096"/>
            </a:xfrm>
          </p:grpSpPr>
          <p:sp>
            <p:nvSpPr>
              <p:cNvPr id="305" name="Flödesschema: Data 304"/>
              <p:cNvSpPr/>
              <p:nvPr/>
            </p:nvSpPr>
            <p:spPr>
              <a:xfrm>
                <a:off x="1403648" y="2780928"/>
                <a:ext cx="2016224" cy="864096"/>
              </a:xfrm>
              <a:prstGeom prst="flowChartInputOutpu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306" name="Flödesschema: Data 305"/>
              <p:cNvSpPr/>
              <p:nvPr/>
            </p:nvSpPr>
            <p:spPr>
              <a:xfrm>
                <a:off x="3131840" y="2780928"/>
                <a:ext cx="2016224" cy="864096"/>
              </a:xfrm>
              <a:prstGeom prst="flowChartInputOutpu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307" name="Flödesschema: Data 306"/>
              <p:cNvSpPr/>
              <p:nvPr/>
            </p:nvSpPr>
            <p:spPr>
              <a:xfrm>
                <a:off x="4860032" y="2780928"/>
                <a:ext cx="2016224" cy="864096"/>
              </a:xfrm>
              <a:prstGeom prst="flowChartInputOutpu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sp>
          <p:nvSpPr>
            <p:cNvPr id="311" name="textruta 310"/>
            <p:cNvSpPr txBox="1"/>
            <p:nvPr/>
          </p:nvSpPr>
          <p:spPr>
            <a:xfrm>
              <a:off x="7399260" y="2782981"/>
              <a:ext cx="727661" cy="980118"/>
            </a:xfrm>
            <a:prstGeom prst="rect">
              <a:avLst/>
            </a:prstGeom>
            <a:noFill/>
          </p:spPr>
          <p:txBody>
            <a:bodyPr wrap="none" rtlCol="0">
              <a:spAutoFit/>
            </a:bodyPr>
            <a:lstStyle/>
            <a:p>
              <a:r>
                <a:rPr lang="sv-SE" sz="5400" b="1" dirty="0">
                  <a:solidFill>
                    <a:prstClr val="black"/>
                  </a:solidFill>
                </a:rPr>
                <a:t>?</a:t>
              </a:r>
              <a:endParaRPr lang="sv-SE" b="1" dirty="0">
                <a:solidFill>
                  <a:prstClr val="black"/>
                </a:solidFill>
              </a:endParaRPr>
            </a:p>
          </p:txBody>
        </p:sp>
        <p:sp>
          <p:nvSpPr>
            <p:cNvPr id="314" name="Flödesschema: Data 313"/>
            <p:cNvSpPr/>
            <p:nvPr/>
          </p:nvSpPr>
          <p:spPr>
            <a:xfrm>
              <a:off x="6679178" y="2854990"/>
              <a:ext cx="2016224" cy="864096"/>
            </a:xfrm>
            <a:prstGeom prst="flowChartInputOutput">
              <a:avLst/>
            </a:prstGeom>
            <a:noFill/>
            <a:ln>
              <a:solidFill>
                <a:schemeClr val="accent1">
                  <a:shade val="50000"/>
                </a:schemeClr>
              </a:solidFill>
              <a:prstDash val="sysDot"/>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a:solidFill>
                  <a:prstClr val="white"/>
                </a:solidFill>
              </a:endParaRPr>
            </a:p>
          </p:txBody>
        </p:sp>
        <p:sp>
          <p:nvSpPr>
            <p:cNvPr id="315" name="Flödesschema: Data 314"/>
            <p:cNvSpPr/>
            <p:nvPr/>
          </p:nvSpPr>
          <p:spPr>
            <a:xfrm>
              <a:off x="6679178" y="4223142"/>
              <a:ext cx="2016224" cy="864096"/>
            </a:xfrm>
            <a:prstGeom prst="flowChartInputOutput">
              <a:avLst/>
            </a:prstGeom>
            <a:noFill/>
            <a:ln>
              <a:solidFill>
                <a:schemeClr val="accent1">
                  <a:shade val="50000"/>
                </a:schemeClr>
              </a:solidFill>
              <a:prstDash val="sysDot"/>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a:solidFill>
                  <a:prstClr val="white"/>
                </a:solidFill>
              </a:endParaRPr>
            </a:p>
          </p:txBody>
        </p:sp>
        <p:sp>
          <p:nvSpPr>
            <p:cNvPr id="316" name="textruta 315"/>
            <p:cNvSpPr txBox="1"/>
            <p:nvPr/>
          </p:nvSpPr>
          <p:spPr>
            <a:xfrm>
              <a:off x="7399260" y="4151134"/>
              <a:ext cx="727661" cy="980118"/>
            </a:xfrm>
            <a:prstGeom prst="rect">
              <a:avLst/>
            </a:prstGeom>
            <a:noFill/>
          </p:spPr>
          <p:txBody>
            <a:bodyPr wrap="none" rtlCol="0">
              <a:spAutoFit/>
            </a:bodyPr>
            <a:lstStyle/>
            <a:p>
              <a:r>
                <a:rPr lang="sv-SE" sz="5400" b="1" dirty="0">
                  <a:solidFill>
                    <a:prstClr val="black"/>
                  </a:solidFill>
                </a:rPr>
                <a:t>?</a:t>
              </a:r>
              <a:endParaRPr lang="sv-SE" b="1" dirty="0">
                <a:solidFill>
                  <a:prstClr val="black"/>
                </a:solidFill>
              </a:endParaRPr>
            </a:p>
          </p:txBody>
        </p:sp>
        <p:pic>
          <p:nvPicPr>
            <p:cNvPr id="338" name="Picture 7" descr="\\FS11\SCBJAEN$\Mina dokument\Presentations\Other\flags\c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412776"/>
              <a:ext cx="576064" cy="576064"/>
            </a:xfrm>
            <a:prstGeom prst="rect">
              <a:avLst/>
            </a:prstGeom>
            <a:noFill/>
          </p:spPr>
        </p:pic>
        <p:pic>
          <p:nvPicPr>
            <p:cNvPr id="340" name="Picture 7" descr="\\FS11\SCBJAEN$\Mina dokument\Presentations\Other\flags\c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6" y="1412776"/>
              <a:ext cx="576064" cy="576064"/>
            </a:xfrm>
            <a:prstGeom prst="rect">
              <a:avLst/>
            </a:prstGeom>
            <a:noFill/>
          </p:spPr>
        </p:pic>
        <p:pic>
          <p:nvPicPr>
            <p:cNvPr id="342" name="Picture 7" descr="\\FS11\SCBJAEN$\Mina dokument\Presentations\Other\flags\c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80" y="1412776"/>
              <a:ext cx="576064" cy="576064"/>
            </a:xfrm>
            <a:prstGeom prst="rect">
              <a:avLst/>
            </a:prstGeom>
            <a:noFill/>
          </p:spPr>
        </p:pic>
        <p:pic>
          <p:nvPicPr>
            <p:cNvPr id="344" name="Picture 7" descr="\\FS11\SCBJAEN$\Mina dokument\Presentations\Other\flags\c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1412776"/>
              <a:ext cx="576064" cy="576064"/>
            </a:xfrm>
            <a:prstGeom prst="rect">
              <a:avLst/>
            </a:prstGeom>
            <a:noFill/>
          </p:spPr>
        </p:pic>
        <p:pic>
          <p:nvPicPr>
            <p:cNvPr id="346" name="Picture 3" descr="\\FS11\SCBJAEN$\Mina dokument\Presentations\Other\flags\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9712" y="2956396"/>
              <a:ext cx="576064" cy="576064"/>
            </a:xfrm>
            <a:prstGeom prst="rect">
              <a:avLst/>
            </a:prstGeom>
            <a:noFill/>
          </p:spPr>
        </p:pic>
        <p:pic>
          <p:nvPicPr>
            <p:cNvPr id="347" name="Picture 3" descr="\\FS11\SCBJAEN$\Mina dokument\Presentations\Other\flags\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9712" y="4324548"/>
              <a:ext cx="576064" cy="576064"/>
            </a:xfrm>
            <a:prstGeom prst="rect">
              <a:avLst/>
            </a:prstGeom>
            <a:noFill/>
          </p:spPr>
        </p:pic>
        <p:pic>
          <p:nvPicPr>
            <p:cNvPr id="348" name="Picture 3" descr="\\FS11\SCBJAEN$\Mina dokument\Presentations\Other\flags\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956396"/>
              <a:ext cx="576064" cy="576064"/>
            </a:xfrm>
            <a:prstGeom prst="rect">
              <a:avLst/>
            </a:prstGeom>
            <a:noFill/>
          </p:spPr>
        </p:pic>
        <p:pic>
          <p:nvPicPr>
            <p:cNvPr id="349" name="Picture 3" descr="\\FS11\SCBJAEN$\Mina dokument\Presentations\Other\flags\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4324548"/>
              <a:ext cx="576064" cy="576064"/>
            </a:xfrm>
            <a:prstGeom prst="rect">
              <a:avLst/>
            </a:prstGeom>
            <a:noFill/>
          </p:spPr>
        </p:pic>
        <p:pic>
          <p:nvPicPr>
            <p:cNvPr id="350" name="Picture 3" descr="\\FS11\SCBJAEN$\Mina dokument\Presentations\Other\flags\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88" y="2956396"/>
              <a:ext cx="576064" cy="576064"/>
            </a:xfrm>
            <a:prstGeom prst="rect">
              <a:avLst/>
            </a:prstGeom>
            <a:noFill/>
          </p:spPr>
        </p:pic>
        <p:pic>
          <p:nvPicPr>
            <p:cNvPr id="351" name="Picture 3" descr="\\FS11\SCBJAEN$\Mina dokument\Presentations\Other\flags\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88" y="4324548"/>
              <a:ext cx="576064" cy="576064"/>
            </a:xfrm>
            <a:prstGeom prst="rect">
              <a:avLst/>
            </a:prstGeom>
            <a:noFill/>
          </p:spPr>
        </p:pic>
        <p:grpSp>
          <p:nvGrpSpPr>
            <p:cNvPr id="364" name="Grupp 363"/>
            <p:cNvGrpSpPr/>
            <p:nvPr/>
          </p:nvGrpSpPr>
          <p:grpSpPr>
            <a:xfrm>
              <a:off x="6444208" y="4252540"/>
              <a:ext cx="2264251" cy="855538"/>
              <a:chOff x="6444208" y="4293096"/>
              <a:chExt cx="2264251" cy="855538"/>
            </a:xfrm>
          </p:grpSpPr>
          <p:grpSp>
            <p:nvGrpSpPr>
              <p:cNvPr id="365" name="Grupp 364"/>
              <p:cNvGrpSpPr/>
              <p:nvPr/>
            </p:nvGrpSpPr>
            <p:grpSpPr>
              <a:xfrm>
                <a:off x="6444208" y="4293096"/>
                <a:ext cx="2264251" cy="855538"/>
                <a:chOff x="8285174" y="548680"/>
                <a:chExt cx="2264251" cy="855538"/>
              </a:xfrm>
            </p:grpSpPr>
            <p:sp>
              <p:nvSpPr>
                <p:cNvPr id="367" name="Freeform 22"/>
                <p:cNvSpPr/>
                <p:nvPr/>
              </p:nvSpPr>
              <p:spPr>
                <a:xfrm>
                  <a:off x="8388424" y="548680"/>
                  <a:ext cx="2030759" cy="855538"/>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368" name="Diamond 24"/>
                <p:cNvSpPr/>
                <p:nvPr/>
              </p:nvSpPr>
              <p:spPr>
                <a:xfrm>
                  <a:off x="8285174" y="762564"/>
                  <a:ext cx="648833" cy="427769"/>
                </a:xfrm>
                <a:prstGeom prst="diamond">
                  <a:avLst/>
                </a:prstGeom>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369" name="Diamond 27"/>
                <p:cNvSpPr/>
                <p:nvPr/>
              </p:nvSpPr>
              <p:spPr>
                <a:xfrm>
                  <a:off x="9900592" y="764704"/>
                  <a:ext cx="648833" cy="427769"/>
                </a:xfrm>
                <a:prstGeom prst="diamond">
                  <a:avLst/>
                </a:prstGeom>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grpSp>
          <p:pic>
            <p:nvPicPr>
              <p:cNvPr id="366" name="Picture 7" descr="\\FS11\SCBJAEN$\Mina dokument\Presentations\Other\flags\c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56799" y="4437112"/>
                <a:ext cx="576064" cy="576064"/>
              </a:xfrm>
              <a:prstGeom prst="rect">
                <a:avLst/>
              </a:prstGeom>
              <a:noFill/>
            </p:spPr>
          </p:pic>
        </p:grpSp>
        <p:sp>
          <p:nvSpPr>
            <p:cNvPr id="97" name="Diamond 27"/>
            <p:cNvSpPr/>
            <p:nvPr/>
          </p:nvSpPr>
          <p:spPr>
            <a:xfrm>
              <a:off x="7937430" y="1516199"/>
              <a:ext cx="739026" cy="472642"/>
            </a:xfrm>
            <a:prstGeom prst="diamond">
              <a:avLst/>
            </a:prstGeom>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grpSp>
      <p:sp>
        <p:nvSpPr>
          <p:cNvPr id="65" name="Title 1"/>
          <p:cNvSpPr>
            <a:spLocks noGrp="1"/>
          </p:cNvSpPr>
          <p:nvPr>
            <p:ph type="title"/>
          </p:nvPr>
        </p:nvSpPr>
        <p:spPr>
          <a:xfrm>
            <a:off x="1600200" y="381000"/>
            <a:ext cx="6172200" cy="1143000"/>
          </a:xfrm>
        </p:spPr>
        <p:txBody>
          <a:bodyPr>
            <a:noAutofit/>
          </a:bodyPr>
          <a:lstStyle/>
          <a:p>
            <a:r>
              <a:rPr lang="en-US" sz="4000" dirty="0"/>
              <a:t>This makes it hard to share and reuse!</a:t>
            </a:r>
          </a:p>
        </p:txBody>
      </p:sp>
    </p:spTree>
    <p:extLst>
      <p:ext uri="{BB962C8B-B14F-4D97-AF65-F5344CB8AC3E}">
        <p14:creationId xmlns:p14="http://schemas.microsoft.com/office/powerpoint/2010/main" val="524963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371600"/>
            <a:ext cx="6172200" cy="3124200"/>
          </a:xfrm>
        </p:spPr>
        <p:txBody>
          <a:bodyPr/>
          <a:lstStyle/>
          <a:p>
            <a:pPr algn="ctr"/>
            <a:r>
              <a:rPr lang="en-US" dirty="0" smtClean="0"/>
              <a:t>…but if statistical </a:t>
            </a:r>
            <a:r>
              <a:rPr lang="en-US" dirty="0" err="1" smtClean="0"/>
              <a:t>organisations</a:t>
            </a:r>
            <a:r>
              <a:rPr lang="en-US" dirty="0" smtClean="0"/>
              <a:t> work together? </a:t>
            </a:r>
            <a:endParaRPr lang="en-US" dirty="0"/>
          </a:p>
        </p:txBody>
      </p:sp>
    </p:spTree>
    <p:extLst>
      <p:ext uri="{BB962C8B-B14F-4D97-AF65-F5344CB8AC3E}">
        <p14:creationId xmlns:p14="http://schemas.microsoft.com/office/powerpoint/2010/main" val="3200005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91804" y="1721861"/>
            <a:ext cx="6413383" cy="4800599"/>
            <a:chOff x="117526" y="87234"/>
            <a:chExt cx="8820758" cy="5253644"/>
          </a:xfrm>
        </p:grpSpPr>
        <p:sp>
          <p:nvSpPr>
            <p:cNvPr id="75" name="Rektangel 74"/>
            <p:cNvSpPr/>
            <p:nvPr/>
          </p:nvSpPr>
          <p:spPr>
            <a:xfrm>
              <a:off x="729372" y="87234"/>
              <a:ext cx="8208912" cy="2405662"/>
            </a:xfrm>
            <a:prstGeom prst="rect">
              <a:avLst/>
            </a:prstGeom>
            <a:solidFill>
              <a:schemeClr val="accent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grpSp>
          <p:nvGrpSpPr>
            <p:cNvPr id="3" name="Group 4"/>
            <p:cNvGrpSpPr/>
            <p:nvPr/>
          </p:nvGrpSpPr>
          <p:grpSpPr>
            <a:xfrm>
              <a:off x="918538" y="231250"/>
              <a:ext cx="7661651" cy="832330"/>
              <a:chOff x="353355" y="2933913"/>
              <a:chExt cx="8221964" cy="814274"/>
            </a:xfrm>
          </p:grpSpPr>
          <p:sp>
            <p:nvSpPr>
              <p:cNvPr id="6" name="Freeform 5"/>
              <p:cNvSpPr/>
              <p:nvPr/>
            </p:nvSpPr>
            <p:spPr>
              <a:xfrm>
                <a:off x="353355" y="2933913"/>
                <a:ext cx="2222152" cy="814274"/>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dirty="0">
                    <a:solidFill>
                      <a:prstClr val="white"/>
                    </a:solidFill>
                  </a:rPr>
                  <a:t>Collect</a:t>
                </a:r>
                <a:endParaRPr lang="en-GB" sz="1900" dirty="0">
                  <a:solidFill>
                    <a:prstClr val="white"/>
                  </a:solidFill>
                </a:endParaRPr>
              </a:p>
            </p:txBody>
          </p:sp>
          <p:sp>
            <p:nvSpPr>
              <p:cNvPr id="7" name="Freeform 6"/>
              <p:cNvSpPr/>
              <p:nvPr/>
            </p:nvSpPr>
            <p:spPr>
              <a:xfrm>
                <a:off x="2353292" y="2933913"/>
                <a:ext cx="2222152" cy="814274"/>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a:scene3d>
                <a:camera prst="orthographicFront"/>
                <a:lightRig rig="threePt" dir="t"/>
              </a:scene3d>
              <a:sp3d>
                <a:bevelB w="247650" h="133350" prst="coolSlant"/>
              </a:sp3d>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dirty="0">
                    <a:solidFill>
                      <a:prstClr val="white"/>
                    </a:solidFill>
                  </a:rPr>
                  <a:t>Process</a:t>
                </a:r>
                <a:endParaRPr lang="en-GB" sz="1900" dirty="0">
                  <a:solidFill>
                    <a:prstClr val="white"/>
                  </a:solidFill>
                </a:endParaRPr>
              </a:p>
            </p:txBody>
          </p:sp>
          <p:sp>
            <p:nvSpPr>
              <p:cNvPr id="8" name="Freeform 7"/>
              <p:cNvSpPr/>
              <p:nvPr/>
            </p:nvSpPr>
            <p:spPr>
              <a:xfrm>
                <a:off x="4353230" y="2933913"/>
                <a:ext cx="2222152" cy="814273"/>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sz="1600" dirty="0">
                    <a:solidFill>
                      <a:prstClr val="white"/>
                    </a:solidFill>
                  </a:rPr>
                  <a:t>Analyse</a:t>
                </a:r>
              </a:p>
            </p:txBody>
          </p:sp>
          <p:sp>
            <p:nvSpPr>
              <p:cNvPr id="9" name="Freeform 8"/>
              <p:cNvSpPr/>
              <p:nvPr/>
            </p:nvSpPr>
            <p:spPr>
              <a:xfrm>
                <a:off x="6353167" y="2933913"/>
                <a:ext cx="2222152" cy="814273"/>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sz="1600" dirty="0">
                    <a:solidFill>
                      <a:prstClr val="white"/>
                    </a:solidFill>
                  </a:rPr>
                  <a:t>Disseminate</a:t>
                </a:r>
              </a:p>
            </p:txBody>
          </p:sp>
        </p:grpSp>
        <p:sp>
          <p:nvSpPr>
            <p:cNvPr id="55" name="Rektangel 54"/>
            <p:cNvSpPr/>
            <p:nvPr/>
          </p:nvSpPr>
          <p:spPr>
            <a:xfrm>
              <a:off x="873388" y="1158298"/>
              <a:ext cx="7920880" cy="1217053"/>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sp>
          <p:nvSpPr>
            <p:cNvPr id="223" name="Rektangel 222"/>
            <p:cNvSpPr/>
            <p:nvPr/>
          </p:nvSpPr>
          <p:spPr>
            <a:xfrm>
              <a:off x="719572" y="2550896"/>
              <a:ext cx="8208912" cy="2789982"/>
            </a:xfrm>
            <a:prstGeom prst="rect">
              <a:avLst/>
            </a:prstGeom>
            <a:solidFill>
              <a:schemeClr val="accent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sp>
          <p:nvSpPr>
            <p:cNvPr id="226" name="Rektangel 225"/>
            <p:cNvSpPr/>
            <p:nvPr/>
          </p:nvSpPr>
          <p:spPr>
            <a:xfrm>
              <a:off x="863588" y="2667526"/>
              <a:ext cx="7920880" cy="1217053"/>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sp>
          <p:nvSpPr>
            <p:cNvPr id="246" name="Rektangel 245"/>
            <p:cNvSpPr/>
            <p:nvPr/>
          </p:nvSpPr>
          <p:spPr>
            <a:xfrm>
              <a:off x="863588" y="4035679"/>
              <a:ext cx="7920880" cy="1217051"/>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sp>
          <p:nvSpPr>
            <p:cNvPr id="311" name="textruta 310"/>
            <p:cNvSpPr txBox="1"/>
            <p:nvPr/>
          </p:nvSpPr>
          <p:spPr>
            <a:xfrm>
              <a:off x="7370512" y="2877380"/>
              <a:ext cx="694928" cy="1010467"/>
            </a:xfrm>
            <a:prstGeom prst="rect">
              <a:avLst/>
            </a:prstGeom>
            <a:noFill/>
          </p:spPr>
          <p:txBody>
            <a:bodyPr wrap="none" rtlCol="0">
              <a:spAutoFit/>
            </a:bodyPr>
            <a:lstStyle/>
            <a:p>
              <a:r>
                <a:rPr lang="sv-SE" sz="5400" b="1" dirty="0">
                  <a:solidFill>
                    <a:prstClr val="black"/>
                  </a:solidFill>
                </a:rPr>
                <a:t>?</a:t>
              </a:r>
              <a:endParaRPr lang="sv-SE" b="1" dirty="0">
                <a:solidFill>
                  <a:prstClr val="black"/>
                </a:solidFill>
              </a:endParaRPr>
            </a:p>
          </p:txBody>
        </p:sp>
        <p:sp>
          <p:nvSpPr>
            <p:cNvPr id="316" name="textruta 315"/>
            <p:cNvSpPr txBox="1"/>
            <p:nvPr/>
          </p:nvSpPr>
          <p:spPr>
            <a:xfrm>
              <a:off x="7370512" y="4245533"/>
              <a:ext cx="694928" cy="1010467"/>
            </a:xfrm>
            <a:prstGeom prst="rect">
              <a:avLst/>
            </a:prstGeom>
            <a:noFill/>
          </p:spPr>
          <p:txBody>
            <a:bodyPr wrap="none" rtlCol="0">
              <a:spAutoFit/>
            </a:bodyPr>
            <a:lstStyle/>
            <a:p>
              <a:r>
                <a:rPr lang="sv-SE" sz="5400" b="1" dirty="0">
                  <a:solidFill>
                    <a:prstClr val="black"/>
                  </a:solidFill>
                </a:rPr>
                <a:t>?</a:t>
              </a:r>
              <a:endParaRPr lang="sv-SE" b="1" dirty="0">
                <a:solidFill>
                  <a:prstClr val="black"/>
                </a:solidFill>
              </a:endParaRPr>
            </a:p>
          </p:txBody>
        </p:sp>
        <p:grpSp>
          <p:nvGrpSpPr>
            <p:cNvPr id="76" name="Grupp 75"/>
            <p:cNvGrpSpPr/>
            <p:nvPr/>
          </p:nvGrpSpPr>
          <p:grpSpPr>
            <a:xfrm>
              <a:off x="1691680" y="1412776"/>
              <a:ext cx="6840760" cy="792088"/>
              <a:chOff x="1691680" y="1340768"/>
              <a:chExt cx="6840760" cy="792088"/>
            </a:xfrm>
          </p:grpSpPr>
          <p:grpSp>
            <p:nvGrpSpPr>
              <p:cNvPr id="78" name="Grupp 320"/>
              <p:cNvGrpSpPr/>
              <p:nvPr/>
            </p:nvGrpSpPr>
            <p:grpSpPr>
              <a:xfrm>
                <a:off x="1691680" y="1340768"/>
                <a:ext cx="1656184" cy="792088"/>
                <a:chOff x="1691680" y="1412776"/>
                <a:chExt cx="1656184" cy="720080"/>
              </a:xfrm>
            </p:grpSpPr>
            <p:sp>
              <p:nvSpPr>
                <p:cNvPr id="109" name="Rektangel 108"/>
                <p:cNvSpPr/>
                <p:nvPr/>
              </p:nvSpPr>
              <p:spPr>
                <a:xfrm>
                  <a:off x="1691680" y="1556792"/>
                  <a:ext cx="1656184" cy="57606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10" name="Rektangel 109"/>
                <p:cNvSpPr/>
                <p:nvPr/>
              </p:nvSpPr>
              <p:spPr>
                <a:xfrm>
                  <a:off x="1835696" y="1412776"/>
                  <a:ext cx="360040" cy="144016"/>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11" name="Rektangel 110"/>
                <p:cNvSpPr/>
                <p:nvPr/>
              </p:nvSpPr>
              <p:spPr>
                <a:xfrm>
                  <a:off x="2339752" y="1412776"/>
                  <a:ext cx="360040" cy="144016"/>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12" name="Rektangel 111"/>
                <p:cNvSpPr/>
                <p:nvPr/>
              </p:nvSpPr>
              <p:spPr>
                <a:xfrm>
                  <a:off x="2843808" y="1412776"/>
                  <a:ext cx="360040" cy="144016"/>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nvGrpSpPr>
              <p:cNvPr id="90" name="Grupp 321"/>
              <p:cNvGrpSpPr/>
              <p:nvPr/>
            </p:nvGrpSpPr>
            <p:grpSpPr>
              <a:xfrm>
                <a:off x="3419872" y="1340768"/>
                <a:ext cx="1656184" cy="792088"/>
                <a:chOff x="1691680" y="1412776"/>
                <a:chExt cx="1656184" cy="720080"/>
              </a:xfrm>
            </p:grpSpPr>
            <p:sp>
              <p:nvSpPr>
                <p:cNvPr id="105" name="Rektangel 104"/>
                <p:cNvSpPr/>
                <p:nvPr/>
              </p:nvSpPr>
              <p:spPr>
                <a:xfrm>
                  <a:off x="1691680" y="1556792"/>
                  <a:ext cx="1656184" cy="576064"/>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06" name="Rektangel 105"/>
                <p:cNvSpPr/>
                <p:nvPr/>
              </p:nvSpPr>
              <p:spPr>
                <a:xfrm>
                  <a:off x="1835696" y="1412776"/>
                  <a:ext cx="360040" cy="144016"/>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07" name="Rektangel 106"/>
                <p:cNvSpPr/>
                <p:nvPr/>
              </p:nvSpPr>
              <p:spPr>
                <a:xfrm>
                  <a:off x="2339752" y="1412776"/>
                  <a:ext cx="360040" cy="144016"/>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08" name="Rektangel 107"/>
                <p:cNvSpPr/>
                <p:nvPr/>
              </p:nvSpPr>
              <p:spPr>
                <a:xfrm>
                  <a:off x="2843808" y="1412776"/>
                  <a:ext cx="360040" cy="144016"/>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nvGrpSpPr>
              <p:cNvPr id="92" name="Grupp 326"/>
              <p:cNvGrpSpPr/>
              <p:nvPr/>
            </p:nvGrpSpPr>
            <p:grpSpPr>
              <a:xfrm>
                <a:off x="5148064" y="1340768"/>
                <a:ext cx="1656184" cy="792088"/>
                <a:chOff x="1691680" y="1412776"/>
                <a:chExt cx="1656184" cy="720080"/>
              </a:xfrm>
            </p:grpSpPr>
            <p:sp>
              <p:nvSpPr>
                <p:cNvPr id="101" name="Rektangel 100"/>
                <p:cNvSpPr/>
                <p:nvPr/>
              </p:nvSpPr>
              <p:spPr>
                <a:xfrm>
                  <a:off x="1691680" y="1556792"/>
                  <a:ext cx="1656184" cy="57606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02" name="Rektangel 101"/>
                <p:cNvSpPr/>
                <p:nvPr/>
              </p:nvSpPr>
              <p:spPr>
                <a:xfrm>
                  <a:off x="1835696" y="1412776"/>
                  <a:ext cx="360040" cy="144016"/>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03" name="Rektangel 102"/>
                <p:cNvSpPr/>
                <p:nvPr/>
              </p:nvSpPr>
              <p:spPr>
                <a:xfrm>
                  <a:off x="2339752" y="1412776"/>
                  <a:ext cx="360040" cy="144016"/>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04" name="Rektangel 103"/>
                <p:cNvSpPr/>
                <p:nvPr/>
              </p:nvSpPr>
              <p:spPr>
                <a:xfrm>
                  <a:off x="2843808" y="1412776"/>
                  <a:ext cx="360040" cy="144016"/>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nvGrpSpPr>
              <p:cNvPr id="93" name="Grupp 331"/>
              <p:cNvGrpSpPr/>
              <p:nvPr/>
            </p:nvGrpSpPr>
            <p:grpSpPr>
              <a:xfrm>
                <a:off x="6876256" y="1340768"/>
                <a:ext cx="1656184" cy="792088"/>
                <a:chOff x="1691680" y="1412776"/>
                <a:chExt cx="1656184" cy="720080"/>
              </a:xfrm>
            </p:grpSpPr>
            <p:sp>
              <p:nvSpPr>
                <p:cNvPr id="94" name="Rektangel 93"/>
                <p:cNvSpPr/>
                <p:nvPr/>
              </p:nvSpPr>
              <p:spPr>
                <a:xfrm>
                  <a:off x="1691680" y="1556792"/>
                  <a:ext cx="1656184" cy="57606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95" name="Rektangel 94"/>
                <p:cNvSpPr/>
                <p:nvPr/>
              </p:nvSpPr>
              <p:spPr>
                <a:xfrm>
                  <a:off x="1835696" y="1412776"/>
                  <a:ext cx="360040" cy="144016"/>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98" name="Rektangel 97"/>
                <p:cNvSpPr/>
                <p:nvPr/>
              </p:nvSpPr>
              <p:spPr>
                <a:xfrm>
                  <a:off x="2339752" y="1412776"/>
                  <a:ext cx="360040" cy="144016"/>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00" name="Rektangel 99"/>
                <p:cNvSpPr/>
                <p:nvPr/>
              </p:nvSpPr>
              <p:spPr>
                <a:xfrm>
                  <a:off x="2843808" y="1412776"/>
                  <a:ext cx="360040" cy="144016"/>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grpSp>
          <p:nvGrpSpPr>
            <p:cNvPr id="137" name="Grupp 136"/>
            <p:cNvGrpSpPr/>
            <p:nvPr/>
          </p:nvGrpSpPr>
          <p:grpSpPr>
            <a:xfrm>
              <a:off x="1681880" y="2877380"/>
              <a:ext cx="5112568" cy="792088"/>
              <a:chOff x="1691680" y="1340768"/>
              <a:chExt cx="5112568" cy="792088"/>
            </a:xfrm>
          </p:grpSpPr>
          <p:grpSp>
            <p:nvGrpSpPr>
              <p:cNvPr id="138" name="Grupp 320"/>
              <p:cNvGrpSpPr/>
              <p:nvPr/>
            </p:nvGrpSpPr>
            <p:grpSpPr>
              <a:xfrm>
                <a:off x="1691680" y="1340768"/>
                <a:ext cx="1656184" cy="792088"/>
                <a:chOff x="1691680" y="1412776"/>
                <a:chExt cx="1656184" cy="720080"/>
              </a:xfrm>
            </p:grpSpPr>
            <p:sp>
              <p:nvSpPr>
                <p:cNvPr id="154" name="Rektangel 153"/>
                <p:cNvSpPr/>
                <p:nvPr/>
              </p:nvSpPr>
              <p:spPr>
                <a:xfrm>
                  <a:off x="1691680" y="1556792"/>
                  <a:ext cx="1656184" cy="57606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55" name="Rektangel 154"/>
                <p:cNvSpPr/>
                <p:nvPr/>
              </p:nvSpPr>
              <p:spPr>
                <a:xfrm>
                  <a:off x="1835696" y="1412776"/>
                  <a:ext cx="360040" cy="144016"/>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56" name="Rektangel 155"/>
                <p:cNvSpPr/>
                <p:nvPr/>
              </p:nvSpPr>
              <p:spPr>
                <a:xfrm>
                  <a:off x="2339752" y="1412776"/>
                  <a:ext cx="360040" cy="144016"/>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57" name="Rektangel 156"/>
                <p:cNvSpPr/>
                <p:nvPr/>
              </p:nvSpPr>
              <p:spPr>
                <a:xfrm>
                  <a:off x="2843808" y="1412776"/>
                  <a:ext cx="360040" cy="144016"/>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nvGrpSpPr>
              <p:cNvPr id="139" name="Grupp 321"/>
              <p:cNvGrpSpPr/>
              <p:nvPr/>
            </p:nvGrpSpPr>
            <p:grpSpPr>
              <a:xfrm>
                <a:off x="3419872" y="1340768"/>
                <a:ext cx="1656184" cy="792088"/>
                <a:chOff x="1691680" y="1412776"/>
                <a:chExt cx="1656184" cy="720080"/>
              </a:xfrm>
            </p:grpSpPr>
            <p:sp>
              <p:nvSpPr>
                <p:cNvPr id="150" name="Rektangel 149"/>
                <p:cNvSpPr/>
                <p:nvPr/>
              </p:nvSpPr>
              <p:spPr>
                <a:xfrm>
                  <a:off x="1691680" y="1556792"/>
                  <a:ext cx="1656184" cy="576064"/>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51" name="Rektangel 150"/>
                <p:cNvSpPr/>
                <p:nvPr/>
              </p:nvSpPr>
              <p:spPr>
                <a:xfrm>
                  <a:off x="1835696" y="1412776"/>
                  <a:ext cx="360040" cy="144016"/>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52" name="Rektangel 151"/>
                <p:cNvSpPr/>
                <p:nvPr/>
              </p:nvSpPr>
              <p:spPr>
                <a:xfrm>
                  <a:off x="2339752" y="1412776"/>
                  <a:ext cx="360040" cy="144016"/>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53" name="Rektangel 152"/>
                <p:cNvSpPr/>
                <p:nvPr/>
              </p:nvSpPr>
              <p:spPr>
                <a:xfrm>
                  <a:off x="2843808" y="1412776"/>
                  <a:ext cx="360040" cy="144016"/>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nvGrpSpPr>
              <p:cNvPr id="140" name="Grupp 326"/>
              <p:cNvGrpSpPr/>
              <p:nvPr/>
            </p:nvGrpSpPr>
            <p:grpSpPr>
              <a:xfrm>
                <a:off x="5148064" y="1340768"/>
                <a:ext cx="1656184" cy="792088"/>
                <a:chOff x="1691680" y="1412776"/>
                <a:chExt cx="1656184" cy="720080"/>
              </a:xfrm>
            </p:grpSpPr>
            <p:sp>
              <p:nvSpPr>
                <p:cNvPr id="146" name="Rektangel 145"/>
                <p:cNvSpPr/>
                <p:nvPr/>
              </p:nvSpPr>
              <p:spPr>
                <a:xfrm>
                  <a:off x="1691680" y="1556792"/>
                  <a:ext cx="1656184" cy="57606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47" name="Rektangel 146"/>
                <p:cNvSpPr/>
                <p:nvPr/>
              </p:nvSpPr>
              <p:spPr>
                <a:xfrm>
                  <a:off x="1835696" y="1412776"/>
                  <a:ext cx="360040" cy="144016"/>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48" name="Rektangel 147"/>
                <p:cNvSpPr/>
                <p:nvPr/>
              </p:nvSpPr>
              <p:spPr>
                <a:xfrm>
                  <a:off x="2339752" y="1412776"/>
                  <a:ext cx="360040" cy="144016"/>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49" name="Rektangel 148"/>
                <p:cNvSpPr/>
                <p:nvPr/>
              </p:nvSpPr>
              <p:spPr>
                <a:xfrm>
                  <a:off x="2843808" y="1412776"/>
                  <a:ext cx="360040" cy="144016"/>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grpSp>
          <p:nvGrpSpPr>
            <p:cNvPr id="158" name="Grupp 157"/>
            <p:cNvGrpSpPr/>
            <p:nvPr/>
          </p:nvGrpSpPr>
          <p:grpSpPr>
            <a:xfrm>
              <a:off x="1681880" y="2862978"/>
              <a:ext cx="6840760" cy="2174642"/>
              <a:chOff x="1691680" y="-41786"/>
              <a:chExt cx="6840760" cy="2174642"/>
            </a:xfrm>
          </p:grpSpPr>
          <p:grpSp>
            <p:nvGrpSpPr>
              <p:cNvPr id="159" name="Grupp 320"/>
              <p:cNvGrpSpPr/>
              <p:nvPr/>
            </p:nvGrpSpPr>
            <p:grpSpPr>
              <a:xfrm>
                <a:off x="1691680" y="1340768"/>
                <a:ext cx="1656184" cy="792088"/>
                <a:chOff x="1691680" y="1412776"/>
                <a:chExt cx="1656184" cy="720080"/>
              </a:xfrm>
            </p:grpSpPr>
            <p:sp>
              <p:nvSpPr>
                <p:cNvPr id="175" name="Rektangel 174"/>
                <p:cNvSpPr/>
                <p:nvPr/>
              </p:nvSpPr>
              <p:spPr>
                <a:xfrm>
                  <a:off x="1691680" y="1556792"/>
                  <a:ext cx="1656184" cy="57606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76" name="Rektangel 175"/>
                <p:cNvSpPr/>
                <p:nvPr/>
              </p:nvSpPr>
              <p:spPr>
                <a:xfrm>
                  <a:off x="1835696" y="1412776"/>
                  <a:ext cx="360040" cy="144016"/>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77" name="Rektangel 176"/>
                <p:cNvSpPr/>
                <p:nvPr/>
              </p:nvSpPr>
              <p:spPr>
                <a:xfrm>
                  <a:off x="2339752" y="1412776"/>
                  <a:ext cx="360040" cy="144016"/>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78" name="Rektangel 177"/>
                <p:cNvSpPr/>
                <p:nvPr/>
              </p:nvSpPr>
              <p:spPr>
                <a:xfrm>
                  <a:off x="2843808" y="1412776"/>
                  <a:ext cx="360040" cy="144016"/>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nvGrpSpPr>
              <p:cNvPr id="160" name="Grupp 321"/>
              <p:cNvGrpSpPr/>
              <p:nvPr/>
            </p:nvGrpSpPr>
            <p:grpSpPr>
              <a:xfrm>
                <a:off x="3419872" y="1340768"/>
                <a:ext cx="1656184" cy="792088"/>
                <a:chOff x="1691680" y="1412776"/>
                <a:chExt cx="1656184" cy="720080"/>
              </a:xfrm>
            </p:grpSpPr>
            <p:sp>
              <p:nvSpPr>
                <p:cNvPr id="171" name="Rektangel 170"/>
                <p:cNvSpPr/>
                <p:nvPr/>
              </p:nvSpPr>
              <p:spPr>
                <a:xfrm>
                  <a:off x="1691680" y="1556792"/>
                  <a:ext cx="1656184" cy="576064"/>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72" name="Rektangel 171"/>
                <p:cNvSpPr/>
                <p:nvPr/>
              </p:nvSpPr>
              <p:spPr>
                <a:xfrm>
                  <a:off x="1835696" y="1412776"/>
                  <a:ext cx="360040" cy="144016"/>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73" name="Rektangel 172"/>
                <p:cNvSpPr/>
                <p:nvPr/>
              </p:nvSpPr>
              <p:spPr>
                <a:xfrm>
                  <a:off x="2339752" y="1412776"/>
                  <a:ext cx="360040" cy="144016"/>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74" name="Rektangel 173"/>
                <p:cNvSpPr/>
                <p:nvPr/>
              </p:nvSpPr>
              <p:spPr>
                <a:xfrm>
                  <a:off x="2843808" y="1412776"/>
                  <a:ext cx="360040" cy="144016"/>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nvGrpSpPr>
              <p:cNvPr id="161" name="Grupp 326"/>
              <p:cNvGrpSpPr/>
              <p:nvPr/>
            </p:nvGrpSpPr>
            <p:grpSpPr>
              <a:xfrm>
                <a:off x="5148064" y="1340768"/>
                <a:ext cx="1656184" cy="792088"/>
                <a:chOff x="1691680" y="1412776"/>
                <a:chExt cx="1656184" cy="720080"/>
              </a:xfrm>
            </p:grpSpPr>
            <p:sp>
              <p:nvSpPr>
                <p:cNvPr id="167" name="Rektangel 166"/>
                <p:cNvSpPr/>
                <p:nvPr/>
              </p:nvSpPr>
              <p:spPr>
                <a:xfrm>
                  <a:off x="1691680" y="1556792"/>
                  <a:ext cx="1656184" cy="57606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68" name="Rektangel 167"/>
                <p:cNvSpPr/>
                <p:nvPr/>
              </p:nvSpPr>
              <p:spPr>
                <a:xfrm>
                  <a:off x="1835696" y="1412776"/>
                  <a:ext cx="360040" cy="144016"/>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69" name="Rektangel 168"/>
                <p:cNvSpPr/>
                <p:nvPr/>
              </p:nvSpPr>
              <p:spPr>
                <a:xfrm>
                  <a:off x="2339752" y="1412776"/>
                  <a:ext cx="360040" cy="144016"/>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70" name="Rektangel 169"/>
                <p:cNvSpPr/>
                <p:nvPr/>
              </p:nvSpPr>
              <p:spPr>
                <a:xfrm>
                  <a:off x="2843808" y="1412776"/>
                  <a:ext cx="360040" cy="144016"/>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nvGrpSpPr>
              <p:cNvPr id="162" name="Grupp 331"/>
              <p:cNvGrpSpPr/>
              <p:nvPr/>
            </p:nvGrpSpPr>
            <p:grpSpPr>
              <a:xfrm>
                <a:off x="6876256" y="-41786"/>
                <a:ext cx="1656184" cy="2174642"/>
                <a:chOff x="1691680" y="155909"/>
                <a:chExt cx="1656184" cy="1976947"/>
              </a:xfrm>
            </p:grpSpPr>
            <p:sp>
              <p:nvSpPr>
                <p:cNvPr id="163" name="Rektangel 162"/>
                <p:cNvSpPr/>
                <p:nvPr/>
              </p:nvSpPr>
              <p:spPr>
                <a:xfrm>
                  <a:off x="1691680" y="1556792"/>
                  <a:ext cx="1656184" cy="576064"/>
                </a:xfrm>
                <a:prstGeom prst="rect">
                  <a:avLst/>
                </a:prstGeom>
                <a:noFill/>
                <a:ln>
                  <a:solidFill>
                    <a:schemeClr val="tx1"/>
                  </a:solidFill>
                  <a:prstDash val="sysDash"/>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64" name="Rektangel 163"/>
                <p:cNvSpPr/>
                <p:nvPr/>
              </p:nvSpPr>
              <p:spPr>
                <a:xfrm>
                  <a:off x="1835696" y="1412776"/>
                  <a:ext cx="360040" cy="144016"/>
                </a:xfrm>
                <a:prstGeom prst="rect">
                  <a:avLst/>
                </a:prstGeom>
                <a:noFill/>
                <a:ln>
                  <a:solidFill>
                    <a:schemeClr val="tx1"/>
                  </a:solidFill>
                  <a:prstDash val="sysDash"/>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65" name="Rektangel 164"/>
                <p:cNvSpPr/>
                <p:nvPr/>
              </p:nvSpPr>
              <p:spPr>
                <a:xfrm>
                  <a:off x="2339752" y="1412776"/>
                  <a:ext cx="360040" cy="144016"/>
                </a:xfrm>
                <a:prstGeom prst="rect">
                  <a:avLst/>
                </a:prstGeom>
                <a:noFill/>
                <a:ln>
                  <a:solidFill>
                    <a:schemeClr val="tx1"/>
                  </a:solidFill>
                  <a:prstDash val="sysDash"/>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66" name="Rektangel 165"/>
                <p:cNvSpPr/>
                <p:nvPr/>
              </p:nvSpPr>
              <p:spPr>
                <a:xfrm>
                  <a:off x="2843808" y="1412776"/>
                  <a:ext cx="360040" cy="144016"/>
                </a:xfrm>
                <a:prstGeom prst="rect">
                  <a:avLst/>
                </a:prstGeom>
                <a:noFill/>
                <a:ln>
                  <a:solidFill>
                    <a:schemeClr val="tx1"/>
                  </a:solidFill>
                  <a:prstDash val="sysDash"/>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79" name="Rektangel 178"/>
                <p:cNvSpPr/>
                <p:nvPr/>
              </p:nvSpPr>
              <p:spPr>
                <a:xfrm>
                  <a:off x="1691680" y="299925"/>
                  <a:ext cx="1656184" cy="576064"/>
                </a:xfrm>
                <a:prstGeom prst="rect">
                  <a:avLst/>
                </a:prstGeom>
                <a:noFill/>
                <a:ln>
                  <a:solidFill>
                    <a:schemeClr val="tx1"/>
                  </a:solidFill>
                  <a:prstDash val="sysDash"/>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80" name="Rektangel 179"/>
                <p:cNvSpPr/>
                <p:nvPr/>
              </p:nvSpPr>
              <p:spPr>
                <a:xfrm>
                  <a:off x="1835696" y="155909"/>
                  <a:ext cx="360040" cy="144016"/>
                </a:xfrm>
                <a:prstGeom prst="rect">
                  <a:avLst/>
                </a:prstGeom>
                <a:noFill/>
                <a:ln>
                  <a:solidFill>
                    <a:schemeClr val="tx1"/>
                  </a:solidFill>
                  <a:prstDash val="sysDash"/>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81" name="Rektangel 180"/>
                <p:cNvSpPr/>
                <p:nvPr/>
              </p:nvSpPr>
              <p:spPr>
                <a:xfrm>
                  <a:off x="2339752" y="155909"/>
                  <a:ext cx="360040" cy="144016"/>
                </a:xfrm>
                <a:prstGeom prst="rect">
                  <a:avLst/>
                </a:prstGeom>
                <a:noFill/>
                <a:ln>
                  <a:solidFill>
                    <a:schemeClr val="tx1"/>
                  </a:solidFill>
                  <a:prstDash val="sysDash"/>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182" name="Rektangel 181"/>
                <p:cNvSpPr/>
                <p:nvPr/>
              </p:nvSpPr>
              <p:spPr>
                <a:xfrm>
                  <a:off x="2843808" y="155909"/>
                  <a:ext cx="360040" cy="144016"/>
                </a:xfrm>
                <a:prstGeom prst="rect">
                  <a:avLst/>
                </a:prstGeom>
                <a:noFill/>
                <a:ln>
                  <a:solidFill>
                    <a:schemeClr val="tx1"/>
                  </a:solidFill>
                  <a:prstDash val="sysDash"/>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grpSp>
        <p:pic>
          <p:nvPicPr>
            <p:cNvPr id="183" name="Picture 3" descr="\\FS11\SCBJAEN$\Mina dokument\Presentations\Other\flags\s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69912" y="3093404"/>
              <a:ext cx="576064" cy="576064"/>
            </a:xfrm>
            <a:prstGeom prst="rect">
              <a:avLst/>
            </a:prstGeom>
            <a:noFill/>
          </p:spPr>
        </p:pic>
        <p:pic>
          <p:nvPicPr>
            <p:cNvPr id="184" name="Picture 3" descr="\\FS11\SCBJAEN$\Mina dokument\Presentations\Other\flags\s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69912" y="4461556"/>
              <a:ext cx="576064" cy="576064"/>
            </a:xfrm>
            <a:prstGeom prst="rect">
              <a:avLst/>
            </a:prstGeom>
            <a:noFill/>
          </p:spPr>
        </p:pic>
        <p:pic>
          <p:nvPicPr>
            <p:cNvPr id="185" name="Picture 3" descr="\\FS11\SCBJAEN$\Mina dokument\Presentations\Other\flags\s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6096" y="3093404"/>
              <a:ext cx="576064" cy="576064"/>
            </a:xfrm>
            <a:prstGeom prst="rect">
              <a:avLst/>
            </a:prstGeom>
            <a:noFill/>
          </p:spPr>
        </p:pic>
        <p:pic>
          <p:nvPicPr>
            <p:cNvPr id="186" name="Picture 3" descr="\\FS11\SCBJAEN$\Mina dokument\Presentations\Other\flags\s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6096" y="4461556"/>
              <a:ext cx="576064" cy="576064"/>
            </a:xfrm>
            <a:prstGeom prst="rect">
              <a:avLst/>
            </a:prstGeom>
            <a:noFill/>
          </p:spPr>
        </p:pic>
        <p:pic>
          <p:nvPicPr>
            <p:cNvPr id="187" name="Picture 3" descr="\\FS11\SCBJAEN$\Mina dokument\Presentations\Other\flags\s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54288" y="3093404"/>
              <a:ext cx="576064" cy="576064"/>
            </a:xfrm>
            <a:prstGeom prst="rect">
              <a:avLst/>
            </a:prstGeom>
            <a:noFill/>
          </p:spPr>
        </p:pic>
        <p:pic>
          <p:nvPicPr>
            <p:cNvPr id="188" name="Picture 3" descr="\\FS11\SCBJAEN$\Mina dokument\Presentations\Other\flags\s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54288" y="4461556"/>
              <a:ext cx="576064" cy="576064"/>
            </a:xfrm>
            <a:prstGeom prst="rect">
              <a:avLst/>
            </a:prstGeom>
            <a:noFill/>
          </p:spPr>
        </p:pic>
        <p:pic>
          <p:nvPicPr>
            <p:cNvPr id="189" name="Picture 7" descr="\\FS11\SCBJAEN$\Mina dokument\Presentations\Other\flags\c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9712" y="1628800"/>
              <a:ext cx="576064" cy="576064"/>
            </a:xfrm>
            <a:prstGeom prst="rect">
              <a:avLst/>
            </a:prstGeom>
            <a:noFill/>
          </p:spPr>
        </p:pic>
        <p:pic>
          <p:nvPicPr>
            <p:cNvPr id="191" name="Picture 7" descr="\\FS11\SCBJAEN$\Mina dokument\Presentations\Other\flags\c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1628800"/>
              <a:ext cx="576064" cy="576064"/>
            </a:xfrm>
            <a:prstGeom prst="rect">
              <a:avLst/>
            </a:prstGeom>
            <a:noFill/>
          </p:spPr>
        </p:pic>
        <p:pic>
          <p:nvPicPr>
            <p:cNvPr id="193" name="Picture 7" descr="\\FS11\SCBJAEN$\Mina dokument\Presentations\Other\flags\c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2080" y="1628800"/>
              <a:ext cx="576064" cy="576064"/>
            </a:xfrm>
            <a:prstGeom prst="rect">
              <a:avLst/>
            </a:prstGeom>
            <a:noFill/>
          </p:spPr>
        </p:pic>
        <p:pic>
          <p:nvPicPr>
            <p:cNvPr id="195" name="Picture 7" descr="\\FS11\SCBJAEN$\Mina dokument\Presentations\Other\flags\c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8264" y="1628800"/>
              <a:ext cx="576064" cy="576064"/>
            </a:xfrm>
            <a:prstGeom prst="rect">
              <a:avLst/>
            </a:prstGeom>
            <a:noFill/>
          </p:spPr>
        </p:pic>
        <p:grpSp>
          <p:nvGrpSpPr>
            <p:cNvPr id="229" name="Grupp 228"/>
            <p:cNvGrpSpPr/>
            <p:nvPr/>
          </p:nvGrpSpPr>
          <p:grpSpPr>
            <a:xfrm>
              <a:off x="6866456" y="4245532"/>
              <a:ext cx="1656184" cy="806491"/>
              <a:chOff x="9396536" y="3270581"/>
              <a:chExt cx="1656184" cy="806491"/>
            </a:xfrm>
          </p:grpSpPr>
          <p:sp>
            <p:nvSpPr>
              <p:cNvPr id="230" name="Rektangel 229"/>
              <p:cNvSpPr/>
              <p:nvPr/>
            </p:nvSpPr>
            <p:spPr>
              <a:xfrm>
                <a:off x="9396536" y="3429000"/>
                <a:ext cx="1656184" cy="633670"/>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pic>
            <p:nvPicPr>
              <p:cNvPr id="231" name="Picture 7" descr="\\FS11\SCBJAEN$\Mina dokument\Presentations\Other\flags\c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68544" y="3501008"/>
                <a:ext cx="576064" cy="576064"/>
              </a:xfrm>
              <a:prstGeom prst="rect">
                <a:avLst/>
              </a:prstGeom>
              <a:noFill/>
            </p:spPr>
          </p:pic>
          <p:sp>
            <p:nvSpPr>
              <p:cNvPr id="232" name="Rektangel 231"/>
              <p:cNvSpPr/>
              <p:nvPr/>
            </p:nvSpPr>
            <p:spPr>
              <a:xfrm>
                <a:off x="9540552" y="3270581"/>
                <a:ext cx="360040" cy="158418"/>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233" name="Rektangel 232"/>
              <p:cNvSpPr/>
              <p:nvPr/>
            </p:nvSpPr>
            <p:spPr>
              <a:xfrm>
                <a:off x="10044608" y="3270581"/>
                <a:ext cx="360040" cy="158418"/>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234" name="Rektangel 233"/>
              <p:cNvSpPr/>
              <p:nvPr/>
            </p:nvSpPr>
            <p:spPr>
              <a:xfrm>
                <a:off x="10548664" y="3270581"/>
                <a:ext cx="360040" cy="158418"/>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sp>
          <p:nvSpPr>
            <p:cNvPr id="141" name="textruta 223"/>
            <p:cNvSpPr txBox="1"/>
            <p:nvPr/>
          </p:nvSpPr>
          <p:spPr>
            <a:xfrm rot="16200000">
              <a:off x="-317863" y="3539748"/>
              <a:ext cx="1675060" cy="804281"/>
            </a:xfrm>
            <a:prstGeom prst="rect">
              <a:avLst/>
            </a:prstGeom>
            <a:noFill/>
          </p:spPr>
          <p:txBody>
            <a:bodyPr wrap="none" rtlCol="0">
              <a:spAutoFit/>
            </a:bodyPr>
            <a:lstStyle/>
            <a:p>
              <a:r>
                <a:rPr lang="sv-SE" sz="3200" b="1" dirty="0">
                  <a:solidFill>
                    <a:prstClr val="black"/>
                  </a:solidFill>
                </a:rPr>
                <a:t>Sweden</a:t>
              </a:r>
            </a:p>
          </p:txBody>
        </p:sp>
        <p:sp>
          <p:nvSpPr>
            <p:cNvPr id="142" name="textruta 130"/>
            <p:cNvSpPr txBox="1"/>
            <p:nvPr/>
          </p:nvSpPr>
          <p:spPr>
            <a:xfrm rot="16200000">
              <a:off x="-272568" y="1471419"/>
              <a:ext cx="1584468" cy="804280"/>
            </a:xfrm>
            <a:prstGeom prst="rect">
              <a:avLst/>
            </a:prstGeom>
            <a:noFill/>
          </p:spPr>
          <p:txBody>
            <a:bodyPr wrap="none" rtlCol="0">
              <a:spAutoFit/>
            </a:bodyPr>
            <a:lstStyle/>
            <a:p>
              <a:r>
                <a:rPr lang="sv-SE" sz="3200" b="1" dirty="0">
                  <a:solidFill>
                    <a:prstClr val="black"/>
                  </a:solidFill>
                </a:rPr>
                <a:t>Canada</a:t>
              </a:r>
            </a:p>
          </p:txBody>
        </p:sp>
      </p:grpSp>
      <p:sp>
        <p:nvSpPr>
          <p:cNvPr id="96" name="Title 1"/>
          <p:cNvSpPr>
            <a:spLocks noGrp="1"/>
          </p:cNvSpPr>
          <p:nvPr>
            <p:ph type="title"/>
          </p:nvPr>
        </p:nvSpPr>
        <p:spPr>
          <a:xfrm>
            <a:off x="1600200" y="381000"/>
            <a:ext cx="6172200" cy="1143000"/>
          </a:xfrm>
        </p:spPr>
        <p:txBody>
          <a:bodyPr>
            <a:noAutofit/>
          </a:bodyPr>
          <a:lstStyle/>
          <a:p>
            <a:r>
              <a:rPr lang="en-US" sz="4000" dirty="0"/>
              <a:t>This makes it easier to share and reuse!</a:t>
            </a:r>
          </a:p>
        </p:txBody>
      </p:sp>
    </p:spTree>
    <p:extLst>
      <p:ext uri="{BB962C8B-B14F-4D97-AF65-F5344CB8AC3E}">
        <p14:creationId xmlns:p14="http://schemas.microsoft.com/office/powerpoint/2010/main" val="1343663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lvl="0"/>
            <a:r>
              <a:rPr lang="en-GB" b="1" dirty="0"/>
              <a:t>Project </a:t>
            </a:r>
            <a:r>
              <a:rPr lang="en-GB" b="1" dirty="0" smtClean="0"/>
              <a:t>objectives</a:t>
            </a:r>
            <a:endParaRPr lang="sv-SE" dirty="0"/>
          </a:p>
        </p:txBody>
      </p:sp>
      <p:sp>
        <p:nvSpPr>
          <p:cNvPr id="3" name="Platshållare för innehåll 2"/>
          <p:cNvSpPr>
            <a:spLocks noGrp="1"/>
          </p:cNvSpPr>
          <p:nvPr>
            <p:ph idx="1"/>
          </p:nvPr>
        </p:nvSpPr>
        <p:spPr/>
        <p:txBody>
          <a:bodyPr>
            <a:normAutofit/>
          </a:bodyPr>
          <a:lstStyle/>
          <a:p>
            <a:pPr lvl="0"/>
            <a:r>
              <a:rPr lang="en-GB" dirty="0" smtClean="0"/>
              <a:t>Create </a:t>
            </a:r>
            <a:r>
              <a:rPr lang="en-GB" dirty="0"/>
              <a:t>a GSIM annex on GSIM-Variables</a:t>
            </a:r>
            <a:endParaRPr lang="sv-SE" dirty="0"/>
          </a:p>
          <a:p>
            <a:pPr lvl="0"/>
            <a:r>
              <a:rPr lang="en-GB" dirty="0" smtClean="0"/>
              <a:t>Help of how </a:t>
            </a:r>
            <a:r>
              <a:rPr lang="en-GB" dirty="0"/>
              <a:t>to interpret and implement GSIM-Concepts, </a:t>
            </a:r>
            <a:r>
              <a:rPr lang="en-GB" dirty="0" smtClean="0"/>
              <a:t>how to link across </a:t>
            </a:r>
            <a:r>
              <a:rPr lang="en-GB" dirty="0"/>
              <a:t>the GSBPM </a:t>
            </a:r>
            <a:endParaRPr lang="en-GB" dirty="0" smtClean="0"/>
          </a:p>
          <a:p>
            <a:pPr lvl="0"/>
            <a:r>
              <a:rPr lang="en-GB" dirty="0" smtClean="0"/>
              <a:t>Reduce </a:t>
            </a:r>
            <a:r>
              <a:rPr lang="en-GB" dirty="0"/>
              <a:t>the risk of high costs and comprehensive hands on work in order to implement CSPA components developed by other organizations due to different interpretations of GSIM-Concepts</a:t>
            </a:r>
            <a:endParaRPr lang="sv-SE" dirty="0"/>
          </a:p>
          <a:p>
            <a:pPr lvl="0"/>
            <a:r>
              <a:rPr lang="en-GB" dirty="0"/>
              <a:t>Map the GSIM Concepts with </a:t>
            </a:r>
            <a:r>
              <a:rPr lang="en-GB" dirty="0" smtClean="0"/>
              <a:t>DDI </a:t>
            </a:r>
            <a:r>
              <a:rPr lang="en-GB" dirty="0"/>
              <a:t>and SDMX</a:t>
            </a:r>
            <a:endParaRPr lang="sv-SE" dirty="0"/>
          </a:p>
          <a:p>
            <a:endParaRPr lang="sv-SE" dirty="0"/>
          </a:p>
        </p:txBody>
      </p:sp>
    </p:spTree>
    <p:extLst>
      <p:ext uri="{BB962C8B-B14F-4D97-AF65-F5344CB8AC3E}">
        <p14:creationId xmlns:p14="http://schemas.microsoft.com/office/powerpoint/2010/main" val="4132568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b="1" dirty="0"/>
              <a:t>Work </a:t>
            </a:r>
            <a:r>
              <a:rPr lang="en-GB" b="1" dirty="0" smtClean="0"/>
              <a:t>Packages</a:t>
            </a:r>
            <a:endParaRPr lang="sv-SE" dirty="0"/>
          </a:p>
        </p:txBody>
      </p:sp>
      <p:sp>
        <p:nvSpPr>
          <p:cNvPr id="3" name="Platshållare för innehåll 2"/>
          <p:cNvSpPr>
            <a:spLocks noGrp="1"/>
          </p:cNvSpPr>
          <p:nvPr>
            <p:ph idx="1"/>
          </p:nvPr>
        </p:nvSpPr>
        <p:spPr/>
        <p:txBody>
          <a:bodyPr/>
          <a:lstStyle/>
          <a:p>
            <a:r>
              <a:rPr lang="en-GB" b="1" dirty="0" smtClean="0"/>
              <a:t>1: </a:t>
            </a:r>
            <a:r>
              <a:rPr lang="en-GB" b="1" dirty="0"/>
              <a:t>GSIM-Variables </a:t>
            </a:r>
            <a:r>
              <a:rPr lang="en-GB" b="1" dirty="0" smtClean="0"/>
              <a:t>annex</a:t>
            </a:r>
          </a:p>
          <a:p>
            <a:endParaRPr lang="sv-SE" dirty="0"/>
          </a:p>
          <a:p>
            <a:r>
              <a:rPr lang="en-GB" b="1" dirty="0" smtClean="0"/>
              <a:t>2</a:t>
            </a:r>
            <a:r>
              <a:rPr lang="en-GB" b="1" dirty="0"/>
              <a:t>: Best practices in managing variables in a statistical </a:t>
            </a:r>
            <a:r>
              <a:rPr lang="en-GB" b="1" dirty="0" smtClean="0"/>
              <a:t>system</a:t>
            </a:r>
          </a:p>
          <a:p>
            <a:endParaRPr lang="sv-SE" dirty="0"/>
          </a:p>
          <a:p>
            <a:r>
              <a:rPr lang="en-GB" b="1" dirty="0" smtClean="0"/>
              <a:t>3</a:t>
            </a:r>
            <a:r>
              <a:rPr lang="en-GB" b="1" dirty="0"/>
              <a:t>: Enhancing Interoperability </a:t>
            </a:r>
            <a:endParaRPr lang="sv-SE" dirty="0"/>
          </a:p>
          <a:p>
            <a:endParaRPr lang="sv-SE" dirty="0"/>
          </a:p>
        </p:txBody>
      </p:sp>
    </p:spTree>
    <p:extLst>
      <p:ext uri="{BB962C8B-B14F-4D97-AF65-F5344CB8AC3E}">
        <p14:creationId xmlns:p14="http://schemas.microsoft.com/office/powerpoint/2010/main" val="524869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Summary</a:t>
            </a:r>
            <a:endParaRPr lang="sv-SE" dirty="0"/>
          </a:p>
        </p:txBody>
      </p:sp>
      <p:sp>
        <p:nvSpPr>
          <p:cNvPr id="3" name="Platshållare för innehåll 2"/>
          <p:cNvSpPr>
            <a:spLocks noGrp="1"/>
          </p:cNvSpPr>
          <p:nvPr>
            <p:ph idx="1"/>
          </p:nvPr>
        </p:nvSpPr>
        <p:spPr/>
        <p:txBody>
          <a:bodyPr>
            <a:normAutofit/>
          </a:bodyPr>
          <a:lstStyle/>
          <a:p>
            <a:endParaRPr lang="sv-SE" dirty="0" smtClean="0"/>
          </a:p>
          <a:p>
            <a:r>
              <a:rPr lang="sv-SE" dirty="0" err="1" smtClean="0"/>
              <a:t>helping</a:t>
            </a:r>
            <a:r>
              <a:rPr lang="sv-SE" dirty="0" smtClean="0"/>
              <a:t> </a:t>
            </a:r>
            <a:r>
              <a:rPr lang="sv-SE" dirty="0" err="1"/>
              <a:t>to</a:t>
            </a:r>
            <a:r>
              <a:rPr lang="sv-SE" dirty="0"/>
              <a:t> underpin </a:t>
            </a:r>
            <a:r>
              <a:rPr lang="sv-SE" dirty="0" err="1"/>
              <a:t>interoperability</a:t>
            </a:r>
            <a:r>
              <a:rPr lang="sv-SE" dirty="0"/>
              <a:t> </a:t>
            </a:r>
            <a:r>
              <a:rPr lang="sv-SE" dirty="0" err="1"/>
              <a:t>of</a:t>
            </a:r>
            <a:r>
              <a:rPr lang="sv-SE" dirty="0"/>
              <a:t> CSPA </a:t>
            </a:r>
            <a:r>
              <a:rPr lang="sv-SE" dirty="0" err="1"/>
              <a:t>components</a:t>
            </a:r>
            <a:endParaRPr lang="sv-SE" dirty="0" smtClean="0"/>
          </a:p>
          <a:p>
            <a:endParaRPr lang="sv-SE" dirty="0" smtClean="0"/>
          </a:p>
          <a:p>
            <a:r>
              <a:rPr lang="sv-SE" dirty="0" err="1" smtClean="0"/>
              <a:t>increasing</a:t>
            </a:r>
            <a:r>
              <a:rPr lang="sv-SE" dirty="0" smtClean="0"/>
              <a:t> </a:t>
            </a:r>
            <a:r>
              <a:rPr lang="sv-SE" dirty="0" err="1" smtClean="0"/>
              <a:t>understanding</a:t>
            </a:r>
            <a:r>
              <a:rPr lang="sv-SE" dirty="0" smtClean="0"/>
              <a:t> for </a:t>
            </a:r>
            <a:r>
              <a:rPr lang="sv-SE" dirty="0" err="1" smtClean="0"/>
              <a:t>users</a:t>
            </a:r>
            <a:endParaRPr lang="sv-SE" dirty="0" smtClean="0"/>
          </a:p>
          <a:p>
            <a:endParaRPr lang="sv-SE" dirty="0" smtClean="0"/>
          </a:p>
          <a:p>
            <a:r>
              <a:rPr lang="sv-SE" dirty="0" err="1"/>
              <a:t>m</a:t>
            </a:r>
            <a:r>
              <a:rPr lang="sv-SE" dirty="0" err="1" smtClean="0"/>
              <a:t>apping</a:t>
            </a:r>
            <a:r>
              <a:rPr lang="sv-SE" dirty="0" smtClean="0"/>
              <a:t> </a:t>
            </a:r>
            <a:r>
              <a:rPr lang="sv-SE" dirty="0" err="1" smtClean="0"/>
              <a:t>to</a:t>
            </a:r>
            <a:r>
              <a:rPr lang="sv-SE" dirty="0" smtClean="0"/>
              <a:t> DDI and SDMX</a:t>
            </a:r>
          </a:p>
          <a:p>
            <a:endParaRPr lang="sv-SE" dirty="0"/>
          </a:p>
          <a:p>
            <a:pPr marL="0" indent="0">
              <a:buNone/>
            </a:pPr>
            <a:r>
              <a:rPr lang="sv-SE" dirty="0" err="1" smtClean="0"/>
              <a:t>Sharing</a:t>
            </a:r>
            <a:r>
              <a:rPr lang="sv-SE" dirty="0" smtClean="0"/>
              <a:t>…</a:t>
            </a:r>
          </a:p>
          <a:p>
            <a:endParaRPr lang="sv-SE" dirty="0"/>
          </a:p>
        </p:txBody>
      </p:sp>
    </p:spTree>
    <p:extLst>
      <p:ext uri="{BB962C8B-B14F-4D97-AF65-F5344CB8AC3E}">
        <p14:creationId xmlns:p14="http://schemas.microsoft.com/office/powerpoint/2010/main" val="954889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lvl="0"/>
            <a:r>
              <a:rPr lang="en-GB" dirty="0"/>
              <a:t>Background</a:t>
            </a:r>
            <a:endParaRPr lang="sv-SE" dirty="0"/>
          </a:p>
        </p:txBody>
      </p:sp>
      <p:sp>
        <p:nvSpPr>
          <p:cNvPr id="3" name="Platshållare för innehåll 2"/>
          <p:cNvSpPr>
            <a:spLocks noGrp="1"/>
          </p:cNvSpPr>
          <p:nvPr>
            <p:ph idx="1"/>
          </p:nvPr>
        </p:nvSpPr>
        <p:spPr/>
        <p:txBody>
          <a:bodyPr>
            <a:normAutofit/>
          </a:bodyPr>
          <a:lstStyle/>
          <a:p>
            <a:r>
              <a:rPr lang="en-GB" dirty="0"/>
              <a:t>The Generic Statistical Information Model (GSIM) </a:t>
            </a:r>
            <a:r>
              <a:rPr lang="en-GB" dirty="0" smtClean="0"/>
              <a:t>Concepts most </a:t>
            </a:r>
            <a:r>
              <a:rPr lang="en-GB" dirty="0"/>
              <a:t>established and </a:t>
            </a:r>
            <a:r>
              <a:rPr lang="en-GB" dirty="0" smtClean="0"/>
              <a:t>elaborated</a:t>
            </a:r>
          </a:p>
          <a:p>
            <a:r>
              <a:rPr lang="en-GB" dirty="0" smtClean="0"/>
              <a:t>Other models can be implemented in different ways</a:t>
            </a:r>
          </a:p>
          <a:p>
            <a:r>
              <a:rPr lang="en-GB" dirty="0" smtClean="0"/>
              <a:t>May happen </a:t>
            </a:r>
            <a:r>
              <a:rPr lang="en-GB" dirty="0"/>
              <a:t>to GSIM unless there is a common understanding on how to interpret and use the </a:t>
            </a:r>
            <a:r>
              <a:rPr lang="en-GB" dirty="0" smtClean="0"/>
              <a:t>model</a:t>
            </a:r>
          </a:p>
          <a:p>
            <a:r>
              <a:rPr lang="en-GB" dirty="0"/>
              <a:t>Risk </a:t>
            </a:r>
            <a:r>
              <a:rPr lang="en-GB" dirty="0" smtClean="0"/>
              <a:t>for use in CSPA</a:t>
            </a:r>
            <a:endParaRPr lang="sv-SE" dirty="0"/>
          </a:p>
        </p:txBody>
      </p:sp>
    </p:spTree>
    <p:extLst>
      <p:ext uri="{BB962C8B-B14F-4D97-AF65-F5344CB8AC3E}">
        <p14:creationId xmlns:p14="http://schemas.microsoft.com/office/powerpoint/2010/main" val="3608027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What</a:t>
            </a:r>
            <a:r>
              <a:rPr lang="sv-SE" dirty="0"/>
              <a:t> is a </a:t>
            </a:r>
            <a:r>
              <a:rPr lang="sv-SE" dirty="0" err="1"/>
              <a:t>variable</a:t>
            </a:r>
            <a:r>
              <a:rPr lang="sv-SE" dirty="0"/>
              <a:t>?</a:t>
            </a:r>
          </a:p>
        </p:txBody>
      </p:sp>
      <p:pic>
        <p:nvPicPr>
          <p:cNvPr id="1026" name="Picture 2" descr="http://www1.unece.org/stat/platform/download/attachments/3866643/gsim.png?version=1&amp;modificationDate=1417704764865&amp;api=v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9647" y="1600200"/>
            <a:ext cx="6583218"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974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Definitions</a:t>
            </a:r>
            <a:endParaRPr lang="sv-SE" dirty="0"/>
          </a:p>
        </p:txBody>
      </p:sp>
      <p:pic>
        <p:nvPicPr>
          <p:cNvPr id="2050" name="Picture 2" descr="http://www1.unece.org/stat/platform/download/attachments/97356613/worddavb196a008d117c6038e5d70872f310ef0.png?version=1&amp;modificationDate=1387862473293&amp;api=v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571"/>
          <a:stretch/>
        </p:blipFill>
        <p:spPr bwMode="auto">
          <a:xfrm>
            <a:off x="611560" y="3392996"/>
            <a:ext cx="8200371" cy="2805589"/>
          </a:xfrm>
          <a:prstGeom prst="rect">
            <a:avLst/>
          </a:prstGeom>
          <a:noFill/>
          <a:extLst>
            <a:ext uri="{909E8E84-426E-40DD-AFC4-6F175D3DCCD1}">
              <a14:hiddenFill xmlns:a14="http://schemas.microsoft.com/office/drawing/2010/main">
                <a:solidFill>
                  <a:srgbClr val="FFFFFF"/>
                </a:solidFill>
              </a14:hiddenFill>
            </a:ext>
          </a:extLst>
        </p:spPr>
      </p:pic>
      <p:sp>
        <p:nvSpPr>
          <p:cNvPr id="3" name="Ellips 2"/>
          <p:cNvSpPr/>
          <p:nvPr/>
        </p:nvSpPr>
        <p:spPr>
          <a:xfrm>
            <a:off x="539552" y="4329100"/>
            <a:ext cx="1368152"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Ellips 4"/>
          <p:cNvSpPr/>
          <p:nvPr/>
        </p:nvSpPr>
        <p:spPr>
          <a:xfrm>
            <a:off x="2267744" y="4329100"/>
            <a:ext cx="1368152"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Ellips 5"/>
          <p:cNvSpPr/>
          <p:nvPr/>
        </p:nvSpPr>
        <p:spPr>
          <a:xfrm>
            <a:off x="4067944" y="4329100"/>
            <a:ext cx="1368152"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Ellips 6"/>
          <p:cNvSpPr/>
          <p:nvPr/>
        </p:nvSpPr>
        <p:spPr>
          <a:xfrm>
            <a:off x="5868144" y="4329100"/>
            <a:ext cx="1368152"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ulär 10"/>
          <p:cNvSpPr/>
          <p:nvPr/>
        </p:nvSpPr>
        <p:spPr>
          <a:xfrm>
            <a:off x="251520" y="3140968"/>
            <a:ext cx="1656184" cy="990110"/>
          </a:xfrm>
          <a:prstGeom prst="wedgeRectCallout">
            <a:avLst>
              <a:gd name="adj1" fmla="val -8997"/>
              <a:gd name="adj2" fmla="val 87246"/>
            </a:avLst>
          </a:prstGeom>
          <a:solidFill>
            <a:srgbClr val="9AB2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3025">
              <a:spcAft>
                <a:spcPts val="0"/>
              </a:spcAft>
            </a:pPr>
            <a:r>
              <a:rPr lang="en-US" sz="1600" dirty="0">
                <a:solidFill>
                  <a:schemeClr val="tx1"/>
                </a:solidFill>
              </a:rPr>
              <a:t>Unit of thought differentiated by characteristics</a:t>
            </a:r>
            <a:endParaRPr lang="sv-SE" sz="1600" dirty="0">
              <a:solidFill>
                <a:schemeClr val="tx1"/>
              </a:solidFill>
              <a:latin typeface="Times New Roman"/>
              <a:ea typeface="Calibri"/>
              <a:cs typeface="Times New Roman"/>
            </a:endParaRPr>
          </a:p>
        </p:txBody>
      </p:sp>
      <p:sp>
        <p:nvSpPr>
          <p:cNvPr id="13" name="Rektangulär 12"/>
          <p:cNvSpPr/>
          <p:nvPr/>
        </p:nvSpPr>
        <p:spPr>
          <a:xfrm>
            <a:off x="539552" y="1664804"/>
            <a:ext cx="2169418" cy="1188132"/>
          </a:xfrm>
          <a:prstGeom prst="wedgeRectCallout">
            <a:avLst>
              <a:gd name="adj1" fmla="val 42006"/>
              <a:gd name="adj2" fmla="val 188050"/>
            </a:avLst>
          </a:prstGeom>
          <a:solidFill>
            <a:srgbClr val="9AB2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3025">
              <a:spcAft>
                <a:spcPts val="0"/>
              </a:spcAft>
            </a:pPr>
            <a:r>
              <a:rPr lang="en-US" sz="1600" dirty="0">
                <a:solidFill>
                  <a:schemeClr val="tx1"/>
                </a:solidFill>
              </a:rPr>
              <a:t>The use of a Concept as a characteristic of a Population intended to be measured</a:t>
            </a:r>
            <a:endParaRPr lang="sv-SE" sz="1600" dirty="0">
              <a:solidFill>
                <a:schemeClr val="tx1"/>
              </a:solidFill>
              <a:latin typeface="Times New Roman"/>
              <a:ea typeface="Calibri"/>
              <a:cs typeface="Times New Roman"/>
            </a:endParaRPr>
          </a:p>
        </p:txBody>
      </p:sp>
      <p:sp>
        <p:nvSpPr>
          <p:cNvPr id="14" name="Rektangulär 13"/>
          <p:cNvSpPr/>
          <p:nvPr/>
        </p:nvSpPr>
        <p:spPr>
          <a:xfrm>
            <a:off x="2987824" y="1988840"/>
            <a:ext cx="3024336" cy="1332148"/>
          </a:xfrm>
          <a:prstGeom prst="wedgeRectCallout">
            <a:avLst>
              <a:gd name="adj1" fmla="val -2953"/>
              <a:gd name="adj2" fmla="val 136868"/>
            </a:avLst>
          </a:prstGeom>
          <a:solidFill>
            <a:srgbClr val="9AB2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3025"/>
            <a:r>
              <a:rPr lang="en-US" sz="1600" dirty="0">
                <a:solidFill>
                  <a:schemeClr val="dk1"/>
                </a:solidFill>
              </a:rPr>
              <a:t>A combination of a characteristic of a population to be measured and how that measure will be represented.</a:t>
            </a:r>
            <a:endParaRPr lang="sv-SE" sz="1600" dirty="0">
              <a:solidFill>
                <a:schemeClr val="dk1"/>
              </a:solidFill>
            </a:endParaRPr>
          </a:p>
        </p:txBody>
      </p:sp>
      <p:sp>
        <p:nvSpPr>
          <p:cNvPr id="15" name="Rektangulär 14"/>
          <p:cNvSpPr/>
          <p:nvPr/>
        </p:nvSpPr>
        <p:spPr>
          <a:xfrm>
            <a:off x="6588224" y="2492896"/>
            <a:ext cx="2376264" cy="1548172"/>
          </a:xfrm>
          <a:prstGeom prst="wedgeRectCallout">
            <a:avLst>
              <a:gd name="adj1" fmla="val -42353"/>
              <a:gd name="adj2" fmla="val 80382"/>
            </a:avLst>
          </a:prstGeom>
          <a:solidFill>
            <a:srgbClr val="9AB2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3025">
              <a:spcAft>
                <a:spcPts val="0"/>
              </a:spcAft>
            </a:pPr>
            <a:r>
              <a:rPr lang="en-US" sz="1600" dirty="0">
                <a:solidFill>
                  <a:schemeClr val="tx1"/>
                </a:solidFill>
              </a:rPr>
              <a:t>The use of a Represented Variable within a Data Set. It may include information about the source of the data.</a:t>
            </a:r>
            <a:endParaRPr lang="sv-SE" sz="1600" dirty="0">
              <a:solidFill>
                <a:schemeClr val="tx1"/>
              </a:solidFill>
              <a:latin typeface="Times New Roman"/>
              <a:ea typeface="Calibri"/>
              <a:cs typeface="Times New Roman"/>
            </a:endParaRPr>
          </a:p>
        </p:txBody>
      </p:sp>
    </p:spTree>
    <p:extLst>
      <p:ext uri="{BB962C8B-B14F-4D97-AF65-F5344CB8AC3E}">
        <p14:creationId xmlns:p14="http://schemas.microsoft.com/office/powerpoint/2010/main" val="70514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11"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Example</a:t>
            </a:r>
            <a:endParaRPr lang="sv-SE" dirty="0"/>
          </a:p>
        </p:txBody>
      </p:sp>
      <p:sp>
        <p:nvSpPr>
          <p:cNvPr id="3" name="Platshållare för innehåll 2"/>
          <p:cNvSpPr>
            <a:spLocks noGrp="1"/>
          </p:cNvSpPr>
          <p:nvPr>
            <p:ph idx="1"/>
          </p:nvPr>
        </p:nvSpPr>
        <p:spPr/>
        <p:txBody>
          <a:bodyPr numCol="3">
            <a:normAutofit/>
          </a:bodyPr>
          <a:lstStyle/>
          <a:p>
            <a:pPr>
              <a:lnSpc>
                <a:spcPct val="120000"/>
              </a:lnSpc>
              <a:spcBef>
                <a:spcPts val="0"/>
              </a:spcBef>
            </a:pPr>
            <a:endParaRPr lang="sv-SE" dirty="0"/>
          </a:p>
          <a:p>
            <a:pPr>
              <a:lnSpc>
                <a:spcPct val="120000"/>
              </a:lnSpc>
              <a:spcBef>
                <a:spcPts val="0"/>
              </a:spcBef>
            </a:pPr>
            <a:endParaRPr lang="sv-SE" dirty="0" smtClean="0"/>
          </a:p>
          <a:p>
            <a:pPr>
              <a:lnSpc>
                <a:spcPct val="120000"/>
              </a:lnSpc>
              <a:spcBef>
                <a:spcPts val="0"/>
              </a:spcBef>
            </a:pPr>
            <a:endParaRPr lang="sv-SE" dirty="0"/>
          </a:p>
          <a:p>
            <a:pPr marL="0" indent="0">
              <a:lnSpc>
                <a:spcPct val="120000"/>
              </a:lnSpc>
              <a:spcBef>
                <a:spcPts val="0"/>
              </a:spcBef>
              <a:buNone/>
            </a:pPr>
            <a:endParaRPr lang="sv-SE" dirty="0" smtClean="0"/>
          </a:p>
          <a:p>
            <a:pPr marL="0" indent="0">
              <a:lnSpc>
                <a:spcPct val="120000"/>
              </a:lnSpc>
              <a:spcBef>
                <a:spcPts val="0"/>
              </a:spcBef>
              <a:buNone/>
            </a:pPr>
            <a:endParaRPr lang="sv-SE" u="sng" dirty="0" smtClean="0"/>
          </a:p>
          <a:p>
            <a:pPr marL="0" indent="0">
              <a:lnSpc>
                <a:spcPct val="120000"/>
              </a:lnSpc>
              <a:spcBef>
                <a:spcPts val="0"/>
              </a:spcBef>
              <a:buNone/>
            </a:pPr>
            <a:endParaRPr lang="sv-SE" u="sng" dirty="0"/>
          </a:p>
          <a:p>
            <a:pPr marL="0" indent="0">
              <a:lnSpc>
                <a:spcPct val="120000"/>
              </a:lnSpc>
              <a:spcBef>
                <a:spcPts val="0"/>
              </a:spcBef>
              <a:buNone/>
            </a:pPr>
            <a:endParaRPr lang="sv-SE" u="sng" dirty="0" smtClean="0"/>
          </a:p>
          <a:p>
            <a:pPr marL="0" indent="0">
              <a:lnSpc>
                <a:spcPct val="120000"/>
              </a:lnSpc>
              <a:spcBef>
                <a:spcPts val="0"/>
              </a:spcBef>
              <a:buNone/>
            </a:pPr>
            <a:endParaRPr lang="en-US" dirty="0" smtClean="0"/>
          </a:p>
          <a:p>
            <a:pPr marL="0" indent="0">
              <a:lnSpc>
                <a:spcPct val="120000"/>
              </a:lnSpc>
              <a:spcBef>
                <a:spcPts val="0"/>
              </a:spcBef>
              <a:buNone/>
            </a:pPr>
            <a:endParaRPr lang="en-US" dirty="0"/>
          </a:p>
          <a:p>
            <a:pPr>
              <a:lnSpc>
                <a:spcPct val="120000"/>
              </a:lnSpc>
              <a:spcBef>
                <a:spcPts val="0"/>
              </a:spcBef>
            </a:pPr>
            <a:endParaRPr lang="sv-SE" dirty="0"/>
          </a:p>
          <a:p>
            <a:pPr marL="0" indent="0">
              <a:lnSpc>
                <a:spcPct val="120000"/>
              </a:lnSpc>
              <a:spcBef>
                <a:spcPts val="0"/>
              </a:spcBef>
              <a:buNone/>
            </a:pPr>
            <a:endParaRPr lang="sv-SE" u="sng" dirty="0" smtClean="0"/>
          </a:p>
          <a:p>
            <a:pPr marL="0" indent="0">
              <a:lnSpc>
                <a:spcPct val="120000"/>
              </a:lnSpc>
              <a:spcBef>
                <a:spcPts val="0"/>
              </a:spcBef>
              <a:buNone/>
            </a:pPr>
            <a:endParaRPr lang="sv-SE" u="sng" dirty="0"/>
          </a:p>
          <a:p>
            <a:pPr marL="0" indent="0">
              <a:lnSpc>
                <a:spcPct val="120000"/>
              </a:lnSpc>
              <a:spcBef>
                <a:spcPts val="0"/>
              </a:spcBef>
              <a:buNone/>
            </a:pPr>
            <a:endParaRPr lang="sv-SE" u="sng" dirty="0" smtClean="0"/>
          </a:p>
          <a:p>
            <a:pPr marL="0" indent="0">
              <a:lnSpc>
                <a:spcPct val="120000"/>
              </a:lnSpc>
              <a:spcBef>
                <a:spcPts val="0"/>
              </a:spcBef>
              <a:buNone/>
            </a:pPr>
            <a:endParaRPr lang="sv-SE" u="sng" dirty="0"/>
          </a:p>
          <a:p>
            <a:pPr marL="0" indent="0">
              <a:lnSpc>
                <a:spcPct val="120000"/>
              </a:lnSpc>
              <a:spcBef>
                <a:spcPts val="0"/>
              </a:spcBef>
              <a:buNone/>
            </a:pPr>
            <a:endParaRPr lang="sv-SE" u="sng" dirty="0" smtClean="0"/>
          </a:p>
          <a:p>
            <a:pPr marL="0" indent="0">
              <a:spcBef>
                <a:spcPts val="0"/>
              </a:spcBef>
              <a:buNone/>
            </a:pPr>
            <a:endParaRPr lang="sv-SE" dirty="0"/>
          </a:p>
        </p:txBody>
      </p:sp>
      <p:graphicFrame>
        <p:nvGraphicFramePr>
          <p:cNvPr id="8" name="Tabell 7"/>
          <p:cNvGraphicFramePr>
            <a:graphicFrameLocks noGrp="1"/>
          </p:cNvGraphicFramePr>
          <p:nvPr>
            <p:extLst>
              <p:ext uri="{D42A27DB-BD31-4B8C-83A1-F6EECF244321}">
                <p14:modId xmlns:p14="http://schemas.microsoft.com/office/powerpoint/2010/main" val="3804386499"/>
              </p:ext>
            </p:extLst>
          </p:nvPr>
        </p:nvGraphicFramePr>
        <p:xfrm>
          <a:off x="1259632" y="1556792"/>
          <a:ext cx="7416825" cy="2620264"/>
        </p:xfrm>
        <a:graphic>
          <a:graphicData uri="http://schemas.openxmlformats.org/drawingml/2006/table">
            <a:tbl>
              <a:tblPr firstRow="1" bandRow="1">
                <a:tableStyleId>{5C22544A-7EE6-4342-B048-85BDC9FD1C3A}</a:tableStyleId>
              </a:tblPr>
              <a:tblGrid>
                <a:gridCol w="1512168"/>
                <a:gridCol w="3432382"/>
                <a:gridCol w="2472275"/>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u="sng" dirty="0" err="1" smtClean="0">
                          <a:solidFill>
                            <a:schemeClr val="tx1"/>
                          </a:solidFill>
                        </a:rPr>
                        <a:t>Variable</a:t>
                      </a:r>
                      <a:endParaRPr lang="sv-SE" u="sng" dirty="0" smtClean="0">
                        <a:solidFill>
                          <a:schemeClr val="tx1"/>
                        </a:solidFill>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u="sng" dirty="0" err="1" smtClean="0">
                          <a:solidFill>
                            <a:schemeClr val="tx1"/>
                          </a:solidFill>
                        </a:rPr>
                        <a:t>Represented</a:t>
                      </a:r>
                      <a:r>
                        <a:rPr lang="sv-SE" u="sng" dirty="0" smtClean="0">
                          <a:solidFill>
                            <a:schemeClr val="tx1"/>
                          </a:solidFill>
                        </a:rPr>
                        <a:t> </a:t>
                      </a:r>
                      <a:r>
                        <a:rPr lang="sv-SE" u="sng" dirty="0" err="1" smtClean="0">
                          <a:solidFill>
                            <a:schemeClr val="tx1"/>
                          </a:solidFill>
                        </a:rPr>
                        <a:t>variable</a:t>
                      </a:r>
                      <a:endParaRPr lang="sv-SE" u="sng" dirty="0" smtClean="0">
                        <a:solidFill>
                          <a:schemeClr val="tx1"/>
                        </a:solidFill>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u="sng" dirty="0" err="1" smtClean="0">
                          <a:solidFill>
                            <a:schemeClr val="tx1"/>
                          </a:solidFill>
                        </a:rPr>
                        <a:t>Instance</a:t>
                      </a:r>
                      <a:r>
                        <a:rPr lang="sv-SE" u="sng" dirty="0" smtClean="0">
                          <a:solidFill>
                            <a:schemeClr val="tx1"/>
                          </a:solidFill>
                        </a:rPr>
                        <a:t> </a:t>
                      </a:r>
                      <a:r>
                        <a:rPr lang="sv-SE" u="sng" dirty="0" err="1" smtClean="0">
                          <a:solidFill>
                            <a:schemeClr val="tx1"/>
                          </a:solidFill>
                        </a:rPr>
                        <a:t>variable</a:t>
                      </a:r>
                      <a:endParaRPr lang="sv-SE" u="sng" dirty="0" smtClean="0">
                        <a:solidFill>
                          <a:schemeClr val="tx1"/>
                        </a:solidFill>
                      </a:endParaRPr>
                    </a:p>
                  </a:txBody>
                  <a:tcPr>
                    <a:noFill/>
                  </a:tcPr>
                </a:tc>
              </a:tr>
              <a:tr h="370840">
                <a:tc>
                  <a:txBody>
                    <a:bodyPr/>
                    <a:lstStyle/>
                    <a:p>
                      <a:pPr marL="0" indent="0">
                        <a:lnSpc>
                          <a:spcPct val="120000"/>
                        </a:lnSpc>
                        <a:spcBef>
                          <a:spcPts val="0"/>
                        </a:spcBef>
                        <a:spcAft>
                          <a:spcPts val="0"/>
                        </a:spcAft>
                        <a:buNone/>
                      </a:pPr>
                      <a:r>
                        <a:rPr lang="en-US" dirty="0" smtClean="0"/>
                        <a:t>Sex of person</a:t>
                      </a:r>
                    </a:p>
                    <a:p>
                      <a:endParaRPr lang="sv-S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Gender m, male</a:t>
                      </a:r>
                      <a:r>
                        <a:rPr lang="en-US" baseline="0" dirty="0" smtClean="0"/>
                        <a:t> -</a:t>
                      </a:r>
                      <a:r>
                        <a:rPr lang="en-US" dirty="0" smtClean="0"/>
                        <a:t> f, female</a:t>
                      </a:r>
                      <a:endParaRPr lang="sv-SE" dirty="0" smtClean="0">
                        <a:latin typeface="Times New Roman"/>
                        <a:ea typeface="Calibri"/>
                        <a:cs typeface="Times New Roman"/>
                      </a:endParaRPr>
                    </a:p>
                  </a:txBody>
                  <a:tcPr>
                    <a:noFill/>
                  </a:tcPr>
                </a:tc>
                <a:tc>
                  <a:txBody>
                    <a:bodyPr/>
                    <a:lstStyle/>
                    <a:p>
                      <a:pPr marL="0" indent="0">
                        <a:lnSpc>
                          <a:spcPct val="120000"/>
                        </a:lnSpc>
                        <a:spcBef>
                          <a:spcPts val="0"/>
                        </a:spcBef>
                        <a:buNone/>
                      </a:pPr>
                      <a:r>
                        <a:rPr lang="en-US" dirty="0" smtClean="0"/>
                        <a:t>Gender: Dan Gillman has gender &lt;m, male&gt;, Arofan Gregory has gender&lt;m, male&gt;, etc.</a:t>
                      </a:r>
                      <a:endParaRPr lang="sv-SE" dirty="0" smtClean="0">
                        <a:latin typeface="Times New Roman"/>
                        <a:ea typeface="Calibri"/>
                        <a:cs typeface="Times New Roman"/>
                      </a:endParaRPr>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dirty="0" smtClean="0">
                        <a:latin typeface="Times New Roman"/>
                        <a:ea typeface="Calibri"/>
                        <a:cs typeface="Times New Roman"/>
                      </a:endParaRPr>
                    </a:p>
                  </a:txBody>
                  <a:tcPr>
                    <a:noFill/>
                  </a:tcPr>
                </a:tc>
                <a:tc>
                  <a:txBody>
                    <a:bodyPr/>
                    <a:lstStyle/>
                    <a:p>
                      <a:pPr marL="0" indent="0">
                        <a:lnSpc>
                          <a:spcPct val="120000"/>
                        </a:lnSpc>
                        <a:spcBef>
                          <a:spcPts val="0"/>
                        </a:spcBef>
                        <a:buNone/>
                      </a:pPr>
                      <a:endParaRPr lang="sv-SE" dirty="0" smtClean="0">
                        <a:latin typeface="Times New Roman"/>
                        <a:ea typeface="Calibri"/>
                        <a:cs typeface="Times New Roman"/>
                      </a:endParaRPr>
                    </a:p>
                  </a:txBody>
                  <a:tcPr>
                    <a:noFill/>
                  </a:tcPr>
                </a:tc>
              </a:tr>
              <a:tr h="370840">
                <a:tc>
                  <a:txBody>
                    <a:bodyPr/>
                    <a:lstStyle/>
                    <a:p>
                      <a:endParaRPr lang="sv-SE" dirty="0"/>
                    </a:p>
                  </a:txBody>
                  <a:tcPr>
                    <a:noFill/>
                  </a:tcPr>
                </a:tc>
                <a:tc>
                  <a:txBody>
                    <a:bodyPr/>
                    <a:lstStyle/>
                    <a:p>
                      <a:endParaRPr lang="sv-SE" dirty="0"/>
                    </a:p>
                  </a:txBody>
                  <a:tcPr>
                    <a:noFill/>
                  </a:tcPr>
                </a:tc>
                <a:tc>
                  <a:txBody>
                    <a:bodyPr/>
                    <a:lstStyle/>
                    <a:p>
                      <a:pPr marL="0" indent="0">
                        <a:lnSpc>
                          <a:spcPct val="120000"/>
                        </a:lnSpc>
                        <a:spcBef>
                          <a:spcPts val="0"/>
                        </a:spcBef>
                        <a:buNone/>
                      </a:pPr>
                      <a:endParaRPr lang="sv-SE" dirty="0" smtClean="0">
                        <a:latin typeface="Times New Roman"/>
                        <a:ea typeface="Calibri"/>
                        <a:cs typeface="Times New Roman"/>
                      </a:endParaRPr>
                    </a:p>
                  </a:txBody>
                  <a:tcPr>
                    <a:noFill/>
                  </a:tcPr>
                </a:tc>
              </a:tr>
            </a:tbl>
          </a:graphicData>
        </a:graphic>
      </p:graphicFrame>
      <p:pic>
        <p:nvPicPr>
          <p:cNvPr id="5" name="Picture 2" descr="http://www1.unece.org/stat/platform/download/attachments/97356613/worddavb196a008d117c6038e5d70872f310ef0.png?version=1&amp;modificationDate=1387862473293&amp;api=v2"/>
          <p:cNvPicPr>
            <a:picLocks noChangeAspect="1" noChangeArrowheads="1"/>
          </p:cNvPicPr>
          <p:nvPr/>
        </p:nvPicPr>
        <p:blipFill rotWithShape="1">
          <a:blip r:embed="rId2">
            <a:extLst>
              <a:ext uri="{28A0092B-C50C-407E-A947-70E740481C1C}">
                <a14:useLocalDpi xmlns:a14="http://schemas.microsoft.com/office/drawing/2010/main" val="0"/>
              </a:ext>
            </a:extLst>
          </a:blip>
          <a:srcRect l="2571"/>
          <a:stretch/>
        </p:blipFill>
        <p:spPr bwMode="auto">
          <a:xfrm>
            <a:off x="611560" y="3392996"/>
            <a:ext cx="8200371" cy="2805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939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How</a:t>
            </a:r>
            <a:r>
              <a:rPr lang="sv-SE" dirty="0" smtClean="0"/>
              <a:t> do </a:t>
            </a:r>
            <a:r>
              <a:rPr lang="sv-SE" dirty="0" err="1" smtClean="0"/>
              <a:t>we</a:t>
            </a:r>
            <a:r>
              <a:rPr lang="sv-SE" dirty="0" smtClean="0"/>
              <a:t> </a:t>
            </a:r>
            <a:r>
              <a:rPr lang="sv-SE" dirty="0" err="1" smtClean="0"/>
              <a:t>handle</a:t>
            </a:r>
            <a:r>
              <a:rPr lang="sv-SE" dirty="0" smtClean="0"/>
              <a:t>…</a:t>
            </a:r>
            <a:endParaRPr lang="sv-SE" dirty="0"/>
          </a:p>
        </p:txBody>
      </p:sp>
      <p:sp>
        <p:nvSpPr>
          <p:cNvPr id="3" name="Platshållare för innehåll 2"/>
          <p:cNvSpPr>
            <a:spLocks noGrp="1"/>
          </p:cNvSpPr>
          <p:nvPr>
            <p:ph idx="1"/>
          </p:nvPr>
        </p:nvSpPr>
        <p:spPr/>
        <p:txBody>
          <a:bodyPr/>
          <a:lstStyle/>
          <a:p>
            <a:pPr marL="0" indent="0">
              <a:spcAft>
                <a:spcPts val="0"/>
              </a:spcAft>
              <a:buNone/>
            </a:pPr>
            <a:r>
              <a:rPr lang="en-US" dirty="0" smtClean="0"/>
              <a:t>Sex </a:t>
            </a:r>
            <a:r>
              <a:rPr lang="en-US" dirty="0"/>
              <a:t>of </a:t>
            </a:r>
            <a:r>
              <a:rPr lang="en-US" dirty="0" smtClean="0"/>
              <a:t>Mother</a:t>
            </a:r>
            <a:r>
              <a:rPr lang="en-US" dirty="0"/>
              <a:t> </a:t>
            </a:r>
            <a:r>
              <a:rPr lang="en-US" dirty="0" smtClean="0"/>
              <a:t>- </a:t>
            </a:r>
            <a:r>
              <a:rPr lang="sv-SE" dirty="0" err="1" smtClean="0"/>
              <a:t>Concept</a:t>
            </a:r>
            <a:r>
              <a:rPr lang="sv-SE" dirty="0" smtClean="0"/>
              <a:t>, </a:t>
            </a:r>
            <a:r>
              <a:rPr lang="sv-SE" dirty="0" err="1" smtClean="0"/>
              <a:t>variable</a:t>
            </a:r>
            <a:r>
              <a:rPr lang="sv-SE" dirty="0" smtClean="0"/>
              <a:t>, </a:t>
            </a:r>
            <a:r>
              <a:rPr lang="sv-SE" dirty="0" err="1" smtClean="0"/>
              <a:t>represented</a:t>
            </a:r>
            <a:r>
              <a:rPr lang="sv-SE" dirty="0" smtClean="0"/>
              <a:t> </a:t>
            </a:r>
            <a:r>
              <a:rPr lang="sv-SE" dirty="0" err="1" smtClean="0"/>
              <a:t>variable</a:t>
            </a:r>
            <a:r>
              <a:rPr lang="sv-SE" dirty="0" smtClean="0"/>
              <a:t>? Combination </a:t>
            </a:r>
            <a:r>
              <a:rPr lang="sv-SE" dirty="0" err="1" smtClean="0"/>
              <a:t>of</a:t>
            </a:r>
            <a:r>
              <a:rPr lang="sv-SE" dirty="0" smtClean="0"/>
              <a:t> </a:t>
            </a:r>
            <a:r>
              <a:rPr lang="sv-SE" dirty="0" err="1" smtClean="0"/>
              <a:t>unit</a:t>
            </a:r>
            <a:r>
              <a:rPr lang="sv-SE" dirty="0" smtClean="0"/>
              <a:t> </a:t>
            </a:r>
            <a:r>
              <a:rPr lang="sv-SE" dirty="0" err="1" smtClean="0"/>
              <a:t>type</a:t>
            </a:r>
            <a:r>
              <a:rPr lang="sv-SE" dirty="0" smtClean="0"/>
              <a:t> and </a:t>
            </a:r>
            <a:r>
              <a:rPr lang="sv-SE" dirty="0" err="1" smtClean="0"/>
              <a:t>variable</a:t>
            </a:r>
            <a:r>
              <a:rPr lang="sv-SE" dirty="0" smtClean="0"/>
              <a:t>?</a:t>
            </a:r>
          </a:p>
          <a:p>
            <a:pPr marL="0" indent="0">
              <a:buNone/>
            </a:pPr>
            <a:endParaRPr lang="sv-SE" dirty="0" smtClean="0"/>
          </a:p>
          <a:p>
            <a:pPr marL="0" indent="0">
              <a:buNone/>
            </a:pPr>
            <a:r>
              <a:rPr lang="sv-SE" dirty="0" smtClean="0"/>
              <a:t>Micro – </a:t>
            </a:r>
            <a:r>
              <a:rPr lang="sv-SE" dirty="0" err="1" smtClean="0"/>
              <a:t>macro</a:t>
            </a:r>
            <a:r>
              <a:rPr lang="sv-SE" dirty="0" smtClean="0"/>
              <a:t> (</a:t>
            </a:r>
            <a:r>
              <a:rPr lang="sv-SE" dirty="0" err="1" smtClean="0"/>
              <a:t>link</a:t>
            </a:r>
            <a:r>
              <a:rPr lang="sv-SE" dirty="0" smtClean="0"/>
              <a:t> </a:t>
            </a:r>
            <a:r>
              <a:rPr lang="sv-SE" dirty="0" err="1" smtClean="0"/>
              <a:t>to</a:t>
            </a:r>
            <a:r>
              <a:rPr lang="sv-SE" dirty="0" smtClean="0"/>
              <a:t> GSBPM)</a:t>
            </a:r>
          </a:p>
        </p:txBody>
      </p:sp>
      <p:pic>
        <p:nvPicPr>
          <p:cNvPr id="4" name="Picture 2" descr="http://www1.unece.org/stat/platform/download/attachments/97356613/worddavb196a008d117c6038e5d70872f310ef0.png?version=1&amp;modificationDate=1387862473293&amp;api=v2"/>
          <p:cNvPicPr>
            <a:picLocks noChangeAspect="1" noChangeArrowheads="1"/>
          </p:cNvPicPr>
          <p:nvPr/>
        </p:nvPicPr>
        <p:blipFill rotWithShape="1">
          <a:blip r:embed="rId2">
            <a:extLst>
              <a:ext uri="{28A0092B-C50C-407E-A947-70E740481C1C}">
                <a14:useLocalDpi xmlns:a14="http://schemas.microsoft.com/office/drawing/2010/main" val="0"/>
              </a:ext>
            </a:extLst>
          </a:blip>
          <a:srcRect l="2571"/>
          <a:stretch/>
        </p:blipFill>
        <p:spPr bwMode="auto">
          <a:xfrm>
            <a:off x="611560" y="3392996"/>
            <a:ext cx="8200371" cy="2805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860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From a CPSA </a:t>
            </a:r>
            <a:r>
              <a:rPr lang="sv-SE" dirty="0" err="1" smtClean="0"/>
              <a:t>perspective</a:t>
            </a:r>
            <a:endParaRPr lang="sv-SE" dirty="0"/>
          </a:p>
        </p:txBody>
      </p:sp>
      <p:pic>
        <p:nvPicPr>
          <p:cNvPr id="2050" name="Picture 2" descr="http://www1.unece.org/stat/platform/plugins/servlet/pptslide?attachment=CSPA.pptx&amp;attachmentId=112394379&amp;attachmentVer=1&amp;pageId=112132835&amp;slide=0"/>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32194" t="16826" r="34608" b="34865"/>
          <a:stretch/>
        </p:blipFill>
        <p:spPr bwMode="auto">
          <a:xfrm>
            <a:off x="2699792" y="2476499"/>
            <a:ext cx="3631283" cy="2972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209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704088"/>
            <a:ext cx="6172200" cy="4096512"/>
          </a:xfrm>
        </p:spPr>
        <p:txBody>
          <a:bodyPr/>
          <a:lstStyle/>
          <a:p>
            <a:pPr algn="ctr"/>
            <a:r>
              <a:rPr lang="en-US" dirty="0" smtClean="0"/>
              <a:t>…if each statistical organisation works by themselves….. </a:t>
            </a:r>
            <a:endParaRPr lang="en-US" dirty="0"/>
          </a:p>
        </p:txBody>
      </p:sp>
    </p:spTree>
    <p:extLst>
      <p:ext uri="{BB962C8B-B14F-4D97-AF65-F5344CB8AC3E}">
        <p14:creationId xmlns:p14="http://schemas.microsoft.com/office/powerpoint/2010/main" val="2261801153"/>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19188" y="1676400"/>
            <a:ext cx="6076481" cy="3810000"/>
            <a:chOff x="187227" y="87234"/>
            <a:chExt cx="8751057" cy="4044327"/>
          </a:xfrm>
        </p:grpSpPr>
        <p:grpSp>
          <p:nvGrpSpPr>
            <p:cNvPr id="3" name="Grupp 49"/>
            <p:cNvGrpSpPr/>
            <p:nvPr/>
          </p:nvGrpSpPr>
          <p:grpSpPr>
            <a:xfrm>
              <a:off x="187227" y="87234"/>
              <a:ext cx="8751057" cy="2405663"/>
              <a:chOff x="-319158" y="188640"/>
              <a:chExt cx="9211638" cy="3093851"/>
            </a:xfrm>
          </p:grpSpPr>
          <p:sp>
            <p:nvSpPr>
              <p:cNvPr id="75" name="Rektangel 74"/>
              <p:cNvSpPr/>
              <p:nvPr/>
            </p:nvSpPr>
            <p:spPr>
              <a:xfrm>
                <a:off x="251520" y="188640"/>
                <a:ext cx="8640960" cy="3093851"/>
              </a:xfrm>
              <a:prstGeom prst="rect">
                <a:avLst/>
              </a:prstGeom>
              <a:solidFill>
                <a:schemeClr val="accent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sp>
            <p:nvSpPr>
              <p:cNvPr id="131" name="textruta 130"/>
              <p:cNvSpPr txBox="1"/>
              <p:nvPr/>
            </p:nvSpPr>
            <p:spPr>
              <a:xfrm rot="16200000">
                <a:off x="-744128" y="2136049"/>
                <a:ext cx="1549802" cy="699861"/>
              </a:xfrm>
              <a:prstGeom prst="rect">
                <a:avLst/>
              </a:prstGeom>
              <a:noFill/>
            </p:spPr>
            <p:txBody>
              <a:bodyPr wrap="none" rtlCol="0">
                <a:spAutoFit/>
              </a:bodyPr>
              <a:lstStyle/>
              <a:p>
                <a:r>
                  <a:rPr lang="sv-SE" sz="2400" b="1" dirty="0">
                    <a:solidFill>
                      <a:prstClr val="black"/>
                    </a:solidFill>
                  </a:rPr>
                  <a:t>Canada</a:t>
                </a:r>
              </a:p>
            </p:txBody>
          </p:sp>
        </p:grpSp>
        <p:grpSp>
          <p:nvGrpSpPr>
            <p:cNvPr id="4" name="Group 4"/>
            <p:cNvGrpSpPr/>
            <p:nvPr/>
          </p:nvGrpSpPr>
          <p:grpSpPr>
            <a:xfrm>
              <a:off x="918538" y="231250"/>
              <a:ext cx="7661651" cy="832330"/>
              <a:chOff x="353355" y="2933913"/>
              <a:chExt cx="8221964" cy="814274"/>
            </a:xfrm>
          </p:grpSpPr>
          <p:sp>
            <p:nvSpPr>
              <p:cNvPr id="6" name="Freeform 5"/>
              <p:cNvSpPr/>
              <p:nvPr/>
            </p:nvSpPr>
            <p:spPr>
              <a:xfrm>
                <a:off x="353355" y="2933913"/>
                <a:ext cx="2222152" cy="814274"/>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dirty="0">
                    <a:solidFill>
                      <a:prstClr val="white"/>
                    </a:solidFill>
                  </a:rPr>
                  <a:t>Collect</a:t>
                </a:r>
                <a:endParaRPr lang="en-GB" sz="1900" dirty="0">
                  <a:solidFill>
                    <a:prstClr val="white"/>
                  </a:solidFill>
                </a:endParaRPr>
              </a:p>
            </p:txBody>
          </p:sp>
          <p:sp>
            <p:nvSpPr>
              <p:cNvPr id="7" name="Freeform 6"/>
              <p:cNvSpPr/>
              <p:nvPr/>
            </p:nvSpPr>
            <p:spPr>
              <a:xfrm>
                <a:off x="2353292" y="2933913"/>
                <a:ext cx="2222152" cy="814274"/>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a:scene3d>
                <a:camera prst="orthographicFront"/>
                <a:lightRig rig="threePt" dir="t"/>
              </a:scene3d>
              <a:sp3d>
                <a:bevelB w="247650" h="133350" prst="coolSlant"/>
              </a:sp3d>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dirty="0">
                    <a:solidFill>
                      <a:prstClr val="white"/>
                    </a:solidFill>
                  </a:rPr>
                  <a:t>Process</a:t>
                </a:r>
                <a:endParaRPr lang="en-GB" sz="1900" dirty="0">
                  <a:solidFill>
                    <a:prstClr val="white"/>
                  </a:solidFill>
                </a:endParaRPr>
              </a:p>
            </p:txBody>
          </p:sp>
          <p:sp>
            <p:nvSpPr>
              <p:cNvPr id="8" name="Freeform 7"/>
              <p:cNvSpPr/>
              <p:nvPr/>
            </p:nvSpPr>
            <p:spPr>
              <a:xfrm>
                <a:off x="4353230" y="2933913"/>
                <a:ext cx="2222152" cy="814273"/>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sz="1600" dirty="0">
                    <a:solidFill>
                      <a:prstClr val="white"/>
                    </a:solidFill>
                  </a:rPr>
                  <a:t>Analyse</a:t>
                </a:r>
              </a:p>
            </p:txBody>
          </p:sp>
          <p:sp>
            <p:nvSpPr>
              <p:cNvPr id="9" name="Freeform 8"/>
              <p:cNvSpPr/>
              <p:nvPr/>
            </p:nvSpPr>
            <p:spPr>
              <a:xfrm>
                <a:off x="6353167" y="2933913"/>
                <a:ext cx="2222152" cy="814273"/>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r>
                  <a:rPr lang="en-GB" sz="1600" dirty="0">
                    <a:solidFill>
                      <a:prstClr val="white"/>
                    </a:solidFill>
                  </a:rPr>
                  <a:t>Disseminate</a:t>
                </a:r>
              </a:p>
            </p:txBody>
          </p:sp>
        </p:grpSp>
        <p:sp>
          <p:nvSpPr>
            <p:cNvPr id="55" name="Rektangel 54"/>
            <p:cNvSpPr/>
            <p:nvPr/>
          </p:nvSpPr>
          <p:spPr>
            <a:xfrm>
              <a:off x="873388" y="1158298"/>
              <a:ext cx="7920880" cy="1217053"/>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grpSp>
          <p:nvGrpSpPr>
            <p:cNvPr id="10" name="Group 77"/>
            <p:cNvGrpSpPr/>
            <p:nvPr/>
          </p:nvGrpSpPr>
          <p:grpSpPr>
            <a:xfrm>
              <a:off x="1521460" y="1302314"/>
              <a:ext cx="7200800" cy="864096"/>
              <a:chOff x="459143" y="4572237"/>
              <a:chExt cx="7879453" cy="897752"/>
            </a:xfrm>
          </p:grpSpPr>
          <p:grpSp>
            <p:nvGrpSpPr>
              <p:cNvPr id="11" name="Group 16"/>
              <p:cNvGrpSpPr/>
              <p:nvPr/>
            </p:nvGrpSpPr>
            <p:grpSpPr>
              <a:xfrm>
                <a:off x="459143" y="4581128"/>
                <a:ext cx="2467911" cy="888861"/>
                <a:chOff x="459143" y="4581128"/>
                <a:chExt cx="2467911" cy="888861"/>
              </a:xfrm>
            </p:grpSpPr>
            <p:sp>
              <p:nvSpPr>
                <p:cNvPr id="87" name="Freeform 10"/>
                <p:cNvSpPr/>
                <p:nvPr/>
              </p:nvSpPr>
              <p:spPr>
                <a:xfrm>
                  <a:off x="572124" y="4581128"/>
                  <a:ext cx="2222152"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8" name="Diamond 14"/>
                <p:cNvSpPr/>
                <p:nvPr/>
              </p:nvSpPr>
              <p:spPr>
                <a:xfrm>
                  <a:off x="2217070" y="4803343"/>
                  <a:ext cx="709984" cy="444430"/>
                </a:xfrm>
                <a:prstGeom prst="diamond">
                  <a:avLst/>
                </a:prstGeom>
                <a:solidFill>
                  <a:schemeClr val="bg1"/>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9" name="Diamond 15"/>
                <p:cNvSpPr/>
                <p:nvPr/>
              </p:nvSpPr>
              <p:spPr>
                <a:xfrm>
                  <a:off x="459143" y="4803343"/>
                  <a:ext cx="709984" cy="444430"/>
                </a:xfrm>
                <a:prstGeom prst="diamond">
                  <a:avLst/>
                </a:prstGeom>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grpSp>
          <p:grpSp>
            <p:nvGrpSpPr>
              <p:cNvPr id="12" name="Group 17"/>
              <p:cNvGrpSpPr/>
              <p:nvPr/>
            </p:nvGrpSpPr>
            <p:grpSpPr>
              <a:xfrm>
                <a:off x="2259539" y="4572237"/>
                <a:ext cx="2467911" cy="888861"/>
                <a:chOff x="459143" y="4581128"/>
                <a:chExt cx="2467911" cy="888861"/>
              </a:xfrm>
            </p:grpSpPr>
            <p:sp>
              <p:nvSpPr>
                <p:cNvPr id="84" name="Freeform 18"/>
                <p:cNvSpPr/>
                <p:nvPr/>
              </p:nvSpPr>
              <p:spPr>
                <a:xfrm>
                  <a:off x="572124" y="4581128"/>
                  <a:ext cx="2222152"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5" name="Diamond 19"/>
                <p:cNvSpPr/>
                <p:nvPr/>
              </p:nvSpPr>
              <p:spPr>
                <a:xfrm>
                  <a:off x="2217070" y="4803343"/>
                  <a:ext cx="709984" cy="444430"/>
                </a:xfrm>
                <a:prstGeom prst="diamond">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6" name="Diamond 20"/>
                <p:cNvSpPr/>
                <p:nvPr/>
              </p:nvSpPr>
              <p:spPr>
                <a:xfrm>
                  <a:off x="459143" y="4803343"/>
                  <a:ext cx="709984" cy="444430"/>
                </a:xfrm>
                <a:prstGeom prst="diamond">
                  <a:avLst/>
                </a:prstGeom>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grpSp>
          <p:grpSp>
            <p:nvGrpSpPr>
              <p:cNvPr id="13" name="Group 21"/>
              <p:cNvGrpSpPr/>
              <p:nvPr/>
            </p:nvGrpSpPr>
            <p:grpSpPr>
              <a:xfrm>
                <a:off x="4049528" y="4581128"/>
                <a:ext cx="2467911" cy="888861"/>
                <a:chOff x="459143" y="4581128"/>
                <a:chExt cx="2467911" cy="888861"/>
              </a:xfrm>
            </p:grpSpPr>
            <p:sp>
              <p:nvSpPr>
                <p:cNvPr id="81" name="Freeform 22"/>
                <p:cNvSpPr/>
                <p:nvPr/>
              </p:nvSpPr>
              <p:spPr>
                <a:xfrm>
                  <a:off x="572124" y="4581128"/>
                  <a:ext cx="2222152"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2" name="Diamond 23"/>
                <p:cNvSpPr/>
                <p:nvPr/>
              </p:nvSpPr>
              <p:spPr>
                <a:xfrm>
                  <a:off x="2217070" y="4803343"/>
                  <a:ext cx="709984" cy="444430"/>
                </a:xfrm>
                <a:prstGeom prst="diamond">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3" name="Diamond 24"/>
                <p:cNvSpPr/>
                <p:nvPr/>
              </p:nvSpPr>
              <p:spPr>
                <a:xfrm>
                  <a:off x="459143" y="4803343"/>
                  <a:ext cx="709984" cy="444430"/>
                </a:xfrm>
                <a:prstGeom prst="diamond">
                  <a:avLst/>
                </a:prstGeom>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grpSp>
          <p:grpSp>
            <p:nvGrpSpPr>
              <p:cNvPr id="14" name="Group 25"/>
              <p:cNvGrpSpPr/>
              <p:nvPr/>
            </p:nvGrpSpPr>
            <p:grpSpPr>
              <a:xfrm>
                <a:off x="5845844" y="4581128"/>
                <a:ext cx="2492752" cy="888861"/>
                <a:chOff x="434302" y="4581128"/>
                <a:chExt cx="2492752" cy="888861"/>
              </a:xfrm>
            </p:grpSpPr>
            <p:sp>
              <p:nvSpPr>
                <p:cNvPr id="77" name="Freeform 26"/>
                <p:cNvSpPr/>
                <p:nvPr/>
              </p:nvSpPr>
              <p:spPr>
                <a:xfrm>
                  <a:off x="513098" y="4581128"/>
                  <a:ext cx="2222152"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79" name="Diamond 27"/>
                <p:cNvSpPr/>
                <p:nvPr/>
              </p:nvSpPr>
              <p:spPr>
                <a:xfrm>
                  <a:off x="2217070" y="4803343"/>
                  <a:ext cx="709984" cy="444430"/>
                </a:xfrm>
                <a:prstGeom prst="diamond">
                  <a:avLst/>
                </a:prstGeom>
                <a:solidFill>
                  <a:schemeClr val="bg1"/>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sp>
              <p:nvSpPr>
                <p:cNvPr id="80" name="Diamond 28"/>
                <p:cNvSpPr/>
                <p:nvPr/>
              </p:nvSpPr>
              <p:spPr>
                <a:xfrm>
                  <a:off x="434302" y="4794451"/>
                  <a:ext cx="709984" cy="491052"/>
                </a:xfrm>
                <a:prstGeom prst="diamond">
                  <a:avLst/>
                </a:prstGeom>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grpSp>
        </p:grpSp>
        <p:grpSp>
          <p:nvGrpSpPr>
            <p:cNvPr id="222" name="Grupp 49"/>
            <p:cNvGrpSpPr/>
            <p:nvPr/>
          </p:nvGrpSpPr>
          <p:grpSpPr>
            <a:xfrm>
              <a:off x="189456" y="2557904"/>
              <a:ext cx="8748824" cy="1573657"/>
              <a:chOff x="-316812" y="188640"/>
              <a:chExt cx="9209292" cy="2761839"/>
            </a:xfrm>
          </p:grpSpPr>
          <p:sp>
            <p:nvSpPr>
              <p:cNvPr id="223" name="Rektangel 222"/>
              <p:cNvSpPr/>
              <p:nvPr/>
            </p:nvSpPr>
            <p:spPr>
              <a:xfrm>
                <a:off x="251520" y="188640"/>
                <a:ext cx="8640960" cy="2761839"/>
              </a:xfrm>
              <a:prstGeom prst="rect">
                <a:avLst/>
              </a:prstGeom>
              <a:solidFill>
                <a:schemeClr val="accent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sp>
            <p:nvSpPr>
              <p:cNvPr id="224" name="textruta 223"/>
              <p:cNvSpPr txBox="1"/>
              <p:nvPr/>
            </p:nvSpPr>
            <p:spPr>
              <a:xfrm rot="16200000">
                <a:off x="-1080619" y="1157138"/>
                <a:ext cx="2227475" cy="699861"/>
              </a:xfrm>
              <a:prstGeom prst="rect">
                <a:avLst/>
              </a:prstGeom>
              <a:noFill/>
            </p:spPr>
            <p:txBody>
              <a:bodyPr wrap="none" rtlCol="0">
                <a:spAutoFit/>
              </a:bodyPr>
              <a:lstStyle/>
              <a:p>
                <a:r>
                  <a:rPr lang="sv-SE" sz="2400" b="1" dirty="0">
                    <a:solidFill>
                      <a:prstClr val="black"/>
                    </a:solidFill>
                  </a:rPr>
                  <a:t>Sweden</a:t>
                </a:r>
              </a:p>
            </p:txBody>
          </p:sp>
        </p:grpSp>
        <p:grpSp>
          <p:nvGrpSpPr>
            <p:cNvPr id="225" name="Grupp 55"/>
            <p:cNvGrpSpPr/>
            <p:nvPr/>
          </p:nvGrpSpPr>
          <p:grpSpPr>
            <a:xfrm>
              <a:off x="873388" y="2674534"/>
              <a:ext cx="7920880" cy="1217053"/>
              <a:chOff x="229363" y="1851370"/>
              <a:chExt cx="8064896" cy="1413976"/>
            </a:xfrm>
          </p:grpSpPr>
          <p:sp>
            <p:nvSpPr>
              <p:cNvPr id="226" name="Rektangel 225"/>
              <p:cNvSpPr/>
              <p:nvPr/>
            </p:nvSpPr>
            <p:spPr>
              <a:xfrm>
                <a:off x="229363" y="1851370"/>
                <a:ext cx="8064896" cy="141397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prstClr val="white"/>
                  </a:solidFill>
                </a:endParaRPr>
              </a:p>
            </p:txBody>
          </p:sp>
          <p:sp>
            <p:nvSpPr>
              <p:cNvPr id="227" name="textruta 226"/>
              <p:cNvSpPr txBox="1"/>
              <p:nvPr/>
            </p:nvSpPr>
            <p:spPr>
              <a:xfrm rot="16200000">
                <a:off x="423802" y="2291687"/>
                <a:ext cx="227821" cy="541565"/>
              </a:xfrm>
              <a:prstGeom prst="rect">
                <a:avLst/>
              </a:prstGeom>
              <a:noFill/>
            </p:spPr>
            <p:txBody>
              <a:bodyPr wrap="none" rtlCol="0">
                <a:spAutoFit/>
              </a:bodyPr>
              <a:lstStyle/>
              <a:p>
                <a:endParaRPr lang="sv-SE" b="1" dirty="0">
                  <a:solidFill>
                    <a:prstClr val="black"/>
                  </a:solidFill>
                </a:endParaRPr>
              </a:p>
            </p:txBody>
          </p:sp>
        </p:grpSp>
        <p:grpSp>
          <p:nvGrpSpPr>
            <p:cNvPr id="303" name="Grupp 302"/>
            <p:cNvGrpSpPr/>
            <p:nvPr/>
          </p:nvGrpSpPr>
          <p:grpSpPr>
            <a:xfrm>
              <a:off x="1494602" y="2854990"/>
              <a:ext cx="5472608" cy="864096"/>
              <a:chOff x="1403648" y="2780928"/>
              <a:chExt cx="5472608" cy="864096"/>
            </a:xfrm>
          </p:grpSpPr>
          <p:sp>
            <p:nvSpPr>
              <p:cNvPr id="299" name="Flödesschema: Data 298"/>
              <p:cNvSpPr/>
              <p:nvPr/>
            </p:nvSpPr>
            <p:spPr>
              <a:xfrm>
                <a:off x="1403648" y="2780928"/>
                <a:ext cx="2016224" cy="864096"/>
              </a:xfrm>
              <a:prstGeom prst="flowChartInputOutpu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300" name="Flödesschema: Data 299"/>
              <p:cNvSpPr/>
              <p:nvPr/>
            </p:nvSpPr>
            <p:spPr>
              <a:xfrm>
                <a:off x="3131840" y="2780928"/>
                <a:ext cx="2016224" cy="864096"/>
              </a:xfrm>
              <a:prstGeom prst="flowChartInputOutpu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sp>
            <p:nvSpPr>
              <p:cNvPr id="301" name="Flödesschema: Data 300"/>
              <p:cNvSpPr/>
              <p:nvPr/>
            </p:nvSpPr>
            <p:spPr>
              <a:xfrm>
                <a:off x="4860032" y="2780928"/>
                <a:ext cx="2016224" cy="864096"/>
              </a:xfrm>
              <a:prstGeom prst="flowChartInputOutpu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dirty="0">
                  <a:solidFill>
                    <a:prstClr val="white"/>
                  </a:solidFill>
                </a:endParaRPr>
              </a:p>
            </p:txBody>
          </p:sp>
        </p:grpSp>
        <p:sp>
          <p:nvSpPr>
            <p:cNvPr id="314" name="Flödesschema: Data 313"/>
            <p:cNvSpPr/>
            <p:nvPr/>
          </p:nvSpPr>
          <p:spPr>
            <a:xfrm>
              <a:off x="6679178" y="2854990"/>
              <a:ext cx="2016224" cy="864096"/>
            </a:xfrm>
            <a:prstGeom prst="flowChartInputOutput">
              <a:avLst/>
            </a:prstGeom>
            <a:solidFill>
              <a:schemeClr val="accent5"/>
            </a:solidFill>
            <a:ln>
              <a:solidFill>
                <a:schemeClr val="bg1"/>
              </a:solidFill>
              <a:prstDash val="solid"/>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sv-SE" sz="1900">
                <a:solidFill>
                  <a:prstClr val="white"/>
                </a:solidFill>
              </a:endParaRPr>
            </a:p>
          </p:txBody>
        </p:sp>
        <p:pic>
          <p:nvPicPr>
            <p:cNvPr id="338" name="Picture 7" descr="\\FS11\SCBJAEN$\Mina dokument\Presentations\Other\flags\c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412776"/>
              <a:ext cx="576064" cy="576064"/>
            </a:xfrm>
            <a:prstGeom prst="rect">
              <a:avLst/>
            </a:prstGeom>
            <a:noFill/>
          </p:spPr>
        </p:pic>
        <p:pic>
          <p:nvPicPr>
            <p:cNvPr id="340" name="Picture 7" descr="\\FS11\SCBJAEN$\Mina dokument\Presentations\Other\flags\c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6" y="1412776"/>
              <a:ext cx="576064" cy="576064"/>
            </a:xfrm>
            <a:prstGeom prst="rect">
              <a:avLst/>
            </a:prstGeom>
            <a:noFill/>
          </p:spPr>
        </p:pic>
        <p:pic>
          <p:nvPicPr>
            <p:cNvPr id="342" name="Picture 7" descr="\\FS11\SCBJAEN$\Mina dokument\Presentations\Other\flags\c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80" y="1412776"/>
              <a:ext cx="576064" cy="576064"/>
            </a:xfrm>
            <a:prstGeom prst="rect">
              <a:avLst/>
            </a:prstGeom>
            <a:noFill/>
          </p:spPr>
        </p:pic>
        <p:pic>
          <p:nvPicPr>
            <p:cNvPr id="344" name="Picture 7" descr="\\FS11\SCBJAEN$\Mina dokument\Presentations\Other\flags\c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1412776"/>
              <a:ext cx="576064" cy="576064"/>
            </a:xfrm>
            <a:prstGeom prst="rect">
              <a:avLst/>
            </a:prstGeom>
            <a:noFill/>
          </p:spPr>
        </p:pic>
        <p:pic>
          <p:nvPicPr>
            <p:cNvPr id="346" name="Picture 3" descr="\\FS11\SCBJAEN$\Mina dokument\Presentations\Other\flags\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9712" y="2956396"/>
              <a:ext cx="576064" cy="576064"/>
            </a:xfrm>
            <a:prstGeom prst="rect">
              <a:avLst/>
            </a:prstGeom>
            <a:noFill/>
          </p:spPr>
        </p:pic>
        <p:pic>
          <p:nvPicPr>
            <p:cNvPr id="348" name="Picture 3" descr="\\FS11\SCBJAEN$\Mina dokument\Presentations\Other\flags\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956396"/>
              <a:ext cx="576064" cy="576064"/>
            </a:xfrm>
            <a:prstGeom prst="rect">
              <a:avLst/>
            </a:prstGeom>
            <a:noFill/>
          </p:spPr>
        </p:pic>
        <p:pic>
          <p:nvPicPr>
            <p:cNvPr id="350" name="Picture 3" descr="\\FS11\SCBJAEN$\Mina dokument\Presentations\Other\flags\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88" y="2956396"/>
              <a:ext cx="576064" cy="576064"/>
            </a:xfrm>
            <a:prstGeom prst="rect">
              <a:avLst/>
            </a:prstGeom>
            <a:noFill/>
          </p:spPr>
        </p:pic>
        <p:pic>
          <p:nvPicPr>
            <p:cNvPr id="351" name="Picture 3" descr="\\FS11\SCBJAEN$\Mina dokument\Presentations\Other\flags\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57958" y="2920242"/>
              <a:ext cx="576064" cy="576064"/>
            </a:xfrm>
            <a:prstGeom prst="rect">
              <a:avLst/>
            </a:prstGeom>
            <a:noFill/>
          </p:spPr>
        </p:pic>
        <p:sp>
          <p:nvSpPr>
            <p:cNvPr id="97" name="Diamond 27"/>
            <p:cNvSpPr/>
            <p:nvPr/>
          </p:nvSpPr>
          <p:spPr>
            <a:xfrm>
              <a:off x="7937430" y="1516199"/>
              <a:ext cx="739026" cy="472642"/>
            </a:xfrm>
            <a:prstGeom prst="diamond">
              <a:avLst/>
            </a:prstGeom>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20441" tIns="25337" rIns="469767" bIns="25337" numCol="1" spcCol="1270" anchor="ctr" anchorCtr="0">
              <a:noAutofit/>
            </a:bodyPr>
            <a:lstStyle/>
            <a:p>
              <a:pPr algn="ctr" defTabSz="844550">
                <a:lnSpc>
                  <a:spcPct val="90000"/>
                </a:lnSpc>
                <a:spcAft>
                  <a:spcPct val="35000"/>
                </a:spcAft>
              </a:pPr>
              <a:endParaRPr lang="en-GB" sz="1900" dirty="0">
                <a:solidFill>
                  <a:prstClr val="white"/>
                </a:solidFill>
              </a:endParaRPr>
            </a:p>
          </p:txBody>
        </p:sp>
      </p:grpSp>
      <p:sp>
        <p:nvSpPr>
          <p:cNvPr id="65" name="Title 1"/>
          <p:cNvSpPr>
            <a:spLocks noGrp="1"/>
          </p:cNvSpPr>
          <p:nvPr>
            <p:ph type="title"/>
          </p:nvPr>
        </p:nvSpPr>
        <p:spPr>
          <a:xfrm>
            <a:off x="1600200" y="381000"/>
            <a:ext cx="6172200" cy="1143000"/>
          </a:xfrm>
        </p:spPr>
        <p:txBody>
          <a:bodyPr/>
          <a:lstStyle/>
          <a:p>
            <a:r>
              <a:rPr lang="en-US" dirty="0" smtClean="0"/>
              <a:t>…we get this….</a:t>
            </a:r>
            <a:endParaRPr lang="en-US" dirty="0"/>
          </a:p>
        </p:txBody>
      </p:sp>
    </p:spTree>
    <p:extLst>
      <p:ext uri="{BB962C8B-B14F-4D97-AF65-F5344CB8AC3E}">
        <p14:creationId xmlns:p14="http://schemas.microsoft.com/office/powerpoint/2010/main" val="1709244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CB-Mall 2015">
  <a:themeElements>
    <a:clrScheme name="SCB">
      <a:dk1>
        <a:sysClr val="windowText" lastClr="000000"/>
      </a:dk1>
      <a:lt1>
        <a:sysClr val="window" lastClr="FFFFFF"/>
      </a:lt1>
      <a:dk2>
        <a:srgbClr val="1F497D"/>
      </a:dk2>
      <a:lt2>
        <a:srgbClr val="EEECE1"/>
      </a:lt2>
      <a:accent1>
        <a:srgbClr val="EC9210"/>
      </a:accent1>
      <a:accent2>
        <a:srgbClr val="828282"/>
      </a:accent2>
      <a:accent3>
        <a:srgbClr val="F0F0F0"/>
      </a:accent3>
      <a:accent4>
        <a:srgbClr val="078693"/>
      </a:accent4>
      <a:accent5>
        <a:srgbClr val="7F942C"/>
      </a:accent5>
      <a:accent6>
        <a:srgbClr val="71277A"/>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SCB-Mall 2015</Template>
  <TotalTime>3941</TotalTime>
  <Words>833</Words>
  <Application>Microsoft Office PowerPoint</Application>
  <PresentationFormat>Bildspel på skärmen (4:3)</PresentationFormat>
  <Paragraphs>113</Paragraphs>
  <Slides>15</Slides>
  <Notes>7</Notes>
  <HiddenSlides>0</HiddenSlides>
  <MMClips>0</MMClips>
  <ScaleCrop>false</ScaleCrop>
  <HeadingPairs>
    <vt:vector size="4" baseType="variant">
      <vt:variant>
        <vt:lpstr>Tema</vt:lpstr>
      </vt:variant>
      <vt:variant>
        <vt:i4>2</vt:i4>
      </vt:variant>
      <vt:variant>
        <vt:lpstr>Bildrubriker</vt:lpstr>
      </vt:variant>
      <vt:variant>
        <vt:i4>15</vt:i4>
      </vt:variant>
    </vt:vector>
  </HeadingPairs>
  <TitlesOfParts>
    <vt:vector size="17" baseType="lpstr">
      <vt:lpstr>SCB-Mall 2015</vt:lpstr>
      <vt:lpstr>Office Theme</vt:lpstr>
      <vt:lpstr>GSIM-variables</vt:lpstr>
      <vt:lpstr>Background</vt:lpstr>
      <vt:lpstr>What is a variable?</vt:lpstr>
      <vt:lpstr>Definitions</vt:lpstr>
      <vt:lpstr>Example</vt:lpstr>
      <vt:lpstr>How do we handle…</vt:lpstr>
      <vt:lpstr>From a CPSA perspective</vt:lpstr>
      <vt:lpstr>…if each statistical organisation works by themselves….. </vt:lpstr>
      <vt:lpstr>…we get this….</vt:lpstr>
      <vt:lpstr>This makes it hard to share and reuse!</vt:lpstr>
      <vt:lpstr>…but if statistical organisations work together? </vt:lpstr>
      <vt:lpstr>This makes it easier to share and reuse!</vt:lpstr>
      <vt:lpstr>Project objectives</vt:lpstr>
      <vt:lpstr>Work Packages</vt:lpstr>
      <vt:lpstr>Summary</vt:lpstr>
    </vt:vector>
  </TitlesOfParts>
  <Company>SCB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Metadatautbildning NR</dc:title>
  <dc:creator>Blomqvist Klas PCA/LEDN-S</dc:creator>
  <cp:lastModifiedBy>Blomqvist Klas PCA/LEDN-S</cp:lastModifiedBy>
  <cp:revision>39</cp:revision>
  <cp:lastPrinted>2015-11-20T14:25:09Z</cp:lastPrinted>
  <dcterms:created xsi:type="dcterms:W3CDTF">2015-11-10T13:38:09Z</dcterms:created>
  <dcterms:modified xsi:type="dcterms:W3CDTF">2015-11-24T15:58:19Z</dcterms:modified>
</cp:coreProperties>
</file>