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89" r:id="rId5"/>
    <p:sldId id="283" r:id="rId6"/>
    <p:sldId id="290" r:id="rId7"/>
    <p:sldId id="274" r:id="rId8"/>
    <p:sldId id="291" r:id="rId9"/>
    <p:sldId id="292" r:id="rId10"/>
    <p:sldId id="281" r:id="rId11"/>
    <p:sldId id="28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  <a:srgbClr val="004A82"/>
    <a:srgbClr val="005DA2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75" autoAdjust="0"/>
  </p:normalViewPr>
  <p:slideViewPr>
    <p:cSldViewPr>
      <p:cViewPr varScale="1">
        <p:scale>
          <a:sx n="127" d="100"/>
          <a:sy n="127" d="100"/>
        </p:scale>
        <p:origin x="11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0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5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3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6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2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21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9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EC91-075B-4FCD-9517-C023BB19A856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FB93-A842-4BF9-AEC8-85D1000E64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24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wiki.unece.org/display/RMIMS/Modernisation+Maturity+Model+and+the+Roadmap+for+Implementing+Modernstats+Standar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5DA2"/>
                </a:solidFill>
              </a:rPr>
              <a:t>Integrated </a:t>
            </a:r>
            <a:r>
              <a:rPr lang="en-US" dirty="0">
                <a:solidFill>
                  <a:srgbClr val="005DA2"/>
                </a:solidFill>
              </a:rPr>
              <a:t>view of </a:t>
            </a:r>
            <a:r>
              <a:rPr lang="en-US" dirty="0" err="1">
                <a:solidFill>
                  <a:srgbClr val="005DA2"/>
                </a:solidFill>
              </a:rPr>
              <a:t>modernisation</a:t>
            </a:r>
            <a:r>
              <a:rPr lang="en-US" dirty="0">
                <a:solidFill>
                  <a:srgbClr val="005DA2"/>
                </a:solidFill>
              </a:rPr>
              <a:t> </a:t>
            </a:r>
            <a:r>
              <a:rPr lang="en-US" dirty="0" smtClean="0">
                <a:solidFill>
                  <a:srgbClr val="005DA2"/>
                </a:solidFill>
              </a:rPr>
              <a:t>models</a:t>
            </a:r>
            <a:br>
              <a:rPr lang="en-US" dirty="0" smtClean="0">
                <a:solidFill>
                  <a:srgbClr val="005DA2"/>
                </a:solidFill>
              </a:rPr>
            </a:br>
            <a:r>
              <a:rPr lang="en-US" dirty="0" smtClean="0">
                <a:solidFill>
                  <a:srgbClr val="005DA2"/>
                </a:solidFill>
              </a:rPr>
              <a:t/>
            </a:r>
            <a:br>
              <a:rPr lang="en-US" dirty="0" smtClean="0">
                <a:solidFill>
                  <a:srgbClr val="005DA2"/>
                </a:solidFill>
              </a:rPr>
            </a:br>
            <a:r>
              <a:rPr lang="en-US" dirty="0" smtClean="0">
                <a:solidFill>
                  <a:srgbClr val="005DA2"/>
                </a:solidFill>
              </a:rPr>
              <a:t>Project proposal</a:t>
            </a:r>
            <a:endParaRPr lang="en-GB" dirty="0">
              <a:solidFill>
                <a:srgbClr val="005DA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728792" cy="1584176"/>
          </a:xfrm>
        </p:spPr>
        <p:txBody>
          <a:bodyPr>
            <a:normAutofit/>
          </a:bodyPr>
          <a:lstStyle/>
          <a:p>
            <a:pPr algn="r"/>
            <a:r>
              <a:rPr lang="en-US" sz="2400" smtClean="0">
                <a:solidFill>
                  <a:schemeClr val="tx1"/>
                </a:solidFill>
              </a:rPr>
              <a:t>Marina Signore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on behalf of the Supporting Standards Group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No action – this is not a viable response</a:t>
            </a:r>
          </a:p>
          <a:p>
            <a:pPr lvl="1"/>
            <a:r>
              <a:rPr lang="en-US" dirty="0" smtClean="0"/>
              <a:t>Not supporting </a:t>
            </a:r>
            <a:r>
              <a:rPr lang="en-US" dirty="0"/>
              <a:t>the models implementation</a:t>
            </a:r>
          </a:p>
          <a:p>
            <a:pPr lvl="1"/>
            <a:r>
              <a:rPr lang="en-US" dirty="0" smtClean="0"/>
              <a:t>Lower visibility of the available models and their potential benefits</a:t>
            </a:r>
          </a:p>
          <a:p>
            <a:pPr lvl="1"/>
            <a:r>
              <a:rPr lang="en-US" dirty="0" smtClean="0"/>
              <a:t>Not responding to countries needs to better understanding the relationships among the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Missing opportunity to increase efficiency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GB" dirty="0" smtClean="0"/>
              <a:t>Increased </a:t>
            </a:r>
            <a:r>
              <a:rPr lang="en-GB" dirty="0" smtClean="0">
                <a:solidFill>
                  <a:srgbClr val="C00000"/>
                </a:solidFill>
              </a:rPr>
              <a:t>risk </a:t>
            </a:r>
            <a:r>
              <a:rPr lang="en-GB" dirty="0">
                <a:solidFill>
                  <a:srgbClr val="C00000"/>
                </a:solidFill>
              </a:rPr>
              <a:t>of discouraging people to implement the models</a:t>
            </a:r>
            <a:r>
              <a:rPr lang="en-GB" dirty="0"/>
              <a:t> because of lack of understanding of the whole </a:t>
            </a:r>
            <a:r>
              <a:rPr lang="en-GB" dirty="0" smtClean="0"/>
              <a:t>picture</a:t>
            </a:r>
          </a:p>
          <a:p>
            <a:pPr lvl="1">
              <a:spcBef>
                <a:spcPts val="1200"/>
              </a:spcBef>
            </a:pPr>
            <a:endParaRPr lang="en-GB" dirty="0" smtClean="0"/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Alternative considered (1)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52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</a:pPr>
            <a:r>
              <a:rPr lang="en-GB" dirty="0" smtClean="0"/>
              <a:t>The </a:t>
            </a:r>
            <a:r>
              <a:rPr lang="en-GB" dirty="0"/>
              <a:t>alternative is to set up a virtual task team under the Supporting Standards Modernisation Group. </a:t>
            </a:r>
            <a:endParaRPr lang="en-GB" dirty="0" smtClean="0"/>
          </a:p>
          <a:p>
            <a:pPr lvl="1">
              <a:spcBef>
                <a:spcPts val="1200"/>
              </a:spcBef>
            </a:pPr>
            <a:r>
              <a:rPr lang="en-GB" dirty="0" smtClean="0"/>
              <a:t>With </a:t>
            </a:r>
            <a:r>
              <a:rPr lang="en-GB" dirty="0"/>
              <a:t>fewer resources, the team would try to achieve the same outcomes. </a:t>
            </a:r>
            <a:endParaRPr lang="en-GB" dirty="0" smtClean="0"/>
          </a:p>
          <a:p>
            <a:pPr lvl="1">
              <a:spcBef>
                <a:spcPts val="1200"/>
              </a:spcBef>
            </a:pPr>
            <a:r>
              <a:rPr lang="en-GB" dirty="0" smtClean="0"/>
              <a:t>However</a:t>
            </a:r>
            <a:r>
              <a:rPr lang="en-GB" dirty="0"/>
              <a:t>, there would be less communication materials produced and the team would need a longer timeframe.</a:t>
            </a:r>
            <a:endParaRPr lang="en-GB" dirty="0" smtClean="0"/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Alternative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considered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(2)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8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Time-frame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Start: December, 2017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End: October, 2018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Expected costs</a:t>
            </a:r>
            <a:endParaRPr lang="en-US" sz="32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dirty="0" smtClean="0"/>
              <a:t>A </a:t>
            </a:r>
            <a:r>
              <a:rPr lang="en-GB" dirty="0"/>
              <a:t>project team composed by people from the Supporting Standards and the Sharing Tools </a:t>
            </a:r>
            <a:r>
              <a:rPr lang="en-GB" dirty="0" smtClean="0"/>
              <a:t>Groups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A project manager for 3 person </a:t>
            </a:r>
            <a:r>
              <a:rPr lang="en-GB" dirty="0" smtClean="0"/>
              <a:t>months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Travel for a sprint of 10 -15 participants in the margins of the </a:t>
            </a:r>
            <a:r>
              <a:rPr lang="en-GB" dirty="0" err="1"/>
              <a:t>ModernStats</a:t>
            </a:r>
            <a:r>
              <a:rPr lang="en-GB"/>
              <a:t> World Workshop in April 2018.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212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Time frame and </a:t>
            </a:r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costs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68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066130"/>
          </a:xfr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5DA2"/>
                </a:solidFill>
              </a:rPr>
              <a:t>Integrated view of </a:t>
            </a:r>
            <a:r>
              <a:rPr lang="en-US" sz="3600" dirty="0" err="1">
                <a:solidFill>
                  <a:srgbClr val="005DA2"/>
                </a:solidFill>
              </a:rPr>
              <a:t>modernisation</a:t>
            </a:r>
            <a:r>
              <a:rPr lang="en-US" sz="3600" dirty="0">
                <a:solidFill>
                  <a:srgbClr val="005DA2"/>
                </a:solidFill>
              </a:rPr>
              <a:t> models</a:t>
            </a:r>
            <a:endParaRPr lang="en-GB" sz="3600" dirty="0">
              <a:solidFill>
                <a:srgbClr val="005DA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80" y="1628800"/>
            <a:ext cx="2590800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6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628800"/>
            <a:ext cx="5688632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business case was prepared by Supporting Standards Group and is submitted to the HLG-MOS for their </a:t>
            </a:r>
            <a:r>
              <a:rPr lang="en-US" dirty="0" smtClean="0">
                <a:latin typeface="Calibri" pitchFamily="34" charset="0"/>
              </a:rPr>
              <a:t>approval</a:t>
            </a:r>
            <a:endParaRPr lang="it-IT" altLang="en-US" dirty="0">
              <a:latin typeface="Calibri" pitchFamily="34" charset="0"/>
            </a:endParaRPr>
          </a:p>
          <a:p>
            <a:pPr marL="0" indent="0">
              <a:buNone/>
            </a:pPr>
            <a:endParaRPr lang="en-GB" altLang="en-US" dirty="0">
              <a:solidFill>
                <a:srgbClr val="005DA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4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purpose of this project is to provide countries </a:t>
            </a:r>
            <a:r>
              <a:rPr lang="en-US" dirty="0" smtClean="0">
                <a:solidFill>
                  <a:srgbClr val="C00000"/>
                </a:solidFill>
              </a:rPr>
              <a:t>with: </a:t>
            </a:r>
            <a:endParaRPr lang="en-US" dirty="0">
              <a:solidFill>
                <a:srgbClr val="C00000"/>
              </a:solidFill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Better </a:t>
            </a:r>
            <a:r>
              <a:rPr lang="en-US" dirty="0">
                <a:solidFill>
                  <a:srgbClr val="C00000"/>
                </a:solidFill>
              </a:rPr>
              <a:t>communication</a:t>
            </a:r>
            <a:r>
              <a:rPr lang="en-US" dirty="0"/>
              <a:t> on what is available, purposes and uses</a:t>
            </a:r>
            <a:endParaRPr lang="en-GB" sz="3600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Better understanding of </a:t>
            </a:r>
            <a:r>
              <a:rPr lang="en-US" dirty="0">
                <a:solidFill>
                  <a:srgbClr val="C00000"/>
                </a:solidFill>
              </a:rPr>
              <a:t>the relationships </a:t>
            </a:r>
            <a:r>
              <a:rPr lang="en-US" dirty="0"/>
              <a:t>among the different frameworks and models for a more effective implementation of them </a:t>
            </a:r>
            <a:endParaRPr lang="en-GB" sz="3600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Better documentation and guidance for the </a:t>
            </a:r>
            <a:r>
              <a:rPr lang="en-US" dirty="0">
                <a:solidFill>
                  <a:srgbClr val="C00000"/>
                </a:solidFill>
              </a:rPr>
              <a:t>coordinated implementation </a:t>
            </a:r>
            <a:r>
              <a:rPr lang="en-US" dirty="0"/>
              <a:t>of the various standards</a:t>
            </a:r>
            <a:endParaRPr lang="en-GB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err="1" smtClean="0">
                <a:solidFill>
                  <a:srgbClr val="005DA2"/>
                </a:solidFill>
                <a:latin typeface="+mj-lt"/>
              </a:rPr>
              <a:t>Purpose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72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modernstats</a:t>
            </a:r>
            <a:r>
              <a:rPr lang="en-US" dirty="0" smtClean="0">
                <a:solidFill>
                  <a:srgbClr val="C00000"/>
                </a:solidFill>
              </a:rPr>
              <a:t> models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</a:t>
            </a:r>
            <a:r>
              <a:rPr lang="en-US" dirty="0"/>
              <a:t>number of </a:t>
            </a:r>
            <a:r>
              <a:rPr lang="en-US" dirty="0" smtClean="0"/>
              <a:t>models, namely </a:t>
            </a:r>
            <a:r>
              <a:rPr lang="en-US" dirty="0" smtClean="0">
                <a:solidFill>
                  <a:srgbClr val="C00000"/>
                </a:solidFill>
              </a:rPr>
              <a:t>GSBPM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GSIM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GAMSO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CSPA</a:t>
            </a:r>
            <a:r>
              <a:rPr lang="en-US" dirty="0"/>
              <a:t> </a:t>
            </a:r>
            <a:r>
              <a:rPr lang="en-US" dirty="0" smtClean="0"/>
              <a:t>have been developed and </a:t>
            </a:r>
            <a:r>
              <a:rPr lang="en-US" dirty="0"/>
              <a:t>are currently maintained with the endorsement of the HLG-MOS.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In </a:t>
            </a:r>
            <a:r>
              <a:rPr lang="en-US" dirty="0"/>
              <a:t>2016, a </a:t>
            </a:r>
            <a:r>
              <a:rPr lang="en-US" dirty="0" err="1">
                <a:hlinkClick r:id="rId2"/>
              </a:rPr>
              <a:t>Modernisation</a:t>
            </a:r>
            <a:r>
              <a:rPr lang="en-US" dirty="0">
                <a:hlinkClick r:id="rId2"/>
              </a:rPr>
              <a:t> Maturity Model and the Roadmap for Implementing </a:t>
            </a:r>
            <a:r>
              <a:rPr lang="en-US" dirty="0" err="1">
                <a:hlinkClick r:id="rId2"/>
              </a:rPr>
              <a:t>Modernstats</a:t>
            </a:r>
            <a:r>
              <a:rPr lang="en-US" dirty="0">
                <a:hlinkClick r:id="rId2"/>
              </a:rPr>
              <a:t> Standards</a:t>
            </a:r>
            <a:r>
              <a:rPr lang="en-US" dirty="0"/>
              <a:t> were </a:t>
            </a:r>
            <a:r>
              <a:rPr lang="en-US" dirty="0" smtClean="0"/>
              <a:t>released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State of the art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3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200"/>
              </a:spcBef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Communication and implementation</a:t>
            </a:r>
            <a:endParaRPr lang="en-US" sz="30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level of knowledge and implementation of the models varies in different countries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In the same NSI, the level of knowledge of the models varies across different areas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Some recent models or developments are not yet well known (e.g. Roadmap, Maturity Model, QIs for GSBPM)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Some Issues (1)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81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53136"/>
          </a:xfrm>
        </p:spPr>
        <p:txBody>
          <a:bodyPr>
            <a:normAutofit lnSpcReduction="10000"/>
          </a:bodyPr>
          <a:lstStyle/>
          <a:p>
            <a:pPr marL="457200" lvl="1" indent="0">
              <a:spcBef>
                <a:spcPts val="1200"/>
              </a:spcBef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Support for a coordinated implementation</a:t>
            </a:r>
            <a:endParaRPr lang="en-US" sz="30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dirty="0" smtClean="0"/>
              <a:t>Countries have difficulties in understanding the inter-relationships and the dependency of the different models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Countries ask for guidance in implementing the models (where to start from, what comes first,…)</a:t>
            </a:r>
          </a:p>
          <a:p>
            <a:pPr lvl="1">
              <a:spcBef>
                <a:spcPts val="1200"/>
              </a:spcBef>
            </a:pPr>
            <a:r>
              <a:rPr lang="en-US" dirty="0" err="1" smtClean="0"/>
              <a:t>Modernisation</a:t>
            </a:r>
            <a:r>
              <a:rPr lang="en-US" dirty="0" smtClean="0"/>
              <a:t> </a:t>
            </a:r>
            <a:r>
              <a:rPr lang="en-US" dirty="0"/>
              <a:t>Maturity </a:t>
            </a:r>
            <a:r>
              <a:rPr lang="en-US" dirty="0" smtClean="0"/>
              <a:t>Model and the Roadmap help </a:t>
            </a:r>
            <a:r>
              <a:rPr lang="en-US" dirty="0"/>
              <a:t>countries to implement GAMSO, GSBPM, GSIM and CSPA on an individual </a:t>
            </a:r>
            <a:r>
              <a:rPr lang="en-US" dirty="0" smtClean="0"/>
              <a:t>basis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Need for </a:t>
            </a:r>
            <a:r>
              <a:rPr lang="en-US" dirty="0" smtClean="0">
                <a:solidFill>
                  <a:srgbClr val="C00000"/>
                </a:solidFill>
              </a:rPr>
              <a:t>an integrated view </a:t>
            </a:r>
            <a:r>
              <a:rPr lang="en-US" dirty="0" smtClean="0"/>
              <a:t>of the models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1886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Some Issues (2)</a:t>
            </a:r>
            <a:r>
              <a:rPr lang="it-IT" sz="3600" dirty="0" smtClean="0">
                <a:solidFill>
                  <a:srgbClr val="005DA2"/>
                </a:solidFill>
                <a:latin typeface="+mj-lt"/>
              </a:rPr>
              <a:t> </a:t>
            </a:r>
            <a:endParaRPr lang="en-GB" sz="3600" dirty="0">
              <a:solidFill>
                <a:srgbClr val="005DA2"/>
              </a:solidFill>
              <a:latin typeface="+mj-lt"/>
            </a:endParaRPr>
          </a:p>
          <a:p>
            <a:pPr algn="ctr"/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69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C00000"/>
                </a:solidFill>
              </a:rPr>
              <a:t>Activity 1: Relationships between GAMSO, GSBPM, GSIM and CSPA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Investigation of countries needs and experiences to understand the relationships among the models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Countries which implemented more than one model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Preliminary findings presented at </a:t>
            </a:r>
            <a:r>
              <a:rPr lang="en-GB" dirty="0" err="1"/>
              <a:t>ModernStats</a:t>
            </a:r>
            <a:r>
              <a:rPr lang="en-GB" dirty="0"/>
              <a:t> World Workshop in April 2018</a:t>
            </a:r>
            <a:endParaRPr lang="en-GB" dirty="0" smtClean="0"/>
          </a:p>
          <a:p>
            <a:pPr lvl="1">
              <a:spcBef>
                <a:spcPts val="1200"/>
              </a:spcBef>
            </a:pPr>
            <a:r>
              <a:rPr lang="en-GB" dirty="0" smtClean="0"/>
              <a:t>Presentations and discussions at the Workshop will provide further inputs. </a:t>
            </a:r>
            <a:endParaRPr lang="en-US" i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21244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Description of the activity (1)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2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C00000"/>
                </a:solidFill>
              </a:rPr>
              <a:t>Activity 2: Communication materials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Communication materials will be produced as a result of activity 1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Target different audiences for different maturity levels 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Support better understanding of each </a:t>
            </a:r>
            <a:r>
              <a:rPr lang="en-GB" dirty="0" smtClean="0"/>
              <a:t>standard </a:t>
            </a:r>
            <a:r>
              <a:rPr lang="en-GB" dirty="0" smtClean="0"/>
              <a:t>by making the relationships to other ones more explicit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Support better understanding </a:t>
            </a:r>
            <a:r>
              <a:rPr lang="en-GB" dirty="0" smtClean="0">
                <a:solidFill>
                  <a:srgbClr val="C00000"/>
                </a:solidFill>
              </a:rPr>
              <a:t>why, how and expected benefits</a:t>
            </a:r>
            <a:r>
              <a:rPr lang="en-GB" dirty="0" smtClean="0"/>
              <a:t> deriving from implementing the models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9127" y="1956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Description of the activity (2)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59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rgbClr val="C00000"/>
                </a:solidFill>
              </a:rPr>
              <a:t>Activity </a:t>
            </a:r>
            <a:r>
              <a:rPr lang="en-GB" sz="3000" dirty="0" smtClean="0">
                <a:solidFill>
                  <a:srgbClr val="C00000"/>
                </a:solidFill>
              </a:rPr>
              <a:t>3: Update of the Modernisation Maturity Model and the Roadmap</a:t>
            </a:r>
            <a:endParaRPr lang="en-GB" sz="3000" dirty="0">
              <a:solidFill>
                <a:srgbClr val="C0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GB" dirty="0" smtClean="0"/>
              <a:t>As a result of activity 1, the MMM and the Roadmap will be updated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Better reflect the </a:t>
            </a:r>
            <a:r>
              <a:rPr lang="en-GB" dirty="0">
                <a:solidFill>
                  <a:srgbClr val="C00000"/>
                </a:solidFill>
              </a:rPr>
              <a:t>interdependences</a:t>
            </a:r>
            <a:r>
              <a:rPr lang="en-GB" dirty="0"/>
              <a:t> among the various </a:t>
            </a:r>
            <a:r>
              <a:rPr lang="en-GB" dirty="0" smtClean="0"/>
              <a:t>models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066130"/>
          </a:xfrm>
          <a:prstGeom prst="rect">
            <a:avLst/>
          </a:prstGeom>
          <a:gradFill>
            <a:gsLst>
              <a:gs pos="1000">
                <a:schemeClr val="accent1">
                  <a:tint val="66000"/>
                  <a:satMod val="160000"/>
                </a:schemeClr>
              </a:gs>
              <a:gs pos="34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3600" dirty="0">
              <a:solidFill>
                <a:srgbClr val="005DA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-9127" y="1956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5DA2"/>
                </a:solidFill>
                <a:latin typeface="+mj-lt"/>
              </a:rPr>
              <a:t>Description of the activity (3)</a:t>
            </a:r>
          </a:p>
          <a:p>
            <a:pPr algn="ctr"/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16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609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Integrated view of modernisation models  Project proposal</vt:lpstr>
      <vt:lpstr>Integrated view of modernisation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the Modernisation Committee on Production and Methods</dc:title>
  <dc:creator>vale</dc:creator>
  <cp:lastModifiedBy>InKyung Choi</cp:lastModifiedBy>
  <cp:revision>66</cp:revision>
  <dcterms:created xsi:type="dcterms:W3CDTF">2013-11-13T09:52:38Z</dcterms:created>
  <dcterms:modified xsi:type="dcterms:W3CDTF">2017-11-21T16:19:36Z</dcterms:modified>
</cp:coreProperties>
</file>