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59" r:id="rId4"/>
    <p:sldId id="264" r:id="rId5"/>
    <p:sldId id="257" r:id="rId6"/>
    <p:sldId id="258" r:id="rId7"/>
    <p:sldId id="260" r:id="rId8"/>
    <p:sldId id="261" r:id="rId9"/>
    <p:sldId id="262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4F12D-59E1-44DE-B2FD-5093793E42B7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16C06-1F6E-4FD8-A465-1C0749623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416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8347A-DA09-419E-828F-74E4BC481488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11F12-FF32-4701-9837-43F759776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93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11F12-FF32-4701-9837-43F75977637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273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11F12-FF32-4701-9837-43F75977637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41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CC69-A1A3-478A-982E-36889A7569F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A60-38D8-4BC6-84B1-A135E948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44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CC69-A1A3-478A-982E-36889A7569F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A60-38D8-4BC6-84B1-A135E948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4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CC69-A1A3-478A-982E-36889A7569F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A60-38D8-4BC6-84B1-A135E948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13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CC69-A1A3-478A-982E-36889A7569F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A60-38D8-4BC6-84B1-A135E948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6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CC69-A1A3-478A-982E-36889A7569F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A60-38D8-4BC6-84B1-A135E948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28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CC69-A1A3-478A-982E-36889A7569F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A60-38D8-4BC6-84B1-A135E948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5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CC69-A1A3-478A-982E-36889A7569F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A60-38D8-4BC6-84B1-A135E948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70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CC69-A1A3-478A-982E-36889A7569F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A60-38D8-4BC6-84B1-A135E948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80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CC69-A1A3-478A-982E-36889A7569F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A60-38D8-4BC6-84B1-A135E948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36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CC69-A1A3-478A-982E-36889A7569F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A60-38D8-4BC6-84B1-A135E948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64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CC69-A1A3-478A-982E-36889A7569F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A60-38D8-4BC6-84B1-A135E948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2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DCC69-A1A3-478A-982E-36889A7569F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D0A60-38D8-4BC6-84B1-A135E948BD1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C:\Users\Salonen\Desktop\pics\modernstasts- by HLG-MOS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6288723"/>
            <a:ext cx="2340865" cy="45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55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HLG method of 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Projects, Modernisation Groups and Innovative processes</a:t>
            </a:r>
            <a:endParaRPr lang="en-GB" dirty="0"/>
          </a:p>
        </p:txBody>
      </p:sp>
      <p:pic>
        <p:nvPicPr>
          <p:cNvPr id="6" name="Picture 5" descr="Q:\Communication Group\70th Anniversary\70 Anniversary BRANDING\LOGOs\LOGO_UNECE 70\70 UNECE Logo\UNECE 70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9" y="116632"/>
            <a:ext cx="2195436" cy="5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alonen\Desktop\pics\modernstasts- by HLG-M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6288723"/>
            <a:ext cx="2340865" cy="45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7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32858"/>
            <a:ext cx="8229600" cy="868958"/>
          </a:xfrm>
        </p:spPr>
        <p:txBody>
          <a:bodyPr>
            <a:noAutofit/>
          </a:bodyPr>
          <a:lstStyle/>
          <a:p>
            <a:r>
              <a:rPr lang="en-GB" sz="2400" b="1" dirty="0"/>
              <a:t>High-Level Group for the Modernisation of Official </a:t>
            </a:r>
            <a:r>
              <a:rPr lang="en-GB" sz="2400" b="1" dirty="0" smtClean="0"/>
              <a:t>Statistics - structure</a:t>
            </a:r>
            <a:endParaRPr lang="en-GB" sz="2400" b="1" dirty="0"/>
          </a:p>
        </p:txBody>
      </p:sp>
      <p:pic>
        <p:nvPicPr>
          <p:cNvPr id="4" name="Picture 3" descr="Q:\Communication Group\70th Anniversary\70 Anniversary BRANDING\LOGOs\LOGO_UNECE 70\70 UNECE Logo\UNECE 70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9" y="116632"/>
            <a:ext cx="2195436" cy="5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alonen\Desktop\pics\modernstasts- by HLG-M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6288723"/>
            <a:ext cx="2340865" cy="45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255369" y="2581074"/>
            <a:ext cx="1512168" cy="576064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255369" y="3309538"/>
            <a:ext cx="1512168" cy="576064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55369" y="4021234"/>
            <a:ext cx="1512168" cy="576064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255369" y="4741314"/>
            <a:ext cx="1512168" cy="576064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236296" y="2636912"/>
            <a:ext cx="1454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Dissemination and Communication</a:t>
            </a:r>
            <a:endParaRPr lang="en-GB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453390" y="3466765"/>
            <a:ext cx="1233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Data Collection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43401" y="4178461"/>
            <a:ext cx="990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Data Editing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0384" y="481390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Data Confidentiality</a:t>
            </a:r>
          </a:p>
        </p:txBody>
      </p:sp>
      <p:pic>
        <p:nvPicPr>
          <p:cNvPr id="1027" name="Picture 3" descr="C:\Users\Salonen\Desktop\pics\HLG_MO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32236"/>
            <a:ext cx="6609524" cy="3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423402" y="213285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Workshops: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4076720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879" y="476672"/>
            <a:ext cx="7571184" cy="720080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Modernisation groups and Task Teams</a:t>
            </a:r>
            <a:endParaRPr lang="en-GB" sz="2800" b="1" dirty="0"/>
          </a:p>
        </p:txBody>
      </p:sp>
      <p:pic>
        <p:nvPicPr>
          <p:cNvPr id="4" name="Picture 3" descr="Q:\Communication Group\70th Anniversary\70 Anniversary BRANDING\LOGOs\LOGO_UNECE 70\70 UNECE Logo\UNECE 70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9" y="116632"/>
            <a:ext cx="2195436" cy="5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alonen\Desktop\pics\modernstasts- by HLG-M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6288723"/>
            <a:ext cx="2340865" cy="45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TextBox 86"/>
          <p:cNvSpPr txBox="1"/>
          <p:nvPr/>
        </p:nvSpPr>
        <p:spPr>
          <a:xfrm>
            <a:off x="323528" y="1988840"/>
            <a:ext cx="856895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Main work is progressed </a:t>
            </a:r>
            <a:r>
              <a:rPr lang="en-GB" sz="2000" dirty="0"/>
              <a:t>by Modernisation Groups (MG</a:t>
            </a:r>
            <a:r>
              <a:rPr lang="en-GB" sz="2000" dirty="0" smtClean="0"/>
              <a:t>) through their monthly </a:t>
            </a:r>
            <a:r>
              <a:rPr lang="en-GB" sz="2000" dirty="0" err="1" smtClean="0"/>
              <a:t>Webexes</a:t>
            </a:r>
            <a:r>
              <a:rPr lang="en-GB" sz="2000" dirty="0" smtClean="0"/>
              <a:t> and offline 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Task teams can be set up as needed for focused </a:t>
            </a:r>
            <a:r>
              <a:rPr lang="en-GB" sz="2000" dirty="0" smtClean="0"/>
              <a:t>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Participation in MGs is open to all, with the expectation of active participation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Monthly </a:t>
            </a:r>
            <a:r>
              <a:rPr lang="en-GB" sz="2000" dirty="0"/>
              <a:t>r</a:t>
            </a:r>
            <a:r>
              <a:rPr lang="en-GB" sz="2000" dirty="0" smtClean="0"/>
              <a:t>eports to Executive Board (EB)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2356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879" y="476672"/>
            <a:ext cx="7571184" cy="720080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Modernisation groups and Task Teams - process</a:t>
            </a:r>
            <a:endParaRPr lang="en-GB" sz="2800" b="1" dirty="0"/>
          </a:p>
        </p:txBody>
      </p:sp>
      <p:pic>
        <p:nvPicPr>
          <p:cNvPr id="4" name="Picture 3" descr="Q:\Communication Group\70th Anniversary\70 Anniversary BRANDING\LOGOs\LOGO_UNECE 70\70 UNECE Logo\UNECE 70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9" y="116632"/>
            <a:ext cx="2195436" cy="5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alonen\Desktop\pics\modernstasts- by HLG-M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6288723"/>
            <a:ext cx="2340865" cy="45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970" y="1860418"/>
            <a:ext cx="3990363" cy="394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6952801" y="1990527"/>
            <a:ext cx="425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Jan</a:t>
            </a:r>
            <a:endParaRPr lang="en-GB" sz="900" b="1" dirty="0"/>
          </a:p>
        </p:txBody>
      </p:sp>
      <p:sp>
        <p:nvSpPr>
          <p:cNvPr id="67" name="TextBox 66"/>
          <p:cNvSpPr txBox="1"/>
          <p:nvPr/>
        </p:nvSpPr>
        <p:spPr>
          <a:xfrm rot="1853402">
            <a:off x="7851838" y="2271780"/>
            <a:ext cx="3644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Feb</a:t>
            </a:r>
            <a:endParaRPr lang="en-GB" sz="900" b="1" dirty="0"/>
          </a:p>
        </p:txBody>
      </p:sp>
      <p:sp>
        <p:nvSpPr>
          <p:cNvPr id="68" name="TextBox 67"/>
          <p:cNvSpPr txBox="1"/>
          <p:nvPr/>
        </p:nvSpPr>
        <p:spPr>
          <a:xfrm rot="3547239">
            <a:off x="8352506" y="2876579"/>
            <a:ext cx="4910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March</a:t>
            </a:r>
            <a:endParaRPr lang="en-GB" sz="900" b="1" dirty="0"/>
          </a:p>
        </p:txBody>
      </p:sp>
      <p:sp>
        <p:nvSpPr>
          <p:cNvPr id="69" name="TextBox 68"/>
          <p:cNvSpPr txBox="1"/>
          <p:nvPr/>
        </p:nvSpPr>
        <p:spPr>
          <a:xfrm rot="5153032">
            <a:off x="8618088" y="3733073"/>
            <a:ext cx="4910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April</a:t>
            </a:r>
            <a:endParaRPr lang="en-GB" sz="900" b="1" dirty="0"/>
          </a:p>
        </p:txBody>
      </p:sp>
      <p:sp>
        <p:nvSpPr>
          <p:cNvPr id="70" name="TextBox 69"/>
          <p:cNvSpPr txBox="1"/>
          <p:nvPr/>
        </p:nvSpPr>
        <p:spPr>
          <a:xfrm rot="7093644">
            <a:off x="8344906" y="4659011"/>
            <a:ext cx="4910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May</a:t>
            </a:r>
            <a:endParaRPr lang="en-GB" sz="900" b="1" dirty="0"/>
          </a:p>
        </p:txBody>
      </p:sp>
      <p:sp>
        <p:nvSpPr>
          <p:cNvPr id="71" name="TextBox 70"/>
          <p:cNvSpPr txBox="1"/>
          <p:nvPr/>
        </p:nvSpPr>
        <p:spPr>
          <a:xfrm rot="8807085">
            <a:off x="7680440" y="5328265"/>
            <a:ext cx="4949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June</a:t>
            </a:r>
            <a:endParaRPr lang="en-GB" sz="900" b="1" dirty="0"/>
          </a:p>
        </p:txBody>
      </p:sp>
      <p:sp>
        <p:nvSpPr>
          <p:cNvPr id="72" name="TextBox 71"/>
          <p:cNvSpPr txBox="1"/>
          <p:nvPr/>
        </p:nvSpPr>
        <p:spPr>
          <a:xfrm rot="10800000">
            <a:off x="6770223" y="5540151"/>
            <a:ext cx="4949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July</a:t>
            </a:r>
            <a:endParaRPr lang="en-GB" sz="900" b="1" dirty="0"/>
          </a:p>
        </p:txBody>
      </p:sp>
      <p:sp>
        <p:nvSpPr>
          <p:cNvPr id="73" name="TextBox 72"/>
          <p:cNvSpPr txBox="1"/>
          <p:nvPr/>
        </p:nvSpPr>
        <p:spPr>
          <a:xfrm rot="12633062">
            <a:off x="6005075" y="5293663"/>
            <a:ext cx="3908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Aug</a:t>
            </a:r>
            <a:endParaRPr lang="en-GB" sz="900" b="1" dirty="0"/>
          </a:p>
        </p:txBody>
      </p:sp>
      <p:sp>
        <p:nvSpPr>
          <p:cNvPr id="74" name="TextBox 73"/>
          <p:cNvSpPr txBox="1"/>
          <p:nvPr/>
        </p:nvSpPr>
        <p:spPr>
          <a:xfrm rot="14271136">
            <a:off x="5317760" y="4607091"/>
            <a:ext cx="4535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Sept</a:t>
            </a:r>
            <a:endParaRPr lang="en-GB" sz="900" b="1" dirty="0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5155479" y="3716020"/>
            <a:ext cx="3917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Oct</a:t>
            </a:r>
            <a:endParaRPr lang="en-GB" sz="900" b="1" dirty="0"/>
          </a:p>
        </p:txBody>
      </p:sp>
      <p:sp>
        <p:nvSpPr>
          <p:cNvPr id="76" name="TextBox 75"/>
          <p:cNvSpPr txBox="1"/>
          <p:nvPr/>
        </p:nvSpPr>
        <p:spPr>
          <a:xfrm rot="18066045">
            <a:off x="5397895" y="2810323"/>
            <a:ext cx="3917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Nov</a:t>
            </a:r>
            <a:endParaRPr lang="en-GB" sz="900" b="1" dirty="0"/>
          </a:p>
        </p:txBody>
      </p:sp>
      <p:sp>
        <p:nvSpPr>
          <p:cNvPr id="77" name="TextBox 76"/>
          <p:cNvSpPr txBox="1"/>
          <p:nvPr/>
        </p:nvSpPr>
        <p:spPr>
          <a:xfrm rot="19868599">
            <a:off x="6027739" y="2215007"/>
            <a:ext cx="3908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Dec</a:t>
            </a:r>
            <a:endParaRPr lang="en-GB" sz="9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598568" y="4537338"/>
            <a:ext cx="11337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 Black" panose="020B0A04020102020204" pitchFamily="34" charset="0"/>
              </a:rPr>
              <a:t>Execute</a:t>
            </a:r>
            <a:r>
              <a:rPr lang="en-GB" sz="800" b="1" dirty="0" smtClean="0">
                <a:latin typeface="Arial Black" panose="020B0A04020102020204" pitchFamily="34" charset="0"/>
              </a:rPr>
              <a:t> </a:t>
            </a:r>
            <a:r>
              <a:rPr lang="en-GB" sz="1000" b="1" dirty="0" smtClean="0">
                <a:latin typeface="Arial Black" panose="020B0A04020102020204" pitchFamily="34" charset="0"/>
              </a:rPr>
              <a:t>work</a:t>
            </a:r>
            <a:endParaRPr lang="en-GB" sz="800" b="1" dirty="0">
              <a:latin typeface="Arial Black" panose="020B0A04020102020204" pitchFamily="34" charset="0"/>
            </a:endParaRPr>
          </a:p>
        </p:txBody>
      </p:sp>
      <p:sp>
        <p:nvSpPr>
          <p:cNvPr id="79" name="Curved Up Arrow 78"/>
          <p:cNvSpPr/>
          <p:nvPr/>
        </p:nvSpPr>
        <p:spPr>
          <a:xfrm flipH="1">
            <a:off x="5515687" y="3848488"/>
            <a:ext cx="3126239" cy="1227857"/>
          </a:xfrm>
          <a:prstGeom prst="curvedUpArrow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>
              <a:solidFill>
                <a:schemeClr val="tx1"/>
              </a:solidFill>
            </a:endParaRPr>
          </a:p>
        </p:txBody>
      </p:sp>
      <p:sp>
        <p:nvSpPr>
          <p:cNvPr id="81" name="Curved Down Arrow 80"/>
          <p:cNvSpPr/>
          <p:nvPr/>
        </p:nvSpPr>
        <p:spPr>
          <a:xfrm rot="1589997">
            <a:off x="6994467" y="1987803"/>
            <a:ext cx="1982869" cy="362723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Curved Down Arrow 81"/>
          <p:cNvSpPr/>
          <p:nvPr/>
        </p:nvSpPr>
        <p:spPr>
          <a:xfrm rot="15275067">
            <a:off x="4244518" y="4143078"/>
            <a:ext cx="1982869" cy="439024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 rot="1634545">
            <a:off x="7681739" y="1737307"/>
            <a:ext cx="1075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Arial Black" panose="020B0A04020102020204" pitchFamily="34" charset="0"/>
              </a:rPr>
              <a:t>Set up work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437777" y="4645215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Arial Black" panose="020B0A04020102020204" pitchFamily="34" charset="0"/>
              </a:rPr>
              <a:t>Plan for next year</a:t>
            </a:r>
          </a:p>
        </p:txBody>
      </p:sp>
      <p:sp>
        <p:nvSpPr>
          <p:cNvPr id="85" name="Curved Down Arrow 84"/>
          <p:cNvSpPr/>
          <p:nvPr/>
        </p:nvSpPr>
        <p:spPr>
          <a:xfrm rot="19066671">
            <a:off x="4908951" y="2275053"/>
            <a:ext cx="1603094" cy="366099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 rot="19049555">
            <a:off x="4841934" y="2062602"/>
            <a:ext cx="12497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 Black" panose="020B0A04020102020204" pitchFamily="34" charset="0"/>
              </a:rPr>
              <a:t>Finalize work</a:t>
            </a:r>
            <a:endParaRPr lang="en-GB" sz="1000" b="1" dirty="0">
              <a:latin typeface="Arial Black" panose="020B0A040201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79510" y="1958817"/>
            <a:ext cx="425826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Once work is agreed, there is a call for participation and work begins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Works progresses through the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MGs </a:t>
            </a:r>
            <a:r>
              <a:rPr lang="en-GB" dirty="0"/>
              <a:t>plan and set priorities for next year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GB" dirty="0"/>
              <a:t>Presented at Workshop, approved by EB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GB" dirty="0"/>
              <a:t>Project </a:t>
            </a:r>
            <a:r>
              <a:rPr lang="en-GB" dirty="0" smtClean="0"/>
              <a:t>proposals</a:t>
            </a:r>
          </a:p>
          <a:p>
            <a:pPr lvl="1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Report progress at Workshop each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64840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97" y="632858"/>
            <a:ext cx="7715200" cy="652933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Blue Skies Thinking Network – the idea factory</a:t>
            </a:r>
            <a:endParaRPr lang="en-GB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6"/>
          <a:stretch/>
        </p:blipFill>
        <p:spPr bwMode="auto">
          <a:xfrm>
            <a:off x="143508" y="2180101"/>
            <a:ext cx="4392488" cy="397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loud Callout 10"/>
          <p:cNvSpPr/>
          <p:nvPr/>
        </p:nvSpPr>
        <p:spPr>
          <a:xfrm>
            <a:off x="2987824" y="1705822"/>
            <a:ext cx="1152128" cy="643058"/>
          </a:xfrm>
          <a:prstGeom prst="cloudCallout">
            <a:avLst>
              <a:gd name="adj1" fmla="val -26553"/>
              <a:gd name="adj2" fmla="val 83300"/>
            </a:avLst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167844" y="179651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Idea</a:t>
            </a:r>
            <a:endParaRPr lang="en-GB" sz="2400" dirty="0"/>
          </a:p>
        </p:txBody>
      </p:sp>
      <p:sp>
        <p:nvSpPr>
          <p:cNvPr id="14" name="Cloud Callout 13"/>
          <p:cNvSpPr/>
          <p:nvPr/>
        </p:nvSpPr>
        <p:spPr>
          <a:xfrm>
            <a:off x="143508" y="1961785"/>
            <a:ext cx="1116124" cy="643058"/>
          </a:xfrm>
          <a:prstGeom prst="cloudCallout">
            <a:avLst>
              <a:gd name="adj1" fmla="val 40816"/>
              <a:gd name="adj2" fmla="val 83300"/>
            </a:avLst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05526" y="202735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Idea</a:t>
            </a:r>
            <a:endParaRPr lang="en-GB" sz="2400" dirty="0"/>
          </a:p>
        </p:txBody>
      </p:sp>
      <p:sp>
        <p:nvSpPr>
          <p:cNvPr id="16" name="Cloud Callout 15"/>
          <p:cNvSpPr/>
          <p:nvPr/>
        </p:nvSpPr>
        <p:spPr>
          <a:xfrm>
            <a:off x="1547664" y="1537043"/>
            <a:ext cx="1224136" cy="643058"/>
          </a:xfrm>
          <a:prstGeom prst="cloudCallout">
            <a:avLst>
              <a:gd name="adj1" fmla="val 2682"/>
              <a:gd name="adj2" fmla="val 97860"/>
            </a:avLst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763688" y="158192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Idea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3481844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Aligned to strategic framework?</a:t>
            </a:r>
          </a:p>
          <a:p>
            <a:pPr algn="ctr"/>
            <a:r>
              <a:rPr lang="en-GB" sz="1600" dirty="0" smtClean="0"/>
              <a:t>Interest in countries?</a:t>
            </a:r>
            <a:endParaRPr lang="en-GB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1835696" y="51571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33" name="Down Arrow 32"/>
          <p:cNvSpPr/>
          <p:nvPr/>
        </p:nvSpPr>
        <p:spPr>
          <a:xfrm>
            <a:off x="2103486" y="5641441"/>
            <a:ext cx="252028" cy="36004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39552" y="6093296"/>
            <a:ext cx="3348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Set up small team with short timeframe to investigate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5076056" y="1714317"/>
            <a:ext cx="36724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Possible outcomes of the investigation:</a:t>
            </a:r>
          </a:p>
          <a:p>
            <a:endParaRPr lang="en-GB" sz="2400" dirty="0" smtClean="0"/>
          </a:p>
          <a:p>
            <a:pPr marL="342900" indent="-342900">
              <a:buAutoNum type="arabicParenR"/>
            </a:pPr>
            <a:r>
              <a:rPr lang="en-GB" sz="2000" dirty="0" smtClean="0"/>
              <a:t>Project done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Possible to complete project in short timeframe with little resources</a:t>
            </a:r>
          </a:p>
          <a:p>
            <a:pPr lvl="1"/>
            <a:endParaRPr lang="en-GB" sz="1600" dirty="0" smtClean="0"/>
          </a:p>
          <a:p>
            <a:pPr marL="342900" indent="-342900">
              <a:buFont typeface="+mj-lt"/>
              <a:buAutoNum type="arabicParenR"/>
            </a:pPr>
            <a:r>
              <a:rPr lang="en-GB" sz="2000" dirty="0" smtClean="0"/>
              <a:t>No </a:t>
            </a:r>
          </a:p>
          <a:p>
            <a:pPr lvl="1"/>
            <a:endParaRPr lang="en-GB" sz="1600" dirty="0" smtClean="0"/>
          </a:p>
          <a:p>
            <a:pPr marL="342900" indent="-342900">
              <a:buFont typeface="+mj-lt"/>
              <a:buAutoNum type="arabicParenR"/>
            </a:pPr>
            <a:r>
              <a:rPr lang="en-GB" sz="2000" dirty="0" smtClean="0"/>
              <a:t>Maybe </a:t>
            </a:r>
          </a:p>
          <a:p>
            <a:pPr lvl="1"/>
            <a:endParaRPr lang="en-GB" sz="1600" dirty="0" smtClean="0"/>
          </a:p>
          <a:p>
            <a:pPr marL="342900" indent="-342900">
              <a:buFont typeface="+mj-lt"/>
              <a:buAutoNum type="arabicParenR"/>
            </a:pPr>
            <a:r>
              <a:rPr lang="en-GB" sz="2000" dirty="0" smtClean="0"/>
              <a:t>Yes </a:t>
            </a:r>
            <a:endParaRPr lang="en-GB" sz="2000" dirty="0">
              <a:sym typeface="Wingdings" panose="05000000000000000000" pitchFamily="2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ym typeface="Wingdings" panose="05000000000000000000" pitchFamily="2" charset="2"/>
              </a:rPr>
              <a:t>Project proposal</a:t>
            </a:r>
            <a:endParaRPr lang="en-GB" sz="1600" dirty="0"/>
          </a:p>
        </p:txBody>
      </p:sp>
      <p:pic>
        <p:nvPicPr>
          <p:cNvPr id="37" name="Picture 36" descr="Q:\Communication Group\70th Anniversary\70 Anniversary BRANDING\LOGOs\LOGO_UNECE 70\70 UNECE Logo\UNECE 70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9" y="116632"/>
            <a:ext cx="2195436" cy="5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Salonen\Desktop\pics\modernstasts- by HLG-MO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6288723"/>
            <a:ext cx="2340865" cy="45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62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15200" cy="652933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Blue Skies Thinking Network – issues</a:t>
            </a:r>
            <a:endParaRPr lang="en-GB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6"/>
          <a:stretch/>
        </p:blipFill>
        <p:spPr bwMode="auto">
          <a:xfrm>
            <a:off x="359532" y="2693325"/>
            <a:ext cx="4392488" cy="397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loud Callout 10"/>
          <p:cNvSpPr/>
          <p:nvPr/>
        </p:nvSpPr>
        <p:spPr>
          <a:xfrm>
            <a:off x="3419872" y="2051697"/>
            <a:ext cx="1152128" cy="643058"/>
          </a:xfrm>
          <a:prstGeom prst="cloudCallout">
            <a:avLst>
              <a:gd name="adj1" fmla="val -26553"/>
              <a:gd name="adj2" fmla="val 83300"/>
            </a:avLst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599892" y="214239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Idea</a:t>
            </a:r>
            <a:endParaRPr lang="en-GB" sz="2400" dirty="0"/>
          </a:p>
        </p:txBody>
      </p:sp>
      <p:sp>
        <p:nvSpPr>
          <p:cNvPr id="14" name="Cloud Callout 13"/>
          <p:cNvSpPr/>
          <p:nvPr/>
        </p:nvSpPr>
        <p:spPr>
          <a:xfrm>
            <a:off x="575556" y="2307660"/>
            <a:ext cx="1116124" cy="643058"/>
          </a:xfrm>
          <a:prstGeom prst="cloudCallout">
            <a:avLst>
              <a:gd name="adj1" fmla="val 40816"/>
              <a:gd name="adj2" fmla="val 83300"/>
            </a:avLst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737574" y="237322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Idea</a:t>
            </a:r>
            <a:endParaRPr lang="en-GB" sz="2400" dirty="0"/>
          </a:p>
        </p:txBody>
      </p:sp>
      <p:sp>
        <p:nvSpPr>
          <p:cNvPr id="16" name="Cloud Callout 15"/>
          <p:cNvSpPr/>
          <p:nvPr/>
        </p:nvSpPr>
        <p:spPr>
          <a:xfrm>
            <a:off x="1979712" y="1882918"/>
            <a:ext cx="1224136" cy="643058"/>
          </a:xfrm>
          <a:prstGeom prst="cloudCallout">
            <a:avLst>
              <a:gd name="adj1" fmla="val 2682"/>
              <a:gd name="adj2" fmla="val 97860"/>
            </a:avLst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195736" y="192779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Idea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20072" y="2180101"/>
            <a:ext cx="2538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Where do the ideas come from?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3430952"/>
            <a:ext cx="3312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Experts from NSOs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UNECE Workshops, suggestions for future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Chief statisticians’ priorities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…?</a:t>
            </a:r>
            <a:endParaRPr lang="en-GB" sz="2000" dirty="0"/>
          </a:p>
        </p:txBody>
      </p:sp>
      <p:pic>
        <p:nvPicPr>
          <p:cNvPr id="3074" name="Picture 2" descr="C:\Users\Salonen\AppData\Local\Microsoft\Windows\Temporary Internet Files\Content.IE5\JS30J31Q\450px-Orange_exclamation_mark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23148" y="1927797"/>
            <a:ext cx="1531057" cy="153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Q:\Communication Group\70th Anniversary\70 Anniversary BRANDING\LOGOs\LOGO_UNECE 70\70 UNECE Logo\UNECE 70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9" y="116632"/>
            <a:ext cx="2195436" cy="5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Salonen\Desktop\pics\modernstasts- by HLG-MO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6288723"/>
            <a:ext cx="2340865" cy="45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987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803" y="374745"/>
            <a:ext cx="7571184" cy="720080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HLG Projects</a:t>
            </a:r>
            <a:endParaRPr lang="en-GB" sz="2800" b="1" dirty="0"/>
          </a:p>
        </p:txBody>
      </p:sp>
      <p:pic>
        <p:nvPicPr>
          <p:cNvPr id="4" name="Picture 3" descr="Q:\Communication Group\70th Anniversary\70 Anniversary BRANDING\LOGOs\LOGO_UNECE 70\70 UNECE Logo\UNECE 70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9" y="116632"/>
            <a:ext cx="2195436" cy="5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alonen\Desktop\pics\modernstasts- by HLG-MO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6288723"/>
            <a:ext cx="2340865" cy="45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515" y="1825069"/>
            <a:ext cx="3990363" cy="394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2979346" y="1955178"/>
            <a:ext cx="425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Jan</a:t>
            </a:r>
            <a:endParaRPr lang="en-GB" sz="900" b="1" dirty="0"/>
          </a:p>
        </p:txBody>
      </p:sp>
      <p:sp>
        <p:nvSpPr>
          <p:cNvPr id="67" name="TextBox 66"/>
          <p:cNvSpPr txBox="1"/>
          <p:nvPr/>
        </p:nvSpPr>
        <p:spPr>
          <a:xfrm rot="1853402">
            <a:off x="3878383" y="2236431"/>
            <a:ext cx="3644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Feb</a:t>
            </a:r>
            <a:endParaRPr lang="en-GB" sz="900" b="1" dirty="0"/>
          </a:p>
        </p:txBody>
      </p:sp>
      <p:sp>
        <p:nvSpPr>
          <p:cNvPr id="68" name="TextBox 67"/>
          <p:cNvSpPr txBox="1"/>
          <p:nvPr/>
        </p:nvSpPr>
        <p:spPr>
          <a:xfrm rot="3547239">
            <a:off x="4379051" y="2841230"/>
            <a:ext cx="4910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March</a:t>
            </a:r>
            <a:endParaRPr lang="en-GB" sz="900" b="1" dirty="0"/>
          </a:p>
        </p:txBody>
      </p:sp>
      <p:sp>
        <p:nvSpPr>
          <p:cNvPr id="69" name="TextBox 68"/>
          <p:cNvSpPr txBox="1"/>
          <p:nvPr/>
        </p:nvSpPr>
        <p:spPr>
          <a:xfrm rot="5153032">
            <a:off x="4644633" y="3697724"/>
            <a:ext cx="4910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April</a:t>
            </a:r>
            <a:endParaRPr lang="en-GB" sz="900" b="1" dirty="0"/>
          </a:p>
        </p:txBody>
      </p:sp>
      <p:sp>
        <p:nvSpPr>
          <p:cNvPr id="70" name="TextBox 69"/>
          <p:cNvSpPr txBox="1"/>
          <p:nvPr/>
        </p:nvSpPr>
        <p:spPr>
          <a:xfrm rot="7093644">
            <a:off x="4371451" y="4623662"/>
            <a:ext cx="4910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May</a:t>
            </a:r>
            <a:endParaRPr lang="en-GB" sz="900" b="1" dirty="0"/>
          </a:p>
        </p:txBody>
      </p:sp>
      <p:sp>
        <p:nvSpPr>
          <p:cNvPr id="71" name="TextBox 70"/>
          <p:cNvSpPr txBox="1"/>
          <p:nvPr/>
        </p:nvSpPr>
        <p:spPr>
          <a:xfrm rot="8807085">
            <a:off x="3706985" y="5292916"/>
            <a:ext cx="4949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June</a:t>
            </a:r>
            <a:endParaRPr lang="en-GB" sz="900" b="1" dirty="0"/>
          </a:p>
        </p:txBody>
      </p:sp>
      <p:sp>
        <p:nvSpPr>
          <p:cNvPr id="72" name="TextBox 71"/>
          <p:cNvSpPr txBox="1"/>
          <p:nvPr/>
        </p:nvSpPr>
        <p:spPr>
          <a:xfrm rot="10800000">
            <a:off x="2796768" y="5504802"/>
            <a:ext cx="4949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July</a:t>
            </a:r>
            <a:endParaRPr lang="en-GB" sz="900" b="1" dirty="0"/>
          </a:p>
        </p:txBody>
      </p:sp>
      <p:sp>
        <p:nvSpPr>
          <p:cNvPr id="73" name="TextBox 72"/>
          <p:cNvSpPr txBox="1"/>
          <p:nvPr/>
        </p:nvSpPr>
        <p:spPr>
          <a:xfrm rot="12633062">
            <a:off x="2031620" y="5258314"/>
            <a:ext cx="3908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Aug</a:t>
            </a:r>
            <a:endParaRPr lang="en-GB" sz="900" b="1" dirty="0"/>
          </a:p>
        </p:txBody>
      </p:sp>
      <p:sp>
        <p:nvSpPr>
          <p:cNvPr id="74" name="TextBox 73"/>
          <p:cNvSpPr txBox="1"/>
          <p:nvPr/>
        </p:nvSpPr>
        <p:spPr>
          <a:xfrm rot="14271136">
            <a:off x="1344305" y="4571742"/>
            <a:ext cx="4535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Sept</a:t>
            </a:r>
            <a:endParaRPr lang="en-GB" sz="900" b="1" dirty="0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1182024" y="3680671"/>
            <a:ext cx="3917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Oct</a:t>
            </a:r>
            <a:endParaRPr lang="en-GB" sz="900" b="1" dirty="0"/>
          </a:p>
        </p:txBody>
      </p:sp>
      <p:sp>
        <p:nvSpPr>
          <p:cNvPr id="76" name="TextBox 75"/>
          <p:cNvSpPr txBox="1"/>
          <p:nvPr/>
        </p:nvSpPr>
        <p:spPr>
          <a:xfrm rot="18066045">
            <a:off x="1424440" y="2774974"/>
            <a:ext cx="3917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Nov</a:t>
            </a:r>
            <a:endParaRPr lang="en-GB" sz="900" b="1" dirty="0"/>
          </a:p>
        </p:txBody>
      </p:sp>
      <p:sp>
        <p:nvSpPr>
          <p:cNvPr id="77" name="TextBox 76"/>
          <p:cNvSpPr txBox="1"/>
          <p:nvPr/>
        </p:nvSpPr>
        <p:spPr>
          <a:xfrm rot="19868599">
            <a:off x="2054284" y="2179658"/>
            <a:ext cx="3908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Dec</a:t>
            </a:r>
            <a:endParaRPr lang="en-GB" sz="9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2625113" y="4501989"/>
            <a:ext cx="11337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 Black" panose="020B0A04020102020204" pitchFamily="34" charset="0"/>
              </a:rPr>
              <a:t>Execute</a:t>
            </a:r>
            <a:r>
              <a:rPr lang="en-GB" sz="800" b="1" dirty="0" smtClean="0">
                <a:latin typeface="Arial Black" panose="020B0A04020102020204" pitchFamily="34" charset="0"/>
              </a:rPr>
              <a:t> </a:t>
            </a:r>
            <a:r>
              <a:rPr lang="en-GB" sz="1000" b="1" dirty="0" smtClean="0">
                <a:latin typeface="Arial Black" panose="020B0A04020102020204" pitchFamily="34" charset="0"/>
              </a:rPr>
              <a:t>work</a:t>
            </a:r>
            <a:endParaRPr lang="en-GB" sz="800" b="1" dirty="0">
              <a:latin typeface="Arial Black" panose="020B0A04020102020204" pitchFamily="34" charset="0"/>
            </a:endParaRPr>
          </a:p>
        </p:txBody>
      </p:sp>
      <p:sp>
        <p:nvSpPr>
          <p:cNvPr id="79" name="Curved Up Arrow 78"/>
          <p:cNvSpPr/>
          <p:nvPr/>
        </p:nvSpPr>
        <p:spPr>
          <a:xfrm flipH="1">
            <a:off x="1542232" y="3813139"/>
            <a:ext cx="3126239" cy="1227857"/>
          </a:xfrm>
          <a:prstGeom prst="curvedUpArrow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>
              <a:solidFill>
                <a:schemeClr val="tx1"/>
              </a:solidFill>
            </a:endParaRPr>
          </a:p>
        </p:txBody>
      </p:sp>
      <p:sp>
        <p:nvSpPr>
          <p:cNvPr id="82" name="Curved Down Arrow 81"/>
          <p:cNvSpPr/>
          <p:nvPr/>
        </p:nvSpPr>
        <p:spPr>
          <a:xfrm rot="15275067">
            <a:off x="271063" y="4107729"/>
            <a:ext cx="1982869" cy="439024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-12625" y="4625099"/>
            <a:ext cx="1331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 Black" panose="020B0A04020102020204" pitchFamily="34" charset="0"/>
              </a:rPr>
              <a:t>Evaluate need for further work</a:t>
            </a:r>
            <a:endParaRPr lang="en-GB" sz="1000" b="1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2444" y="1670371"/>
            <a:ext cx="1054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Arial Black" panose="020B0A04020102020204" pitchFamily="34" charset="0"/>
              </a:rPr>
              <a:t>Deliver final output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9351" y="2351847"/>
            <a:ext cx="1054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 Black" panose="020B0A04020102020204" pitchFamily="34" charset="0"/>
              </a:rPr>
              <a:t>Report on final output</a:t>
            </a:r>
            <a:endParaRPr lang="en-GB" sz="1000" b="1" dirty="0">
              <a:latin typeface="Arial Black" panose="020B0A04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73362" y="1424959"/>
            <a:ext cx="1054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 Black" panose="020B0A04020102020204" pitchFamily="34" charset="0"/>
              </a:rPr>
              <a:t>PM sets up project plan</a:t>
            </a:r>
            <a:endParaRPr lang="en-GB" sz="1000" b="1" dirty="0">
              <a:latin typeface="Arial Black" panose="020B0A040201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24747" y="1759136"/>
            <a:ext cx="10540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 Black" panose="020B0A04020102020204" pitchFamily="34" charset="0"/>
              </a:rPr>
              <a:t>Project teams set up</a:t>
            </a:r>
            <a:endParaRPr lang="en-GB" sz="1000" b="1" dirty="0">
              <a:latin typeface="Arial Black" panose="020B0A040201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26687" y="4867295"/>
            <a:ext cx="1104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 Black" panose="020B0A04020102020204" pitchFamily="34" charset="0"/>
              </a:rPr>
              <a:t>F2F meeting?</a:t>
            </a:r>
            <a:endParaRPr lang="en-GB" sz="1000" b="1" dirty="0">
              <a:latin typeface="Arial Black" panose="020B0A040201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2993" y="5328082"/>
            <a:ext cx="1104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 Black" panose="020B0A04020102020204" pitchFamily="34" charset="0"/>
              </a:rPr>
              <a:t>F2F meeting?</a:t>
            </a:r>
            <a:endParaRPr lang="en-GB" sz="10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5206" y="1704481"/>
            <a:ext cx="337453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Projects on high priority topics proposed by Blue Skies Network and MGs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1-2 projects/yr., run time 1 yr.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Project manger to ensure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Participation open, but active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Face-to-face sprints and virtual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Report to EB monthly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3949895" y="5666736"/>
            <a:ext cx="1197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 Black" panose="020B0A04020102020204" pitchFamily="34" charset="0"/>
              </a:rPr>
              <a:t>Draft output for comments</a:t>
            </a:r>
            <a:endParaRPr lang="en-GB" sz="1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028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15200" cy="652933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Main points</a:t>
            </a:r>
            <a:endParaRPr lang="en-GB" sz="2800" b="1" dirty="0"/>
          </a:p>
        </p:txBody>
      </p:sp>
      <p:pic>
        <p:nvPicPr>
          <p:cNvPr id="22" name="Picture 21" descr="Q:\Communication Group\70th Anniversary\70 Anniversary BRANDING\LOGOs\LOGO_UNECE 70\70 UNECE Logo\UNECE 70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9" y="116632"/>
            <a:ext cx="2195436" cy="5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Salonen\Desktop\pics\modernstasts- by HLG-M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6288723"/>
            <a:ext cx="2340865" cy="45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1916832"/>
            <a:ext cx="79208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MGs to plan and set clear priorities for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EB oversees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Task teams set up as needed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Open participation in MGs and projects, members are expected to actively contribute to </a:t>
            </a:r>
            <a:r>
              <a:rPr lang="en-GB" sz="2000" dirty="0" smtClean="0"/>
              <a:t>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Projects proposals from the MGs and the Blue Skies Thinking Network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Challenges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How to increase idea creation?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How to keep HLG work relevant to needs of organizations?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99465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Q:\Communication Group\70th Anniversary\70 Anniversary BRANDING\LOGOs\LOGO_UNECE 70\70 UNECE Logo\UNECE 70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9" y="116632"/>
            <a:ext cx="2195436" cy="5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Salonen\Desktop\pics\modernstasts- by HLG-M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6288723"/>
            <a:ext cx="2340865" cy="45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lonen\AppData\Local\Microsoft\Windows\Temporary Internet Files\Content.IE5\XFUY6APS\Discussion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6037684" cy="367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136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396</Words>
  <Application>Microsoft Office PowerPoint</Application>
  <PresentationFormat>On-screen Show (4:3)</PresentationFormat>
  <Paragraphs>112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HLG method of work</vt:lpstr>
      <vt:lpstr>High-Level Group for the Modernisation of Official Statistics - structure</vt:lpstr>
      <vt:lpstr>Modernisation groups and Task Teams</vt:lpstr>
      <vt:lpstr>Modernisation groups and Task Teams - process</vt:lpstr>
      <vt:lpstr>Blue Skies Thinking Network – the idea factory</vt:lpstr>
      <vt:lpstr>Blue Skies Thinking Network – issues</vt:lpstr>
      <vt:lpstr>HLG Projects</vt:lpstr>
      <vt:lpstr>Main points</vt:lpstr>
      <vt:lpstr>PowerPoint Presentation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salonen</dc:creator>
  <cp:lastModifiedBy>salonen</cp:lastModifiedBy>
  <cp:revision>34</cp:revision>
  <cp:lastPrinted>2017-11-20T13:31:50Z</cp:lastPrinted>
  <dcterms:created xsi:type="dcterms:W3CDTF">2017-11-15T08:11:11Z</dcterms:created>
  <dcterms:modified xsi:type="dcterms:W3CDTF">2017-11-20T13:37:44Z</dcterms:modified>
</cp:coreProperties>
</file>