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DE3"/>
    <a:srgbClr val="666666"/>
    <a:srgbClr val="808080"/>
    <a:srgbClr val="FFCC00"/>
    <a:srgbClr val="CC0033"/>
    <a:srgbClr val="FFCC33"/>
    <a:srgbClr val="FF9900"/>
    <a:srgbClr val="FF6600"/>
    <a:srgbClr val="9999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98" autoAdjust="0"/>
  </p:normalViewPr>
  <p:slideViewPr>
    <p:cSldViewPr snapToGrid="0" snapToObjects="1">
      <p:cViewPr>
        <p:scale>
          <a:sx n="125" d="100"/>
          <a:sy n="125" d="100"/>
        </p:scale>
        <p:origin x="-636" y="432"/>
      </p:cViewPr>
      <p:guideLst>
        <p:guide orient="horz" pos="2160"/>
        <p:guide orient="horz" pos="3944"/>
        <p:guide orient="horz" pos="1011"/>
        <p:guide pos="2880"/>
        <p:guide pos="340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A0292-03A8-4BC4-B878-818A42893D4D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8C677F0A-5AEC-4484-9F48-60FD21D6AAB6}">
      <dgm:prSet phldrT="[Text]"/>
      <dgm:spPr/>
      <dgm:t>
        <a:bodyPr/>
        <a:lstStyle/>
        <a:p>
          <a:r>
            <a:rPr lang="de-DE" dirty="0" smtClean="0"/>
            <a:t>A</a:t>
          </a:r>
          <a:endParaRPr lang="de-DE" dirty="0"/>
        </a:p>
      </dgm:t>
    </dgm:pt>
    <dgm:pt modelId="{A0B041D7-E0CF-4A59-80D0-E788F8D5C8F2}" type="parTrans" cxnId="{CBE259C1-6EA8-44A9-A183-4C69A4A8132F}">
      <dgm:prSet/>
      <dgm:spPr/>
      <dgm:t>
        <a:bodyPr/>
        <a:lstStyle/>
        <a:p>
          <a:endParaRPr lang="de-DE"/>
        </a:p>
      </dgm:t>
    </dgm:pt>
    <dgm:pt modelId="{8B9C29F9-9019-423F-B9B4-51B4F4A58A0E}" type="sibTrans" cxnId="{CBE259C1-6EA8-44A9-A183-4C69A4A8132F}">
      <dgm:prSet/>
      <dgm:spPr/>
      <dgm:t>
        <a:bodyPr/>
        <a:lstStyle/>
        <a:p>
          <a:endParaRPr lang="de-DE"/>
        </a:p>
      </dgm:t>
    </dgm:pt>
    <dgm:pt modelId="{E0020983-C86D-492B-BFA6-32833D20AC99}">
      <dgm:prSet phldrT="[Text]"/>
      <dgm:spPr/>
      <dgm:t>
        <a:bodyPr/>
        <a:lstStyle/>
        <a:p>
          <a:r>
            <a:rPr lang="de-DE" dirty="0" smtClean="0"/>
            <a:t>…</a:t>
          </a:r>
          <a:endParaRPr lang="de-DE" dirty="0"/>
        </a:p>
      </dgm:t>
    </dgm:pt>
    <dgm:pt modelId="{C7838D89-4B32-49B8-BF36-124DD2C6E88D}" type="parTrans" cxnId="{639F7522-0C13-41AC-92FA-1A2E12CC8E15}">
      <dgm:prSet/>
      <dgm:spPr/>
      <dgm:t>
        <a:bodyPr/>
        <a:lstStyle/>
        <a:p>
          <a:endParaRPr lang="de-DE"/>
        </a:p>
      </dgm:t>
    </dgm:pt>
    <dgm:pt modelId="{729865C8-2AA3-416D-BCFD-283DB8966509}" type="sibTrans" cxnId="{639F7522-0C13-41AC-92FA-1A2E12CC8E15}">
      <dgm:prSet/>
      <dgm:spPr/>
      <dgm:t>
        <a:bodyPr/>
        <a:lstStyle/>
        <a:p>
          <a:endParaRPr lang="de-DE"/>
        </a:p>
      </dgm:t>
    </dgm:pt>
    <dgm:pt modelId="{57BF6647-78C2-4E68-83B9-02E79D57478A}">
      <dgm:prSet phldrT="[Text]"/>
      <dgm:spPr/>
      <dgm:t>
        <a:bodyPr/>
        <a:lstStyle/>
        <a:p>
          <a:r>
            <a:rPr lang="de-DE" dirty="0" smtClean="0"/>
            <a:t>Z</a:t>
          </a:r>
          <a:endParaRPr lang="de-DE" dirty="0"/>
        </a:p>
      </dgm:t>
    </dgm:pt>
    <dgm:pt modelId="{8C4F8046-3207-4911-8478-45116B91F1F9}" type="parTrans" cxnId="{0070B1D6-9963-487A-9F8B-6C95D60D2595}">
      <dgm:prSet/>
      <dgm:spPr/>
      <dgm:t>
        <a:bodyPr/>
        <a:lstStyle/>
        <a:p>
          <a:endParaRPr lang="de-DE"/>
        </a:p>
      </dgm:t>
    </dgm:pt>
    <dgm:pt modelId="{4C5C92D4-321B-479F-A711-9DBA25583E35}" type="sibTrans" cxnId="{0070B1D6-9963-487A-9F8B-6C95D60D2595}">
      <dgm:prSet/>
      <dgm:spPr/>
      <dgm:t>
        <a:bodyPr/>
        <a:lstStyle/>
        <a:p>
          <a:endParaRPr lang="de-DE"/>
        </a:p>
      </dgm:t>
    </dgm:pt>
    <dgm:pt modelId="{2CC83BC8-F363-408F-AF30-B5CC6CEE69EE}" type="pres">
      <dgm:prSet presAssocID="{9E4A0292-03A8-4BC4-B878-818A42893D4D}" presName="Name0" presStyleCnt="0">
        <dgm:presLayoutVars>
          <dgm:dir/>
          <dgm:animLvl val="lvl"/>
          <dgm:resizeHandles val="exact"/>
        </dgm:presLayoutVars>
      </dgm:prSet>
      <dgm:spPr/>
    </dgm:pt>
    <dgm:pt modelId="{693ED016-CBBE-41A1-8051-DF3DC93A189A}" type="pres">
      <dgm:prSet presAssocID="{8C677F0A-5AEC-4484-9F48-60FD21D6AAB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3E028A-7DDC-4511-A858-429448D6E488}" type="pres">
      <dgm:prSet presAssocID="{8B9C29F9-9019-423F-B9B4-51B4F4A58A0E}" presName="parTxOnlySpace" presStyleCnt="0"/>
      <dgm:spPr/>
    </dgm:pt>
    <dgm:pt modelId="{77F09B63-E6CB-4A4B-8E77-BCB464125347}" type="pres">
      <dgm:prSet presAssocID="{E0020983-C86D-492B-BFA6-32833D20AC9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90462C-FB95-4ACA-B152-427A391FE8FE}" type="pres">
      <dgm:prSet presAssocID="{729865C8-2AA3-416D-BCFD-283DB8966509}" presName="parTxOnlySpace" presStyleCnt="0"/>
      <dgm:spPr/>
    </dgm:pt>
    <dgm:pt modelId="{5F168A5D-6BCD-48E2-AAF0-1FCEFA6FE577}" type="pres">
      <dgm:prSet presAssocID="{57BF6647-78C2-4E68-83B9-02E79D57478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CBE259C1-6EA8-44A9-A183-4C69A4A8132F}" srcId="{9E4A0292-03A8-4BC4-B878-818A42893D4D}" destId="{8C677F0A-5AEC-4484-9F48-60FD21D6AAB6}" srcOrd="0" destOrd="0" parTransId="{A0B041D7-E0CF-4A59-80D0-E788F8D5C8F2}" sibTransId="{8B9C29F9-9019-423F-B9B4-51B4F4A58A0E}"/>
    <dgm:cxn modelId="{B769AC91-EC46-4C42-8E0A-CC19C877A600}" type="presOf" srcId="{8C677F0A-5AEC-4484-9F48-60FD21D6AAB6}" destId="{693ED016-CBBE-41A1-8051-DF3DC93A189A}" srcOrd="0" destOrd="0" presId="urn:microsoft.com/office/officeart/2005/8/layout/chevron1"/>
    <dgm:cxn modelId="{639F7522-0C13-41AC-92FA-1A2E12CC8E15}" srcId="{9E4A0292-03A8-4BC4-B878-818A42893D4D}" destId="{E0020983-C86D-492B-BFA6-32833D20AC99}" srcOrd="1" destOrd="0" parTransId="{C7838D89-4B32-49B8-BF36-124DD2C6E88D}" sibTransId="{729865C8-2AA3-416D-BCFD-283DB8966509}"/>
    <dgm:cxn modelId="{D42C8B78-D110-488B-8358-D98997A4FDA1}" type="presOf" srcId="{E0020983-C86D-492B-BFA6-32833D20AC99}" destId="{77F09B63-E6CB-4A4B-8E77-BCB464125347}" srcOrd="0" destOrd="0" presId="urn:microsoft.com/office/officeart/2005/8/layout/chevron1"/>
    <dgm:cxn modelId="{A9A747BD-A5DE-49BA-BC10-6EA6784FFEA0}" type="presOf" srcId="{57BF6647-78C2-4E68-83B9-02E79D57478A}" destId="{5F168A5D-6BCD-48E2-AAF0-1FCEFA6FE577}" srcOrd="0" destOrd="0" presId="urn:microsoft.com/office/officeart/2005/8/layout/chevron1"/>
    <dgm:cxn modelId="{0070B1D6-9963-487A-9F8B-6C95D60D2595}" srcId="{9E4A0292-03A8-4BC4-B878-818A42893D4D}" destId="{57BF6647-78C2-4E68-83B9-02E79D57478A}" srcOrd="2" destOrd="0" parTransId="{8C4F8046-3207-4911-8478-45116B91F1F9}" sibTransId="{4C5C92D4-321B-479F-A711-9DBA25583E35}"/>
    <dgm:cxn modelId="{1C5C8DA1-D2D8-418F-B814-1C11B88F5F73}" type="presOf" srcId="{9E4A0292-03A8-4BC4-B878-818A42893D4D}" destId="{2CC83BC8-F363-408F-AF30-B5CC6CEE69EE}" srcOrd="0" destOrd="0" presId="urn:microsoft.com/office/officeart/2005/8/layout/chevron1"/>
    <dgm:cxn modelId="{C3EACAE6-8C62-4720-AEA4-D231B9A7B6E8}" type="presParOf" srcId="{2CC83BC8-F363-408F-AF30-B5CC6CEE69EE}" destId="{693ED016-CBBE-41A1-8051-DF3DC93A189A}" srcOrd="0" destOrd="0" presId="urn:microsoft.com/office/officeart/2005/8/layout/chevron1"/>
    <dgm:cxn modelId="{DB78CF99-6927-4DE4-AF31-88DA93F1586D}" type="presParOf" srcId="{2CC83BC8-F363-408F-AF30-B5CC6CEE69EE}" destId="{A43E028A-7DDC-4511-A858-429448D6E488}" srcOrd="1" destOrd="0" presId="urn:microsoft.com/office/officeart/2005/8/layout/chevron1"/>
    <dgm:cxn modelId="{F2AE439F-BB68-4702-8146-512F02B76AC5}" type="presParOf" srcId="{2CC83BC8-F363-408F-AF30-B5CC6CEE69EE}" destId="{77F09B63-E6CB-4A4B-8E77-BCB464125347}" srcOrd="2" destOrd="0" presId="urn:microsoft.com/office/officeart/2005/8/layout/chevron1"/>
    <dgm:cxn modelId="{56296204-AE6A-4D5B-BE0D-C4D222309CCC}" type="presParOf" srcId="{2CC83BC8-F363-408F-AF30-B5CC6CEE69EE}" destId="{AE90462C-FB95-4ACA-B152-427A391FE8FE}" srcOrd="3" destOrd="0" presId="urn:microsoft.com/office/officeart/2005/8/layout/chevron1"/>
    <dgm:cxn modelId="{544E3236-52B3-41DF-B860-1FFC0631F53B}" type="presParOf" srcId="{2CC83BC8-F363-408F-AF30-B5CC6CEE69EE}" destId="{5F168A5D-6BCD-48E2-AAF0-1FCEFA6FE57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ED016-CBBE-41A1-8051-DF3DC93A189A}">
      <dsp:nvSpPr>
        <dsp:cNvPr id="0" name=""/>
        <dsp:cNvSpPr/>
      </dsp:nvSpPr>
      <dsp:spPr>
        <a:xfrm>
          <a:off x="1785" y="81060"/>
          <a:ext cx="2175867" cy="8703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500" kern="1200" dirty="0" smtClean="0"/>
            <a:t>A</a:t>
          </a:r>
          <a:endParaRPr lang="de-DE" sz="5500" kern="1200" dirty="0"/>
        </a:p>
      </dsp:txBody>
      <dsp:txXfrm>
        <a:off x="436958" y="81060"/>
        <a:ext cx="1305521" cy="870346"/>
      </dsp:txXfrm>
    </dsp:sp>
    <dsp:sp modelId="{77F09B63-E6CB-4A4B-8E77-BCB464125347}">
      <dsp:nvSpPr>
        <dsp:cNvPr id="0" name=""/>
        <dsp:cNvSpPr/>
      </dsp:nvSpPr>
      <dsp:spPr>
        <a:xfrm>
          <a:off x="1960066" y="81060"/>
          <a:ext cx="2175867" cy="870346"/>
        </a:xfrm>
        <a:prstGeom prst="chevron">
          <a:avLst/>
        </a:prstGeom>
        <a:solidFill>
          <a:schemeClr val="accent3">
            <a:hueOff val="-599966"/>
            <a:satOff val="19998"/>
            <a:lumOff val="1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500" kern="1200" dirty="0" smtClean="0"/>
            <a:t>…</a:t>
          </a:r>
          <a:endParaRPr lang="de-DE" sz="5500" kern="1200" dirty="0"/>
        </a:p>
      </dsp:txBody>
      <dsp:txXfrm>
        <a:off x="2395239" y="81060"/>
        <a:ext cx="1305521" cy="870346"/>
      </dsp:txXfrm>
    </dsp:sp>
    <dsp:sp modelId="{5F168A5D-6BCD-48E2-AAF0-1FCEFA6FE577}">
      <dsp:nvSpPr>
        <dsp:cNvPr id="0" name=""/>
        <dsp:cNvSpPr/>
      </dsp:nvSpPr>
      <dsp:spPr>
        <a:xfrm>
          <a:off x="3918346" y="81060"/>
          <a:ext cx="2175867" cy="870346"/>
        </a:xfrm>
        <a:prstGeom prst="chevron">
          <a:avLst/>
        </a:prstGeom>
        <a:solidFill>
          <a:schemeClr val="accent3">
            <a:hueOff val="-1199932"/>
            <a:satOff val="39997"/>
            <a:lumOff val="2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500" kern="1200" dirty="0" smtClean="0"/>
            <a:t>Z</a:t>
          </a:r>
          <a:endParaRPr lang="de-DE" sz="5500" kern="1200" dirty="0"/>
        </a:p>
      </dsp:txBody>
      <dsp:txXfrm>
        <a:off x="4353519" y="81060"/>
        <a:ext cx="1305521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taNormalLF-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taNormalLF-Roman" pitchFamily="34" charset="0"/>
              </a:defRPr>
            </a:lvl1pPr>
          </a:lstStyle>
          <a:p>
            <a:fld id="{8D9BBD62-E87A-4D5C-B70B-7C95F8DCB9B3}" type="datetimeFigureOut">
              <a:rPr lang="de-DE" smtClean="0"/>
              <a:pPr/>
              <a:t>18.10.2017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taNormalLF-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taNormalLF-Roman" pitchFamily="34" charset="0"/>
              </a:defRPr>
            </a:lvl1pPr>
          </a:lstStyle>
          <a:p>
            <a:fld id="{74870A76-7E73-40B4-AABF-FD9679C021E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7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0C97D-9AAD-4D55-824B-EE76FF10FACF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&gt; JDemetra+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rich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Bank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Belgium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National Bank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Germany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Eurostat</a:t>
            </a:r>
          </a:p>
          <a:p>
            <a:r>
              <a:rPr lang="de-DE" baseline="0" dirty="0" smtClean="0"/>
              <a:t>&gt; The </a:t>
            </a:r>
            <a:r>
              <a:rPr lang="de-DE" baseline="0" dirty="0" err="1" smtClean="0"/>
              <a:t>application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comprises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components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Graphical</a:t>
            </a:r>
            <a:r>
              <a:rPr lang="de-DE" baseline="0" dirty="0" smtClean="0"/>
              <a:t> User Interface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computational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Obviously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interact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&gt; In </a:t>
            </a:r>
            <a:r>
              <a:rPr lang="de-DE" baseline="0" dirty="0" err="1" smtClean="0"/>
              <a:t>order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a JDemetra+ Webservice,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extracted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wrapped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a web-interface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enables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utilize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JDemetra+ via </a:t>
            </a:r>
            <a:r>
              <a:rPr lang="de-DE" baseline="0" dirty="0" err="1" smtClean="0"/>
              <a:t>standardized</a:t>
            </a:r>
            <a:r>
              <a:rPr lang="de-DE" baseline="0" dirty="0" smtClean="0"/>
              <a:t> network-</a:t>
            </a:r>
            <a:r>
              <a:rPr lang="de-DE" baseline="0" dirty="0" err="1" smtClean="0"/>
              <a:t>requests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Seasonal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Adjustment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X13 Arima)</a:t>
            </a:r>
          </a:p>
          <a:p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business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encounter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specific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component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perform</a:t>
            </a:r>
            <a:r>
              <a:rPr lang="de-DE" baseline="0" dirty="0" smtClean="0"/>
              <a:t> X13 Arima, so </a:t>
            </a:r>
            <a:r>
              <a:rPr lang="de-DE" baseline="0" dirty="0" err="1" smtClean="0"/>
              <a:t>exactly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function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webservice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So </a:t>
            </a:r>
            <a:r>
              <a:rPr lang="de-DE" baseline="0" dirty="0" err="1" smtClean="0"/>
              <a:t>your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component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sends</a:t>
            </a:r>
            <a:r>
              <a:rPr lang="de-DE" baseline="0" dirty="0" smtClean="0"/>
              <a:t> out a </a:t>
            </a:r>
            <a:r>
              <a:rPr lang="de-DE" baseline="0" dirty="0" err="1" smtClean="0"/>
              <a:t>processing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request</a:t>
            </a:r>
            <a:r>
              <a:rPr lang="de-DE" baseline="0" dirty="0" smtClean="0"/>
              <a:t> via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network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including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details</a:t>
            </a:r>
            <a:endParaRPr lang="de-DE" baseline="0" dirty="0" smtClean="0"/>
          </a:p>
          <a:p>
            <a:r>
              <a:rPr lang="de-DE" baseline="0" dirty="0" smtClean="0"/>
              <a:t>After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webservice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accordingly</a:t>
            </a:r>
            <a:r>
              <a:rPr lang="de-DE" baseline="0" dirty="0" smtClean="0"/>
              <a:t>, he </a:t>
            </a:r>
            <a:r>
              <a:rPr lang="de-DE" baseline="0" dirty="0" err="1" smtClean="0"/>
              <a:t>sends</a:t>
            </a:r>
            <a:r>
              <a:rPr lang="de-DE" baseline="0" dirty="0" smtClean="0"/>
              <a:t> back a </a:t>
            </a:r>
            <a:r>
              <a:rPr lang="de-DE" baseline="0" dirty="0" err="1" smtClean="0"/>
              <a:t>response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component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calculated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r>
              <a:rPr lang="de-DE" baseline="0" dirty="0" smtClean="0"/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7912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At DESTATIS, </a:t>
            </a:r>
            <a:r>
              <a:rPr lang="de-DE" dirty="0" err="1" smtClean="0"/>
              <a:t>the</a:t>
            </a:r>
            <a:r>
              <a:rPr lang="de-DE" dirty="0" smtClean="0"/>
              <a:t> Webservice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in a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replace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old</a:t>
            </a:r>
            <a:r>
              <a:rPr lang="de-DE" baseline="0" dirty="0" smtClean="0"/>
              <a:t> US </a:t>
            </a:r>
            <a:r>
              <a:rPr lang="de-DE" baseline="0" dirty="0" err="1" smtClean="0"/>
              <a:t>census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libraries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X12 Arima </a:t>
            </a:r>
            <a:r>
              <a:rPr lang="de-DE" baseline="0" dirty="0" err="1" smtClean="0"/>
              <a:t>seasonal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adjustment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goal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implement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Webservice </a:t>
            </a:r>
            <a:r>
              <a:rPr lang="de-DE" baseline="0" dirty="0" err="1" smtClean="0"/>
              <a:t>straight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current</a:t>
            </a:r>
            <a:r>
              <a:rPr lang="de-DE" baseline="0" dirty="0" smtClean="0"/>
              <a:t> SAS-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workflow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methodology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department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order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a smooth </a:t>
            </a:r>
            <a:r>
              <a:rPr lang="de-DE" baseline="0" dirty="0" err="1" smtClean="0"/>
              <a:t>transition</a:t>
            </a:r>
            <a:endParaRPr lang="de-DE" baseline="0" dirty="0" smtClean="0"/>
          </a:p>
          <a:p>
            <a:r>
              <a:rPr lang="de-DE" baseline="0" dirty="0" smtClean="0"/>
              <a:t>So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component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a SAS </a:t>
            </a:r>
            <a:r>
              <a:rPr lang="de-DE" baseline="0" dirty="0" err="1" smtClean="0"/>
              <a:t>macro</a:t>
            </a:r>
            <a:r>
              <a:rPr lang="de-DE" baseline="0" dirty="0" smtClean="0"/>
              <a:t> i.e. a </a:t>
            </a:r>
            <a:r>
              <a:rPr lang="de-DE" baseline="0" dirty="0" err="1" smtClean="0"/>
              <a:t>collection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SAS </a:t>
            </a:r>
            <a:r>
              <a:rPr lang="de-DE" baseline="0" dirty="0" err="1" smtClean="0"/>
              <a:t>routines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utilizing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Webservice. The </a:t>
            </a:r>
            <a:r>
              <a:rPr lang="de-DE" baseline="0" dirty="0" err="1" smtClean="0"/>
              <a:t>current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version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workflow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handles</a:t>
            </a:r>
            <a:r>
              <a:rPr lang="de-DE" baseline="0" dirty="0" smtClean="0"/>
              <a:t> SAS </a:t>
            </a:r>
            <a:r>
              <a:rPr lang="de-DE" baseline="0" dirty="0" err="1" smtClean="0"/>
              <a:t>datafiles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request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response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format</a:t>
            </a:r>
            <a:r>
              <a:rPr lang="de-DE" baseline="0" dirty="0" smtClean="0"/>
              <a:t>.</a:t>
            </a:r>
          </a:p>
          <a:p>
            <a:r>
              <a:rPr lang="de-DE" dirty="0" smtClean="0"/>
              <a:t>But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iceberg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eye</a:t>
            </a:r>
            <a:r>
              <a:rPr lang="de-DE" baseline="0" dirty="0" smtClean="0"/>
              <a:t>. The </a:t>
            </a:r>
            <a:r>
              <a:rPr lang="de-DE" baseline="0" dirty="0" err="1" smtClean="0"/>
              <a:t>webservice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default</a:t>
            </a:r>
            <a:r>
              <a:rPr lang="de-DE" baseline="0" dirty="0" smtClean="0"/>
              <a:t> will not </a:t>
            </a:r>
            <a:r>
              <a:rPr lang="de-DE" baseline="0" dirty="0" err="1" smtClean="0"/>
              <a:t>accept</a:t>
            </a:r>
            <a:r>
              <a:rPr lang="de-DE" baseline="0" dirty="0" smtClean="0"/>
              <a:t> SAS </a:t>
            </a:r>
            <a:r>
              <a:rPr lang="de-DE" baseline="0" dirty="0" err="1" smtClean="0"/>
              <a:t>datasets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nor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produce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response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Thus </a:t>
            </a:r>
            <a:r>
              <a:rPr lang="de-DE" baseline="0" dirty="0" err="1" smtClean="0"/>
              <a:t>underneath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surface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datasets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transformed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specific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order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form a proper Webservice-</a:t>
            </a:r>
            <a:r>
              <a:rPr lang="de-DE" baseline="0" dirty="0" err="1" smtClean="0"/>
              <a:t>request</a:t>
            </a:r>
            <a:r>
              <a:rPr lang="de-DE" baseline="0" dirty="0" smtClean="0"/>
              <a:t>. </a:t>
            </a:r>
          </a:p>
          <a:p>
            <a:r>
              <a:rPr lang="de-DE" baseline="0" dirty="0" smtClean="0"/>
              <a:t>But also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response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parsed</a:t>
            </a:r>
            <a:r>
              <a:rPr lang="de-DE" baseline="0" dirty="0" smtClean="0"/>
              <a:t> back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SAS in </a:t>
            </a:r>
            <a:r>
              <a:rPr lang="de-DE" baseline="0" dirty="0" err="1" smtClean="0"/>
              <a:t>order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Methodologists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datasets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SAS </a:t>
            </a:r>
            <a:r>
              <a:rPr lang="de-DE" baseline="0" dirty="0" err="1" smtClean="0"/>
              <a:t>routines</a:t>
            </a:r>
            <a:r>
              <a:rPr lang="de-DE" baseline="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2243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challenges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exactly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insert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already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existing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complex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workflow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course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already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invocation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formerly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</a:t>
            </a:r>
            <a:r>
              <a:rPr lang="de-DE" baseline="0" dirty="0" smtClean="0"/>
              <a:t>, X12 Arima.</a:t>
            </a:r>
          </a:p>
          <a:p>
            <a:r>
              <a:rPr lang="de-DE" baseline="0" dirty="0" smtClean="0"/>
              <a:t>But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workflow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historically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programmers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involved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specific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field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methodology</a:t>
            </a:r>
            <a:r>
              <a:rPr lang="de-DE" baseline="0" dirty="0" smtClean="0"/>
              <a:t>.  </a:t>
            </a:r>
            <a:endParaRPr lang="de-DE" dirty="0" smtClean="0"/>
          </a:p>
          <a:p>
            <a:r>
              <a:rPr lang="de-DE" dirty="0" err="1" smtClean="0"/>
              <a:t>Furthermore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explained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previously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formats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involved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hampers</a:t>
            </a:r>
            <a:r>
              <a:rPr lang="de-DE" baseline="0" dirty="0" smtClean="0"/>
              <a:t> a „</a:t>
            </a:r>
            <a:r>
              <a:rPr lang="de-DE" baseline="0" dirty="0" err="1" smtClean="0"/>
              <a:t>plug</a:t>
            </a:r>
            <a:r>
              <a:rPr lang="de-DE" baseline="0" dirty="0" smtClean="0"/>
              <a:t> &amp; </a:t>
            </a:r>
            <a:r>
              <a:rPr lang="de-DE" baseline="0" dirty="0" err="1" smtClean="0"/>
              <a:t>play</a:t>
            </a:r>
            <a:r>
              <a:rPr lang="de-DE" baseline="0" dirty="0" smtClean="0"/>
              <a:t>“ </a:t>
            </a:r>
            <a:r>
              <a:rPr lang="de-DE" baseline="0" dirty="0" err="1" smtClean="0"/>
              <a:t>usage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. Datasets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transformed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order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web-service. This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achieved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so-</a:t>
            </a:r>
            <a:r>
              <a:rPr lang="de-DE" baseline="0" dirty="0" err="1" smtClean="0"/>
              <a:t>called</a:t>
            </a:r>
            <a:r>
              <a:rPr lang="de-DE" baseline="0" dirty="0" smtClean="0"/>
              <a:t> „</a:t>
            </a:r>
            <a:r>
              <a:rPr lang="de-DE" dirty="0" smtClean="0"/>
              <a:t>CSPA </a:t>
            </a:r>
            <a:r>
              <a:rPr lang="de-DE" dirty="0" err="1" smtClean="0"/>
              <a:t>adapters</a:t>
            </a:r>
            <a:r>
              <a:rPr lang="de-DE" dirty="0" smtClean="0"/>
              <a:t>“ </a:t>
            </a:r>
            <a:r>
              <a:rPr lang="de-DE" dirty="0" err="1" smtClean="0"/>
              <a:t>which</a:t>
            </a:r>
            <a:r>
              <a:rPr lang="de-DE" dirty="0" smtClean="0"/>
              <a:t> will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dirty="0" err="1" smtClean="0"/>
              <a:t>standardized</a:t>
            </a:r>
            <a:r>
              <a:rPr lang="de-DE" dirty="0" smtClean="0"/>
              <a:t> CSPA-</a:t>
            </a:r>
            <a:r>
              <a:rPr lang="de-DE" dirty="0" err="1" smtClean="0"/>
              <a:t>compliant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suited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particular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use-case</a:t>
            </a:r>
            <a:r>
              <a:rPr lang="de-DE" baseline="0" dirty="0" smtClean="0"/>
              <a:t>.</a:t>
            </a:r>
          </a:p>
          <a:p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</a:t>
            </a:r>
            <a:r>
              <a:rPr lang="de-DE" baseline="0" dirty="0" smtClean="0"/>
              <a:t> a SAS </a:t>
            </a:r>
            <a:r>
              <a:rPr lang="de-DE" baseline="0" dirty="0" err="1" smtClean="0"/>
              <a:t>dataset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adapter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realized</a:t>
            </a:r>
            <a:r>
              <a:rPr lang="de-DE" baseline="0" dirty="0" smtClean="0"/>
              <a:t> in JAVA </a:t>
            </a:r>
            <a:r>
              <a:rPr lang="de-DE" baseline="0" dirty="0" err="1" smtClean="0"/>
              <a:t>producing</a:t>
            </a:r>
            <a:r>
              <a:rPr lang="de-DE" baseline="0" dirty="0" smtClean="0"/>
              <a:t> a valid XML </a:t>
            </a:r>
            <a:r>
              <a:rPr lang="de-DE" baseline="0" dirty="0" err="1" smtClean="0"/>
              <a:t>dataset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Webservice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smtClean="0"/>
              <a:t>.</a:t>
            </a:r>
            <a:endParaRPr lang="de-DE" dirty="0" smtClean="0"/>
          </a:p>
          <a:p>
            <a:r>
              <a:rPr lang="de-DE" dirty="0" smtClean="0"/>
              <a:t>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absence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(international)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-standards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past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</a:t>
            </a:r>
            <a:r>
              <a:rPr lang="de-DE" dirty="0" err="1" smtClean="0"/>
              <a:t>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r>
              <a:rPr lang="de-DE" dirty="0" smtClean="0"/>
              <a:t>-blocks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monolitic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fall apart.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01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540000" y="862077"/>
            <a:ext cx="8280472" cy="2422907"/>
          </a:xfrm>
        </p:spPr>
        <p:txBody>
          <a:bodyPr lIns="0" tIns="0" rIns="0" bIns="0" anchor="b" anchorCtr="0">
            <a:noAutofit/>
          </a:bodyPr>
          <a:lstStyle>
            <a:lvl1pPr algn="l">
              <a:defRPr sz="5000" b="1" i="0" cap="all" baseline="0">
                <a:solidFill>
                  <a:srgbClr val="666666"/>
                </a:solidFill>
                <a:latin typeface="Agfa Rotis Semisans Ex Bold" pitchFamily="34" charset="0"/>
              </a:defRPr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40000" y="3472745"/>
            <a:ext cx="8280150" cy="1752600"/>
          </a:xfrm>
        </p:spPr>
        <p:txBody>
          <a:bodyPr lIns="37800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300" b="0">
                <a:solidFill>
                  <a:schemeClr val="tx1"/>
                </a:solidFill>
                <a:latin typeface="MetaMediumLF-Roman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 bwMode="gray">
          <a:xfrm>
            <a:off x="539750" y="6207060"/>
            <a:ext cx="4184104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 b="0" i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r>
              <a:rPr lang="de-DE" dirty="0" smtClean="0"/>
              <a:t>© Statistisches Bundesamt, Abteilung/Gruppe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657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4A4B26A-08CD-4020-8381-95DD2FEB7B51}" type="datetime1">
              <a:rPr lang="de-DE" smtClean="0"/>
              <a:t>18.10.2017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© Statistisches Bundesamt, Abteilung/Gruppe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smtClean="0"/>
              <a:t>Folie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 bwMode="gray">
          <a:xfrm>
            <a:off x="540000" y="1807200"/>
            <a:ext cx="8280000" cy="444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07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uverture_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99733" y="6578599"/>
            <a:ext cx="7044267" cy="2899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fond_titre_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88"/>
            <a:ext cx="9144000" cy="646161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2745154" cy="234462"/>
          </a:xfrm>
          <a:prstGeom prst="rect">
            <a:avLst/>
          </a:prstGeom>
          <a:solidFill>
            <a:srgbClr val="1B174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e la date 3"/>
          <p:cNvSpPr txBox="1">
            <a:spLocks/>
          </p:cNvSpPr>
          <p:nvPr userDrawn="1"/>
        </p:nvSpPr>
        <p:spPr>
          <a:xfrm>
            <a:off x="2656579" y="406888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457200" rtl="0" eaLnBrk="1" latinLnBrk="0" hangingPunct="1"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4161E2-66DA-9C48-92A0-59D815EEE2FE}" type="datetimeFigureOut">
              <a:rPr lang="fr-FR" smtClean="0"/>
              <a:pPr/>
              <a:t>18/10/2017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4083538" y="3380154"/>
            <a:ext cx="689707" cy="0"/>
          </a:xfrm>
          <a:prstGeom prst="line">
            <a:avLst/>
          </a:prstGeom>
          <a:ln w="2540" cmpd="sng">
            <a:solidFill>
              <a:schemeClr val="bg1">
                <a:lumMod val="6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2656579" y="1286281"/>
            <a:ext cx="6415129" cy="1067451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70000"/>
              </a:lnSpc>
              <a:defRPr>
                <a:solidFill>
                  <a:srgbClr val="223277"/>
                </a:solidFill>
              </a:defRPr>
            </a:lvl1pPr>
          </a:lstStyle>
          <a:p>
            <a:r>
              <a:rPr lang="fr-FR" smtClean="0"/>
              <a:t>Title of the presentation</a:t>
            </a:r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4021138" y="2906021"/>
            <a:ext cx="2092325" cy="66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Mail address</a:t>
            </a:r>
            <a:endParaRPr lang="fr-FR" dirty="0"/>
          </a:p>
        </p:txBody>
      </p:sp>
      <p:sp>
        <p:nvSpPr>
          <p:cNvPr id="20" name="Espace réservé du texte 18"/>
          <p:cNvSpPr>
            <a:spLocks noGrp="1"/>
          </p:cNvSpPr>
          <p:nvPr>
            <p:ph type="body" sz="quarter" idx="11" hasCustomPrompt="1"/>
          </p:nvPr>
        </p:nvSpPr>
        <p:spPr>
          <a:xfrm>
            <a:off x="4021138" y="2598620"/>
            <a:ext cx="2092325" cy="66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rgbClr val="223277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Presenter name</a:t>
            </a:r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52" y="3873816"/>
            <a:ext cx="3058393" cy="224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8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541003" y="1805236"/>
            <a:ext cx="8279146" cy="444633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358775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gray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taNormalLF-Roman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5163" y="0"/>
            <a:ext cx="2128837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532700" y="1152103"/>
            <a:ext cx="8287449" cy="9314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 bwMode="gray">
          <a:xfrm>
            <a:off x="7135698" y="6308725"/>
            <a:ext cx="981472" cy="2634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de-DE" sz="1100" b="0" smtClean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fld id="{3D10C992-684B-4214-99B9-B7AF6D1B08CF}" type="datetime1">
              <a:rPr lang="de-DE" smtClean="0"/>
              <a:pPr/>
              <a:t>18.10.2017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 bwMode="gray">
          <a:xfrm>
            <a:off x="539750" y="6308725"/>
            <a:ext cx="4184104" cy="26346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 b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r>
              <a:rPr lang="de-DE" dirty="0" smtClean="0"/>
              <a:t>© Statistisches Bundesamt, Abteilung/Gruppe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 bwMode="gray">
          <a:xfrm>
            <a:off x="8172400" y="6308725"/>
            <a:ext cx="647750" cy="2634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de-DE" sz="1100" b="0" smtClean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r>
              <a:rPr lang="de-DE" smtClean="0"/>
              <a:t>Folie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590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b="0" kern="1200" baseline="0">
          <a:solidFill>
            <a:srgbClr val="666666"/>
          </a:solidFill>
          <a:latin typeface="MetaMediumLF-Roman" pitchFamily="34" charset="0"/>
          <a:ea typeface="+mj-ea"/>
          <a:cs typeface="+mj-cs"/>
        </a:defRPr>
      </a:lvl1pPr>
    </p:titleStyle>
    <p:bodyStyle>
      <a:lvl1pPr marL="358775" indent="0" algn="l" defTabSz="914400" rtl="0" eaLnBrk="1" latinLnBrk="0" hangingPunct="1">
        <a:lnSpc>
          <a:spcPct val="100000"/>
        </a:lnSpc>
        <a:spcBef>
          <a:spcPts val="600"/>
        </a:spcBef>
        <a:buFontTx/>
        <a:buNone/>
        <a:defRPr lang="de-DE" sz="2300" b="0" kern="1200" dirty="0" smtClean="0">
          <a:solidFill>
            <a:schemeClr val="tx1"/>
          </a:solidFill>
          <a:latin typeface="MetaMediumLF-Roman" pitchFamily="34" charset="0"/>
          <a:ea typeface="+mn-ea"/>
          <a:cs typeface="+mn-cs"/>
        </a:defRPr>
      </a:lvl1pPr>
      <a:lvl2pPr marL="1258888" indent="-268288" algn="l" defTabSz="914400" rtl="0" eaLnBrk="1" latinLnBrk="0" hangingPunct="1">
        <a:lnSpc>
          <a:spcPct val="100000"/>
        </a:lnSpc>
        <a:spcBef>
          <a:spcPts val="600"/>
        </a:spcBef>
        <a:buClr>
          <a:srgbClr val="CC0033"/>
        </a:buClr>
        <a:buSzPct val="80000"/>
        <a:buFont typeface="Wingdings" pitchFamily="2" charset="2"/>
        <a:buChar char=""/>
        <a:tabLst>
          <a:tab pos="985838" algn="l"/>
        </a:tabLst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2pPr>
      <a:lvl3pPr marL="1704975" indent="-269875" algn="l" defTabSz="914400" rtl="0" eaLnBrk="1" latinLnBrk="0" hangingPunct="1">
        <a:lnSpc>
          <a:spcPct val="100000"/>
        </a:lnSpc>
        <a:spcBef>
          <a:spcPts val="600"/>
        </a:spcBef>
        <a:buClr>
          <a:srgbClr val="FFCC00"/>
        </a:buClr>
        <a:buSzPct val="80000"/>
        <a:buFont typeface="Wingdings" pitchFamily="2" charset="2"/>
        <a:buChar char=""/>
        <a:defRPr lang="de-DE" sz="1900" b="0" kern="1200" dirty="0" smtClean="0">
          <a:solidFill>
            <a:schemeClr val="tx1"/>
          </a:solidFill>
          <a:latin typeface="MetaMediumLF-Roman" pitchFamily="34" charset="0"/>
          <a:ea typeface="+mn-ea"/>
          <a:cs typeface="+mn-cs"/>
        </a:defRPr>
      </a:lvl3pPr>
      <a:lvl4pPr marL="2155825" indent="-276225" algn="l" defTabSz="914400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SzPct val="80000"/>
        <a:buFont typeface="Wingdings" pitchFamily="2" charset="2"/>
        <a:buChar char="n"/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4pPr>
      <a:lvl5pPr marL="2155825" indent="-276225" algn="l" defTabSz="790575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SzPct val="80000"/>
        <a:buFont typeface="Wingdings" pitchFamily="2" charset="2"/>
        <a:buChar char="n"/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5pPr>
      <a:lvl6pPr marL="2155825" indent="-276225" algn="l" defTabSz="914400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SzPct val="80000"/>
        <a:buFont typeface="Wingdings" pitchFamily="2" charset="2"/>
        <a:buChar char="n"/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2.wdp"/><Relationship Id="rId5" Type="http://schemas.microsoft.com/office/2007/relationships/hdphoto" Target="../media/hdphoto1.wdp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microsoft.com/office/2007/relationships/hdphoto" Target="../media/hdphoto3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13.png"/><Relationship Id="rId5" Type="http://schemas.openxmlformats.org/officeDocument/2006/relationships/image" Target="../media/image21.png"/><Relationship Id="rId10" Type="http://schemas.microsoft.com/office/2007/relationships/diagramDrawing" Target="../diagrams/drawing1.xml"/><Relationship Id="rId4" Type="http://schemas.openxmlformats.org/officeDocument/2006/relationships/image" Target="../media/image20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095907" y="3121051"/>
            <a:ext cx="1141110" cy="44537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875" y="1286281"/>
            <a:ext cx="8547833" cy="1067451"/>
          </a:xfrm>
        </p:spPr>
        <p:txBody>
          <a:bodyPr/>
          <a:lstStyle/>
          <a:p>
            <a:r>
              <a:rPr lang="de-DE" sz="4800" dirty="0"/>
              <a:t>CSPA (SERV) in </a:t>
            </a:r>
            <a:r>
              <a:rPr lang="de-DE" sz="4800" dirty="0" err="1"/>
              <a:t>practice</a:t>
            </a:r>
            <a:endParaRPr lang="fr-FR" sz="4800" b="1" dirty="0"/>
          </a:p>
        </p:txBody>
      </p:sp>
      <p:sp>
        <p:nvSpPr>
          <p:cNvPr id="6" name="Untertitel 4"/>
          <p:cNvSpPr txBox="1">
            <a:spLocks/>
          </p:cNvSpPr>
          <p:nvPr/>
        </p:nvSpPr>
        <p:spPr>
          <a:xfrm>
            <a:off x="28574" y="1813821"/>
            <a:ext cx="8943975" cy="1752600"/>
          </a:xfrm>
          <a:prstGeom prst="rect">
            <a:avLst/>
          </a:prstGeom>
        </p:spPr>
        <p:txBody>
          <a:bodyPr/>
          <a:lstStyle>
            <a:lvl1pPr marL="358775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lang="de-DE" sz="23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1pPr>
            <a:lvl2pPr marL="1258888" indent="-2682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2pPr>
            <a:lvl3pPr marL="1704975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lang="de-DE" sz="19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3pPr>
            <a:lvl4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4pPr>
            <a:lvl5pPr marL="2155825" indent="-276225" algn="l" defTabSz="7905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5pPr>
            <a:lvl6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Using the JDemetra+ web service for seasonal adjustment </a:t>
            </a:r>
          </a:p>
          <a:p>
            <a:r>
              <a:rPr lang="en-US" dirty="0" smtClean="0"/>
              <a:t>at DESTATIS</a:t>
            </a: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 bwMode="gray">
          <a:xfrm>
            <a:off x="3711336" y="3493031"/>
            <a:ext cx="2514600" cy="6604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defPPr>
              <a:defRPr lang="de-DE"/>
            </a:defPPr>
            <a:lvl1pPr indent="0">
              <a:lnSpc>
                <a:spcPct val="100000"/>
              </a:lnSpc>
              <a:spcBef>
                <a:spcPts val="600"/>
              </a:spcBef>
              <a:buFontTx/>
              <a:buNone/>
              <a:defRPr sz="1400" b="0" baseline="0">
                <a:solidFill>
                  <a:schemeClr val="bg1">
                    <a:lumMod val="50000"/>
                  </a:schemeClr>
                </a:solidFill>
                <a:latin typeface="MetaMediumLF-Roman" pitchFamily="34" charset="0"/>
              </a:defRPr>
            </a:lvl1pPr>
            <a:lvl2pPr marL="1258888" indent="-268288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200" b="0">
                <a:latin typeface="MetaMediumLF-Roman" pitchFamily="34" charset="0"/>
              </a:defRPr>
            </a:lvl2pPr>
            <a:lvl3pPr marL="1704975" indent="-269875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sz="1200" b="0">
                <a:latin typeface="MetaMediumLF-Roman" pitchFamily="34" charset="0"/>
              </a:defRPr>
            </a:lvl3pPr>
            <a:lvl4pPr marL="2155825" indent="-276225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>
                <a:latin typeface="MetaMediumLF-Roman" pitchFamily="34" charset="0"/>
              </a:defRPr>
            </a:lvl4pPr>
            <a:lvl5pPr marL="2155825" indent="-276225" defTabSz="790575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>
                <a:latin typeface="MetaMediumLF-Roman" pitchFamily="34" charset="0"/>
              </a:defRPr>
            </a:lvl5pPr>
            <a:lvl6pPr marL="2155825" indent="-276225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>
                <a:latin typeface="MetaMediumLF-Roman" pitchFamily="34" charset="0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fr-FR" dirty="0" smtClean="0"/>
              <a:t>( simon.rothmeier@destatis.de )</a:t>
            </a:r>
            <a:endParaRPr lang="fr-FR" dirty="0"/>
          </a:p>
        </p:txBody>
      </p:sp>
      <p:sp>
        <p:nvSpPr>
          <p:cNvPr id="8" name="Espace réservé du texte 3"/>
          <p:cNvSpPr txBox="1">
            <a:spLocks/>
          </p:cNvSpPr>
          <p:nvPr/>
        </p:nvSpPr>
        <p:spPr bwMode="gray">
          <a:xfrm>
            <a:off x="3711336" y="3185630"/>
            <a:ext cx="2092325" cy="6604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lang="de-DE" sz="1600" b="0" kern="1200" baseline="0">
                <a:solidFill>
                  <a:srgbClr val="223277"/>
                </a:solidFill>
                <a:latin typeface="MetaMediumLF-Roman" pitchFamily="34" charset="0"/>
                <a:ea typeface="+mn-ea"/>
                <a:cs typeface="+mn-cs"/>
              </a:defRPr>
            </a:lvl1pPr>
            <a:lvl2pPr marL="1258888" indent="-2682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2pPr>
            <a:lvl3pPr marL="1704975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lang="de-DE"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3pPr>
            <a:lvl4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4pPr>
            <a:lvl5pPr marL="2155825" indent="-276225" algn="l" defTabSz="7905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5pPr>
            <a:lvl6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smtClean="0"/>
              <a:t>Simon Rothmeier</a:t>
            </a:r>
            <a:endParaRPr lang="fr-FR" sz="1800" b="1" dirty="0"/>
          </a:p>
        </p:txBody>
      </p:sp>
      <p:sp>
        <p:nvSpPr>
          <p:cNvPr id="11" name="Espace réservé du texte 2"/>
          <p:cNvSpPr txBox="1">
            <a:spLocks/>
          </p:cNvSpPr>
          <p:nvPr/>
        </p:nvSpPr>
        <p:spPr bwMode="gray">
          <a:xfrm>
            <a:off x="458812" y="3493031"/>
            <a:ext cx="2639568" cy="6604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defPPr>
              <a:defRPr lang="de-DE"/>
            </a:defPPr>
            <a:lvl1pPr indent="0">
              <a:lnSpc>
                <a:spcPct val="100000"/>
              </a:lnSpc>
              <a:spcBef>
                <a:spcPts val="600"/>
              </a:spcBef>
              <a:buFontTx/>
              <a:buNone/>
              <a:defRPr sz="1400" b="0" baseline="0">
                <a:solidFill>
                  <a:schemeClr val="bg1">
                    <a:lumMod val="50000"/>
                  </a:schemeClr>
                </a:solidFill>
                <a:latin typeface="MetaMediumLF-Roman" pitchFamily="34" charset="0"/>
              </a:defRPr>
            </a:lvl1pPr>
            <a:lvl2pPr marL="1258888" indent="-268288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200" b="0">
                <a:latin typeface="MetaMediumLF-Roman" pitchFamily="34" charset="0"/>
              </a:defRPr>
            </a:lvl2pPr>
            <a:lvl3pPr marL="1704975" indent="-269875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sz="1200" b="0">
                <a:latin typeface="MetaMediumLF-Roman" pitchFamily="34" charset="0"/>
              </a:defRPr>
            </a:lvl3pPr>
            <a:lvl4pPr marL="2155825" indent="-276225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>
                <a:latin typeface="MetaMediumLF-Roman" pitchFamily="34" charset="0"/>
              </a:defRPr>
            </a:lvl4pPr>
            <a:lvl5pPr marL="2155825" indent="-276225" defTabSz="790575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>
                <a:latin typeface="MetaMediumLF-Roman" pitchFamily="34" charset="0"/>
              </a:defRPr>
            </a:lvl5pPr>
            <a:lvl6pPr marL="2155825" indent="-276225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>
                <a:latin typeface="MetaMediumLF-Roman" pitchFamily="34" charset="0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fr-FR" dirty="0"/>
              <a:t>( pierre.peyronnel@ec.europa.eu )</a:t>
            </a:r>
          </a:p>
        </p:txBody>
      </p:sp>
      <p:sp>
        <p:nvSpPr>
          <p:cNvPr id="12" name="Espace réservé du texte 3"/>
          <p:cNvSpPr txBox="1">
            <a:spLocks/>
          </p:cNvSpPr>
          <p:nvPr/>
        </p:nvSpPr>
        <p:spPr bwMode="gray">
          <a:xfrm>
            <a:off x="458812" y="3185630"/>
            <a:ext cx="2092325" cy="6604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lang="de-DE" sz="1600" b="0" kern="1200" baseline="0">
                <a:solidFill>
                  <a:srgbClr val="223277"/>
                </a:solidFill>
                <a:latin typeface="MetaMediumLF-Roman" pitchFamily="34" charset="0"/>
                <a:ea typeface="+mn-ea"/>
                <a:cs typeface="+mn-cs"/>
              </a:defRPr>
            </a:lvl1pPr>
            <a:lvl2pPr marL="1258888" indent="-2682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2pPr>
            <a:lvl3pPr marL="1704975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lang="de-DE"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3pPr>
            <a:lvl4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4pPr>
            <a:lvl5pPr marL="2155825" indent="-276225" algn="l" defTabSz="7905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2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5pPr>
            <a:lvl6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 smtClean="0"/>
              <a:t>Pierre </a:t>
            </a:r>
            <a:r>
              <a:rPr lang="fr-FR" sz="1800" b="1" dirty="0" err="1" smtClean="0"/>
              <a:t>Peyronnel</a:t>
            </a:r>
            <a:endParaRPr lang="fr-FR" sz="1800" b="1" dirty="0"/>
          </a:p>
        </p:txBody>
      </p:sp>
      <p:sp>
        <p:nvSpPr>
          <p:cNvPr id="3" name="Rechteck 2"/>
          <p:cNvSpPr/>
          <p:nvPr/>
        </p:nvSpPr>
        <p:spPr>
          <a:xfrm>
            <a:off x="84796" y="6589663"/>
            <a:ext cx="182934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/>
              <a:t>Icon-Source: https://thenounproject.com/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42433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:\Seasonal_Adjust\pres\scfe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162" y="791052"/>
            <a:ext cx="1495425" cy="109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0" y="1152102"/>
            <a:ext cx="2938009" cy="1705397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/>
        </p:spPr>
      </p:pic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2551" y="220661"/>
            <a:ext cx="8287449" cy="931442"/>
          </a:xfrm>
        </p:spPr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TSS?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32550" y="1152103"/>
            <a:ext cx="2938009" cy="1705396"/>
          </a:xfrm>
          <a:prstGeom prst="rect">
            <a:avLst/>
          </a:prstGeom>
          <a:solidFill>
            <a:schemeClr val="bg1"/>
          </a:solidFill>
          <a:ln w="38100" cap="sq">
            <a:solidFill>
              <a:schemeClr val="tx1"/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5" descr="H:\grafiken\interfac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37" y="1633537"/>
            <a:ext cx="1099238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:\grafiken\gear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787" y="1588292"/>
            <a:ext cx="1139348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 bwMode="gray">
          <a:xfrm>
            <a:off x="599226" y="1199728"/>
            <a:ext cx="2143125" cy="385973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2300" dirty="0" smtClean="0"/>
              <a:t>JDemetra+</a:t>
            </a:r>
          </a:p>
        </p:txBody>
      </p:sp>
      <p:sp>
        <p:nvSpPr>
          <p:cNvPr id="12" name="Pfeil nach links und rechts 11"/>
          <p:cNvSpPr/>
          <p:nvPr/>
        </p:nvSpPr>
        <p:spPr>
          <a:xfrm>
            <a:off x="1771649" y="2018107"/>
            <a:ext cx="511087" cy="273846"/>
          </a:xfrm>
          <a:prstGeom prst="left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64" y="1421568"/>
            <a:ext cx="1585911" cy="157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H:\grafiken\gears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21" y="1510549"/>
            <a:ext cx="897391" cy="89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 bwMode="gray">
          <a:xfrm>
            <a:off x="5079953" y="751015"/>
            <a:ext cx="2143125" cy="670553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sz="2000" dirty="0" smtClean="0"/>
              <a:t>JDemetra+</a:t>
            </a:r>
          </a:p>
          <a:p>
            <a:pPr algn="ctr"/>
            <a:r>
              <a:rPr lang="de-DE" sz="2000" dirty="0" smtClean="0"/>
              <a:t>Webservice</a:t>
            </a:r>
          </a:p>
        </p:txBody>
      </p:sp>
      <p:grpSp>
        <p:nvGrpSpPr>
          <p:cNvPr id="21" name="Gruppieren 20"/>
          <p:cNvGrpSpPr/>
          <p:nvPr/>
        </p:nvGrpSpPr>
        <p:grpSpPr>
          <a:xfrm>
            <a:off x="929991" y="3763838"/>
            <a:ext cx="2143125" cy="2518313"/>
            <a:chOff x="6675024" y="4047965"/>
            <a:chExt cx="2143125" cy="2518313"/>
          </a:xfrm>
        </p:grpSpPr>
        <p:pic>
          <p:nvPicPr>
            <p:cNvPr id="15" name="Picture 6" descr="https://upload.wikimedia.org/wikipedia/commons/thumb/3/37/Icosahedron_graph_A3.png/484px-Icosahedron_graph_A3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908" y="4835349"/>
              <a:ext cx="1745355" cy="1730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feld 19"/>
            <p:cNvSpPr txBox="1"/>
            <p:nvPr/>
          </p:nvSpPr>
          <p:spPr bwMode="gray">
            <a:xfrm>
              <a:off x="6675024" y="4047965"/>
              <a:ext cx="2143125" cy="705212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noAutofit/>
            </a:bodyPr>
            <a:lstStyle/>
            <a:p>
              <a:pPr algn="ctr"/>
              <a:r>
                <a:rPr lang="de-DE" sz="2300" dirty="0" err="1" smtClean="0"/>
                <a:t>Methodological</a:t>
              </a:r>
              <a:r>
                <a:rPr lang="de-DE" sz="2300" dirty="0" smtClean="0"/>
                <a:t> </a:t>
              </a:r>
              <a:r>
                <a:rPr lang="de-DE" sz="2300" dirty="0" err="1" smtClean="0"/>
                <a:t>Component</a:t>
              </a:r>
              <a:endParaRPr lang="de-DE" sz="2300" dirty="0" smtClean="0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5153305" y="4324093"/>
            <a:ext cx="2143125" cy="2185185"/>
            <a:chOff x="4226705" y="4114555"/>
            <a:chExt cx="2143125" cy="2185185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3324" y="4114555"/>
              <a:ext cx="1829889" cy="1816880"/>
            </a:xfrm>
            <a:prstGeom prst="rect">
              <a:avLst/>
            </a:prstGeom>
          </p:spPr>
        </p:pic>
        <p:sp>
          <p:nvSpPr>
            <p:cNvPr id="22" name="Textfeld 21"/>
            <p:cNvSpPr txBox="1"/>
            <p:nvPr/>
          </p:nvSpPr>
          <p:spPr bwMode="gray">
            <a:xfrm>
              <a:off x="4226705" y="5947134"/>
              <a:ext cx="2143125" cy="352606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noAutofit/>
            </a:bodyPr>
            <a:lstStyle/>
            <a:p>
              <a:pPr algn="ctr"/>
              <a:r>
                <a:rPr lang="de-DE" sz="2300" dirty="0" smtClean="0"/>
                <a:t>Network</a:t>
              </a:r>
            </a:p>
          </p:txBody>
        </p:sp>
      </p:grpSp>
      <p:cxnSp>
        <p:nvCxnSpPr>
          <p:cNvPr id="27" name="Gerade Verbindung mit Pfeil 26"/>
          <p:cNvCxnSpPr/>
          <p:nvPr/>
        </p:nvCxnSpPr>
        <p:spPr>
          <a:xfrm>
            <a:off x="3187416" y="5232533"/>
            <a:ext cx="2260884" cy="0"/>
          </a:xfrm>
          <a:prstGeom prst="straightConnector1">
            <a:avLst/>
          </a:prstGeom>
          <a:ln w="88900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6647224" y="3031898"/>
            <a:ext cx="0" cy="1130270"/>
          </a:xfrm>
          <a:prstGeom prst="straightConnector1">
            <a:avLst/>
          </a:prstGeom>
          <a:ln w="88900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 bwMode="gray">
          <a:xfrm>
            <a:off x="6922576" y="2651556"/>
            <a:ext cx="935550" cy="328719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600" dirty="0" smtClean="0"/>
              <a:t>X13 Arima</a:t>
            </a:r>
          </a:p>
        </p:txBody>
      </p:sp>
      <p:cxnSp>
        <p:nvCxnSpPr>
          <p:cNvPr id="36" name="Gerade Verbindung mit Pfeil 35"/>
          <p:cNvCxnSpPr/>
          <p:nvPr/>
        </p:nvCxnSpPr>
        <p:spPr>
          <a:xfrm flipH="1">
            <a:off x="2874230" y="5513825"/>
            <a:ext cx="2282108" cy="0"/>
          </a:xfrm>
          <a:prstGeom prst="straightConnector1">
            <a:avLst/>
          </a:prstGeom>
          <a:ln w="8890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6818674" y="3486150"/>
            <a:ext cx="0" cy="1065072"/>
          </a:xfrm>
          <a:prstGeom prst="straightConnector1">
            <a:avLst/>
          </a:prstGeom>
          <a:ln w="8890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 bwMode="gray">
          <a:xfrm>
            <a:off x="3470559" y="4878625"/>
            <a:ext cx="1603659" cy="26102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dirty="0" smtClean="0"/>
              <a:t>Request</a:t>
            </a:r>
          </a:p>
        </p:txBody>
      </p:sp>
      <p:sp>
        <p:nvSpPr>
          <p:cNvPr id="45" name="Textfeld 44"/>
          <p:cNvSpPr txBox="1"/>
          <p:nvPr/>
        </p:nvSpPr>
        <p:spPr bwMode="gray">
          <a:xfrm>
            <a:off x="3470559" y="5615700"/>
            <a:ext cx="1603659" cy="26102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dirty="0" smtClean="0"/>
              <a:t>Response</a:t>
            </a:r>
          </a:p>
        </p:txBody>
      </p:sp>
      <p:sp>
        <p:nvSpPr>
          <p:cNvPr id="44" name="Eingekerbter Richtungspfeil 43"/>
          <p:cNvSpPr/>
          <p:nvPr/>
        </p:nvSpPr>
        <p:spPr>
          <a:xfrm>
            <a:off x="3992613" y="1558417"/>
            <a:ext cx="861501" cy="892765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6" name="Abgerundete rechteckige Legende 45"/>
          <p:cNvSpPr/>
          <p:nvPr/>
        </p:nvSpPr>
        <p:spPr>
          <a:xfrm>
            <a:off x="111409" y="4554369"/>
            <a:ext cx="1199514" cy="847993"/>
          </a:xfrm>
          <a:prstGeom prst="wedgeRoundRectCallout">
            <a:avLst>
              <a:gd name="adj1" fmla="val 64811"/>
              <a:gd name="adj2" fmla="val 2323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„I </a:t>
            </a:r>
            <a:r>
              <a:rPr lang="de-DE" sz="1400" dirty="0" err="1" smtClean="0"/>
              <a:t>need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perform</a:t>
            </a:r>
            <a:r>
              <a:rPr lang="de-DE" sz="1400" dirty="0" smtClean="0"/>
              <a:t> X13 Arima!“</a:t>
            </a:r>
            <a:endParaRPr lang="de-DE" sz="1400" dirty="0"/>
          </a:p>
        </p:txBody>
      </p:sp>
      <p:sp>
        <p:nvSpPr>
          <p:cNvPr id="47" name="Rechteck 46"/>
          <p:cNvSpPr/>
          <p:nvPr/>
        </p:nvSpPr>
        <p:spPr>
          <a:xfrm>
            <a:off x="111409" y="791052"/>
            <a:ext cx="4823327" cy="2314885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 rechteckige Legende 47"/>
          <p:cNvSpPr/>
          <p:nvPr/>
        </p:nvSpPr>
        <p:spPr>
          <a:xfrm>
            <a:off x="4503307" y="2433502"/>
            <a:ext cx="1199514" cy="847993"/>
          </a:xfrm>
          <a:prstGeom prst="wedgeRoundRectCallout">
            <a:avLst>
              <a:gd name="adj1" fmla="val 40871"/>
              <a:gd name="adj2" fmla="val -71224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„</a:t>
            </a:r>
            <a:r>
              <a:rPr lang="de-DE" sz="1400" dirty="0" err="1" smtClean="0"/>
              <a:t>Let</a:t>
            </a:r>
            <a:r>
              <a:rPr lang="de-DE" sz="1400" dirty="0" smtClean="0"/>
              <a:t> </a:t>
            </a:r>
            <a:r>
              <a:rPr lang="de-DE" sz="1400" dirty="0" err="1" smtClean="0"/>
              <a:t>me</a:t>
            </a:r>
            <a:r>
              <a:rPr lang="de-DE" sz="1400" dirty="0" smtClean="0"/>
              <a:t> </a:t>
            </a:r>
            <a:r>
              <a:rPr lang="de-DE" sz="1400" dirty="0" err="1" smtClean="0"/>
              <a:t>help</a:t>
            </a:r>
            <a:r>
              <a:rPr lang="de-DE" sz="1400" dirty="0" smtClean="0"/>
              <a:t> </a:t>
            </a:r>
            <a:r>
              <a:rPr lang="de-DE" sz="1400" dirty="0" err="1" smtClean="0"/>
              <a:t>you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</a:t>
            </a:r>
            <a:r>
              <a:rPr lang="de-DE" sz="1400" dirty="0" err="1" smtClean="0"/>
              <a:t>that</a:t>
            </a:r>
            <a:r>
              <a:rPr lang="de-DE" sz="1400" dirty="0" smtClean="0"/>
              <a:t>!“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59000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2" grpId="0" animBg="1"/>
      <p:bldP spid="16" grpId="0"/>
      <p:bldP spid="34" grpId="0"/>
      <p:bldP spid="43" grpId="0"/>
      <p:bldP spid="45" grpId="0"/>
      <p:bldP spid="44" grpId="0" animBg="1"/>
      <p:bldP spid="46" grpId="0" animBg="1"/>
      <p:bldP spid="46" grpId="1" animBg="1"/>
      <p:bldP spid="47" grpId="0" animBg="1"/>
      <p:bldP spid="48" grpId="0" animBg="1"/>
      <p:bldP spid="4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2551" y="220661"/>
            <a:ext cx="8287449" cy="931442"/>
          </a:xfrm>
        </p:spPr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at DESTATIS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5" y="2699191"/>
            <a:ext cx="1185244" cy="48691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grpSp>
        <p:nvGrpSpPr>
          <p:cNvPr id="3" name="Gruppieren 2"/>
          <p:cNvGrpSpPr/>
          <p:nvPr/>
        </p:nvGrpSpPr>
        <p:grpSpPr>
          <a:xfrm>
            <a:off x="5524451" y="1438064"/>
            <a:ext cx="1585911" cy="1577757"/>
            <a:chOff x="5336664" y="1421568"/>
            <a:chExt cx="1585911" cy="1577757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6664" y="1421568"/>
              <a:ext cx="1585911" cy="1577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 descr="H:\grafiken\gears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821" y="1510549"/>
              <a:ext cx="897391" cy="892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2" descr="H:\Seasonal_Adjust\pres\scfe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162" y="791052"/>
            <a:ext cx="1495425" cy="109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upload.wikimedia.org/wikipedia/commons/thumb/3/37/Icosahedron_graph_A3.png/484px-Icosahedron_graph_A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0" y="968262"/>
            <a:ext cx="1745355" cy="173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Gerade Verbindung mit Pfeil 16"/>
          <p:cNvCxnSpPr/>
          <p:nvPr/>
        </p:nvCxnSpPr>
        <p:spPr>
          <a:xfrm>
            <a:off x="2609850" y="1760206"/>
            <a:ext cx="2876550" cy="0"/>
          </a:xfrm>
          <a:prstGeom prst="straightConnector1">
            <a:avLst/>
          </a:prstGeom>
          <a:ln w="177800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1698348" y="2549958"/>
            <a:ext cx="2902227" cy="0"/>
          </a:xfrm>
          <a:prstGeom prst="straightConnector1">
            <a:avLst/>
          </a:prstGeom>
          <a:ln w="17780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36" y="1285664"/>
            <a:ext cx="746533" cy="75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36" y="2202475"/>
            <a:ext cx="746533" cy="75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Positionsrahmen 23"/>
          <p:cNvSpPr/>
          <p:nvPr/>
        </p:nvSpPr>
        <p:spPr>
          <a:xfrm>
            <a:off x="3086100" y="1107962"/>
            <a:ext cx="1038225" cy="1974384"/>
          </a:xfrm>
          <a:prstGeom prst="frame">
            <a:avLst>
              <a:gd name="adj1" fmla="val 554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 bwMode="gray">
          <a:xfrm>
            <a:off x="7924800" y="6691314"/>
            <a:ext cx="1190625" cy="21431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r"/>
            <a:r>
              <a:rPr lang="de-DE" sz="700" dirty="0" smtClean="0"/>
              <a:t>© Image: </a:t>
            </a:r>
            <a:r>
              <a:rPr lang="de-DE" sz="700" dirty="0" err="1" smtClean="0"/>
              <a:t>Wikisource</a:t>
            </a:r>
            <a:r>
              <a:rPr lang="de-DE" sz="700" dirty="0" smtClean="0"/>
              <a:t> Logo</a:t>
            </a:r>
            <a:endParaRPr lang="de-DE" sz="700" dirty="0" smtClean="0"/>
          </a:p>
        </p:txBody>
      </p:sp>
      <p:pic>
        <p:nvPicPr>
          <p:cNvPr id="1026" name="Picture 2" descr="https://upload.wikimedia.org/wikipedia/commons/f/fb/Wikisource-logo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92"/>
          <a:stretch/>
        </p:blipFill>
        <p:spPr bwMode="auto">
          <a:xfrm>
            <a:off x="7101271" y="2585421"/>
            <a:ext cx="2288305" cy="672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" descr="https://upload.wikimedia.org/wikipedia/commons/f/fb/Wikisource-logo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2"/>
          <a:stretch/>
        </p:blipFill>
        <p:spPr bwMode="auto">
          <a:xfrm>
            <a:off x="7101270" y="3397249"/>
            <a:ext cx="2288305" cy="23916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erade Verbindung 6"/>
          <p:cNvCxnSpPr/>
          <p:nvPr/>
        </p:nvCxnSpPr>
        <p:spPr>
          <a:xfrm>
            <a:off x="-38100" y="3325802"/>
            <a:ext cx="9451571" cy="0"/>
          </a:xfrm>
          <a:prstGeom prst="line">
            <a:avLst/>
          </a:prstGeom>
          <a:ln w="142875">
            <a:solidFill>
              <a:srgbClr val="D6DD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1100427" y="4096217"/>
            <a:ext cx="4843124" cy="15"/>
          </a:xfrm>
          <a:prstGeom prst="straightConnector1">
            <a:avLst/>
          </a:prstGeom>
          <a:ln w="177800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829" y="3718134"/>
            <a:ext cx="758574" cy="75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80" y="3718119"/>
            <a:ext cx="741702" cy="75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998" y="3718134"/>
            <a:ext cx="746533" cy="75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Gruppieren 31"/>
          <p:cNvGrpSpPr/>
          <p:nvPr/>
        </p:nvGrpSpPr>
        <p:grpSpPr>
          <a:xfrm>
            <a:off x="6009271" y="3723538"/>
            <a:ext cx="792955" cy="788878"/>
            <a:chOff x="5336664" y="1421568"/>
            <a:chExt cx="1585911" cy="1577757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6664" y="1421568"/>
              <a:ext cx="1585911" cy="1577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6" descr="H:\grafiken\gears.PNG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821" y="1510549"/>
              <a:ext cx="897391" cy="892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5" name="Picture 6" descr="https://upload.wikimedia.org/wikipedia/commons/thumb/3/37/Icosahedron_graph_A3.png/484px-Icosahedron_graph_A3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2" y="3646952"/>
            <a:ext cx="872677" cy="86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uppieren 36"/>
          <p:cNvGrpSpPr/>
          <p:nvPr/>
        </p:nvGrpSpPr>
        <p:grpSpPr>
          <a:xfrm>
            <a:off x="6009271" y="5270398"/>
            <a:ext cx="792955" cy="788878"/>
            <a:chOff x="5336664" y="1421568"/>
            <a:chExt cx="1585911" cy="1577757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6664" y="1421568"/>
              <a:ext cx="1585911" cy="1577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6" descr="H:\grafiken\gears.PNG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821" y="1510549"/>
              <a:ext cx="897391" cy="892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" name="Picture 6" descr="https://upload.wikimedia.org/wikipedia/commons/thumb/3/37/Icosahedron_graph_A3.png/484px-Icosahedron_graph_A3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2" y="5193812"/>
            <a:ext cx="872677" cy="86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Gerade Verbindung mit Pfeil 40"/>
          <p:cNvCxnSpPr/>
          <p:nvPr/>
        </p:nvCxnSpPr>
        <p:spPr>
          <a:xfrm flipH="1">
            <a:off x="1588034" y="5626544"/>
            <a:ext cx="3568727" cy="0"/>
          </a:xfrm>
          <a:prstGeom prst="straightConnector1">
            <a:avLst/>
          </a:prstGeom>
          <a:ln w="17780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3" y="5248446"/>
            <a:ext cx="746533" cy="75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322" y="5243095"/>
            <a:ext cx="758574" cy="75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57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"/>
          <p:cNvSpPr/>
          <p:nvPr/>
        </p:nvSpPr>
        <p:spPr>
          <a:xfrm>
            <a:off x="2907242" y="1671761"/>
            <a:ext cx="2368993" cy="2368993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40000" y="220661"/>
            <a:ext cx="8287449" cy="931442"/>
          </a:xfrm>
        </p:spPr>
        <p:txBody>
          <a:bodyPr/>
          <a:lstStyle/>
          <a:p>
            <a:r>
              <a:rPr lang="de-DE" dirty="0" err="1" smtClean="0"/>
              <a:t>Challenges</a:t>
            </a:r>
            <a:endParaRPr lang="de-DE" dirty="0"/>
          </a:p>
        </p:txBody>
      </p:sp>
      <p:pic>
        <p:nvPicPr>
          <p:cNvPr id="4" name="Picture 2" descr="H:\Seasonal_Adjust\pres\scfe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162" y="791052"/>
            <a:ext cx="1495425" cy="109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uppieren 28"/>
          <p:cNvGrpSpPr/>
          <p:nvPr/>
        </p:nvGrpSpPr>
        <p:grpSpPr>
          <a:xfrm>
            <a:off x="3270084" y="2034603"/>
            <a:ext cx="1643312" cy="1643312"/>
            <a:chOff x="1135824" y="3663631"/>
            <a:chExt cx="2275675" cy="2275675"/>
          </a:xfrm>
        </p:grpSpPr>
        <p:sp>
          <p:nvSpPr>
            <p:cNvPr id="7" name="Oval 28"/>
            <p:cNvSpPr/>
            <p:nvPr/>
          </p:nvSpPr>
          <p:spPr>
            <a:xfrm>
              <a:off x="1135824" y="3663631"/>
              <a:ext cx="2275675" cy="2275675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7"/>
            <p:cNvGrpSpPr/>
            <p:nvPr/>
          </p:nvGrpSpPr>
          <p:grpSpPr>
            <a:xfrm>
              <a:off x="1581453" y="4112819"/>
              <a:ext cx="1384415" cy="1377297"/>
              <a:chOff x="5336664" y="1421568"/>
              <a:chExt cx="1585911" cy="1577757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6664" y="1421568"/>
                <a:ext cx="1585911" cy="15777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6" descr="H:\grafiken\gears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2821" y="1510549"/>
                <a:ext cx="897391" cy="8927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885812490"/>
              </p:ext>
            </p:extLst>
          </p:nvPr>
        </p:nvGraphicFramePr>
        <p:xfrm>
          <a:off x="1060565" y="4669359"/>
          <a:ext cx="6096000" cy="103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31" name="Gerade Verbindung mit Pfeil 30"/>
          <p:cNvCxnSpPr/>
          <p:nvPr/>
        </p:nvCxnSpPr>
        <p:spPr>
          <a:xfrm flipH="1">
            <a:off x="2463802" y="3821024"/>
            <a:ext cx="792480" cy="79248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4899594" y="3828644"/>
            <a:ext cx="792000" cy="79248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4100517" y="4148684"/>
            <a:ext cx="0" cy="53340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 bwMode="gray">
          <a:xfrm>
            <a:off x="4274514" y="4042790"/>
            <a:ext cx="396000" cy="63929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sz="4400" dirty="0" smtClean="0">
                <a:solidFill>
                  <a:srgbClr val="C00000"/>
                </a:solidFill>
              </a:rPr>
              <a:t>?</a:t>
            </a:r>
            <a:endParaRPr lang="de-DE" sz="4400" dirty="0" smtClean="0">
              <a:solidFill>
                <a:srgbClr val="C0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 bwMode="gray">
          <a:xfrm>
            <a:off x="5479903" y="3752444"/>
            <a:ext cx="396000" cy="63929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sz="4400" dirty="0" smtClean="0">
                <a:solidFill>
                  <a:srgbClr val="C00000"/>
                </a:solidFill>
              </a:rPr>
              <a:t>?</a:t>
            </a:r>
            <a:endParaRPr lang="de-DE" sz="4400" dirty="0" smtClean="0">
              <a:solidFill>
                <a:srgbClr val="C0000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 bwMode="gray">
          <a:xfrm>
            <a:off x="3173958" y="3973425"/>
            <a:ext cx="396000" cy="63929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sz="4400" dirty="0" smtClean="0">
                <a:solidFill>
                  <a:srgbClr val="C00000"/>
                </a:solidFill>
              </a:rPr>
              <a:t>?</a:t>
            </a:r>
            <a:endParaRPr lang="de-DE" sz="4400" dirty="0" smtClean="0">
              <a:solidFill>
                <a:srgbClr val="C00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 bwMode="gray">
          <a:xfrm>
            <a:off x="1185416" y="5701827"/>
            <a:ext cx="5830202" cy="472440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sz="2300" dirty="0" err="1" smtClean="0"/>
              <a:t>Seasonal</a:t>
            </a:r>
            <a:r>
              <a:rPr lang="de-DE" sz="2300" dirty="0" smtClean="0"/>
              <a:t> </a:t>
            </a:r>
            <a:r>
              <a:rPr lang="de-DE" sz="2300" dirty="0" err="1" smtClean="0"/>
              <a:t>Adjustment</a:t>
            </a:r>
            <a:r>
              <a:rPr lang="de-DE" sz="2300" dirty="0" smtClean="0"/>
              <a:t> Workflow</a:t>
            </a:r>
            <a:endParaRPr lang="de-DE" sz="2300" dirty="0" smtClean="0"/>
          </a:p>
        </p:txBody>
      </p:sp>
      <p:sp>
        <p:nvSpPr>
          <p:cNvPr id="41" name="Textfeld 40"/>
          <p:cNvSpPr txBox="1"/>
          <p:nvPr/>
        </p:nvSpPr>
        <p:spPr bwMode="gray">
          <a:xfrm>
            <a:off x="3530232" y="3691775"/>
            <a:ext cx="1150620" cy="33747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de-DE" sz="2300" dirty="0" smtClean="0">
                <a:solidFill>
                  <a:schemeClr val="bg1"/>
                </a:solidFill>
              </a:rPr>
              <a:t>XML</a:t>
            </a:r>
            <a:endParaRPr lang="de-DE" sz="2300" dirty="0" smtClean="0">
              <a:solidFill>
                <a:schemeClr val="bg1"/>
              </a:solidFill>
            </a:endParaRPr>
          </a:p>
        </p:txBody>
      </p:sp>
      <p:sp>
        <p:nvSpPr>
          <p:cNvPr id="47" name="Legende mit Pfeil nach unten 46"/>
          <p:cNvSpPr/>
          <p:nvPr/>
        </p:nvSpPr>
        <p:spPr>
          <a:xfrm>
            <a:off x="3816238" y="1242712"/>
            <a:ext cx="550999" cy="666210"/>
          </a:xfrm>
          <a:prstGeom prst="downArrowCallout">
            <a:avLst>
              <a:gd name="adj1" fmla="val 27766"/>
              <a:gd name="adj2" fmla="val 27766"/>
              <a:gd name="adj3" fmla="val 23617"/>
              <a:gd name="adj4" fmla="val 7492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266" y="847946"/>
            <a:ext cx="746533" cy="75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feld 50"/>
          <p:cNvSpPr txBox="1"/>
          <p:nvPr/>
        </p:nvSpPr>
        <p:spPr bwMode="gray">
          <a:xfrm rot="20359646">
            <a:off x="1960882" y="1683709"/>
            <a:ext cx="1798320" cy="30664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algn="r"/>
            <a:r>
              <a:rPr lang="de-DE" dirty="0" smtClean="0"/>
              <a:t>CSPA Adapter</a:t>
            </a:r>
            <a:endParaRPr lang="de-DE" dirty="0" smtClean="0"/>
          </a:p>
        </p:txBody>
      </p:sp>
      <p:cxnSp>
        <p:nvCxnSpPr>
          <p:cNvPr id="53" name="Gekrümmte Verbindung 52"/>
          <p:cNvCxnSpPr/>
          <p:nvPr/>
        </p:nvCxnSpPr>
        <p:spPr>
          <a:xfrm rot="10800000" flipV="1">
            <a:off x="4591598" y="1269381"/>
            <a:ext cx="1199605" cy="291477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Bild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51" y="1267586"/>
            <a:ext cx="452572" cy="452572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7257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7" grpId="0"/>
      <p:bldP spid="39" grpId="0"/>
      <p:bldP spid="40" grpId="0"/>
      <p:bldP spid="41" grpId="0"/>
      <p:bldP spid="47" grpId="0" animBg="1"/>
      <p:bldP spid="51" grpId="0"/>
    </p:bldLst>
  </p:timing>
</p:sld>
</file>

<file path=ppt/theme/theme1.xml><?xml version="1.0" encoding="utf-8"?>
<a:theme xmlns:a="http://schemas.openxmlformats.org/drawingml/2006/main" name="blank">
  <a:themeElements>
    <a:clrScheme name="Statistisches Bundesamt Wiesbaden">
      <a:dk1>
        <a:sysClr val="windowText" lastClr="000000"/>
      </a:dk1>
      <a:lt1>
        <a:sysClr val="window" lastClr="FFFFFF"/>
      </a:lt1>
      <a:dk2>
        <a:srgbClr val="333366"/>
      </a:dk2>
      <a:lt2>
        <a:srgbClr val="FF6600"/>
      </a:lt2>
      <a:accent1>
        <a:srgbClr val="CC0033"/>
      </a:accent1>
      <a:accent2>
        <a:srgbClr val="FFCC00"/>
      </a:accent2>
      <a:accent3>
        <a:srgbClr val="3366CC"/>
      </a:accent3>
      <a:accent4>
        <a:srgbClr val="66CCFF"/>
      </a:accent4>
      <a:accent5>
        <a:srgbClr val="990033"/>
      </a:accent5>
      <a:accent6>
        <a:srgbClr val="66CC66"/>
      </a:accent6>
      <a:hlink>
        <a:srgbClr val="0000FF"/>
      </a:hlink>
      <a:folHlink>
        <a:srgbClr val="800080"/>
      </a:folHlink>
    </a:clrScheme>
    <a:fontScheme name="Benutzerdefiniert 2">
      <a:majorFont>
        <a:latin typeface="MetaMediumLF-Roman"/>
        <a:ea typeface=""/>
        <a:cs typeface=""/>
      </a:majorFont>
      <a:minorFont>
        <a:latin typeface="MetaMediumLF-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ln>
          <a:noFill/>
        </a:ln>
      </a:spPr>
      <a:bodyPr vert="horz" wrap="square" lIns="0" tIns="0" rIns="0" bIns="0" rtlCol="0">
        <a:noAutofit/>
      </a:bodyPr>
      <a:lstStyle>
        <a:defPPr>
          <a:defRPr sz="23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632</Words>
  <Application>Microsoft Office PowerPoint</Application>
  <PresentationFormat>Bildschirmpräsentation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blank</vt:lpstr>
      <vt:lpstr>CSPA (SERV) in practice</vt:lpstr>
      <vt:lpstr>What is the TSS?</vt:lpstr>
      <vt:lpstr>How it is used at DESTATIS</vt:lpstr>
      <vt:lpstr>Challenges</vt:lpstr>
    </vt:vector>
  </TitlesOfParts>
  <Company>Statistisches 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Rothmeier, Simon (C303)</dc:creator>
  <cp:lastModifiedBy>Rothmeier, Simon (C303)</cp:lastModifiedBy>
  <cp:revision>93</cp:revision>
  <dcterms:created xsi:type="dcterms:W3CDTF">2017-10-17T06:20:56Z</dcterms:created>
  <dcterms:modified xsi:type="dcterms:W3CDTF">2017-10-18T12:17:23Z</dcterms:modified>
</cp:coreProperties>
</file>