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0" r:id="rId4"/>
    <p:sldId id="289" r:id="rId5"/>
    <p:sldId id="281" r:id="rId6"/>
    <p:sldId id="293" r:id="rId7"/>
    <p:sldId id="294" r:id="rId8"/>
    <p:sldId id="295" r:id="rId9"/>
    <p:sldId id="296" r:id="rId10"/>
    <p:sldId id="29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FF7"/>
    <a:srgbClr val="004A82"/>
    <a:srgbClr val="005DA2"/>
    <a:srgbClr val="F0F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9" autoAdjust="0"/>
    <p:restoredTop sz="94675" autoAdjust="0"/>
  </p:normalViewPr>
  <p:slideViewPr>
    <p:cSldViewPr>
      <p:cViewPr>
        <p:scale>
          <a:sx n="96" d="100"/>
          <a:sy n="96" d="100"/>
        </p:scale>
        <p:origin x="-1070" y="21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EC91-075B-4FCD-9517-C023BB19A856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FB93-A842-4BF9-AEC8-85D1000E640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60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EC91-075B-4FCD-9517-C023BB19A856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FB93-A842-4BF9-AEC8-85D1000E640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5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EC91-075B-4FCD-9517-C023BB19A856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FB93-A842-4BF9-AEC8-85D1000E640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7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EC91-075B-4FCD-9517-C023BB19A856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FB93-A842-4BF9-AEC8-85D1000E640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7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EC91-075B-4FCD-9517-C023BB19A856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FB93-A842-4BF9-AEC8-85D1000E640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05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EC91-075B-4FCD-9517-C023BB19A856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FB93-A842-4BF9-AEC8-85D1000E640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3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EC91-075B-4FCD-9517-C023BB19A856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FB93-A842-4BF9-AEC8-85D1000E640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66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EC91-075B-4FCD-9517-C023BB19A856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FB93-A842-4BF9-AEC8-85D1000E640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948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EC91-075B-4FCD-9517-C023BB19A856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FB93-A842-4BF9-AEC8-85D1000E640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02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EC91-075B-4FCD-9517-C023BB19A856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FB93-A842-4BF9-AEC8-85D1000E640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21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EC91-075B-4FCD-9517-C023BB19A856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FB93-A842-4BF9-AEC8-85D1000E640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928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2EC91-075B-4FCD-9517-C023BB19A856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FB93-A842-4BF9-AEC8-85D1000E640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24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5DA2"/>
                </a:solidFill>
              </a:rPr>
              <a:t>Supporting Standards Activities for 2018</a:t>
            </a:r>
            <a:br>
              <a:rPr lang="en-US" dirty="0" smtClean="0">
                <a:solidFill>
                  <a:srgbClr val="005DA2"/>
                </a:solidFill>
              </a:rPr>
            </a:br>
            <a:r>
              <a:rPr lang="en-US" dirty="0" smtClean="0">
                <a:solidFill>
                  <a:srgbClr val="005DA2"/>
                </a:solidFill>
              </a:rPr>
              <a:t/>
            </a:r>
            <a:br>
              <a:rPr lang="en-US" dirty="0" smtClean="0">
                <a:solidFill>
                  <a:srgbClr val="005DA2"/>
                </a:solidFill>
              </a:rPr>
            </a:br>
            <a:r>
              <a:rPr lang="en-US" dirty="0" smtClean="0">
                <a:solidFill>
                  <a:srgbClr val="005DA2"/>
                </a:solidFill>
              </a:rPr>
              <a:t>Recap</a:t>
            </a:r>
            <a:endParaRPr lang="en-GB" dirty="0">
              <a:solidFill>
                <a:srgbClr val="005DA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653136"/>
            <a:ext cx="6728792" cy="1584176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Marina Signore</a:t>
            </a:r>
          </a:p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on behalf of the Supporting Standards Group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1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Time-frame</a:t>
            </a:r>
          </a:p>
          <a:p>
            <a:pPr lvl="1">
              <a:spcBef>
                <a:spcPts val="1200"/>
              </a:spcBef>
            </a:pPr>
            <a:r>
              <a:rPr lang="en-GB" dirty="0" smtClean="0"/>
              <a:t>Start: </a:t>
            </a:r>
            <a:r>
              <a:rPr lang="en-GB" dirty="0" smtClean="0"/>
              <a:t>December, </a:t>
            </a:r>
            <a:r>
              <a:rPr lang="en-GB" dirty="0" smtClean="0"/>
              <a:t>2017</a:t>
            </a:r>
          </a:p>
          <a:p>
            <a:pPr lvl="1">
              <a:spcBef>
                <a:spcPts val="1200"/>
              </a:spcBef>
            </a:pPr>
            <a:r>
              <a:rPr lang="en-GB" dirty="0" smtClean="0"/>
              <a:t>End: </a:t>
            </a:r>
            <a:r>
              <a:rPr lang="en-GB" dirty="0" smtClean="0"/>
              <a:t>December, </a:t>
            </a:r>
            <a:r>
              <a:rPr lang="en-GB" dirty="0" smtClean="0"/>
              <a:t>2018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Expected costs</a:t>
            </a:r>
            <a:endParaRPr lang="en-US" sz="3200" dirty="0">
              <a:solidFill>
                <a:srgbClr val="C0000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GB" dirty="0" smtClean="0"/>
              <a:t>A small task team of experts working </a:t>
            </a:r>
            <a:r>
              <a:rPr lang="en-GB" dirty="0" smtClean="0"/>
              <a:t>virtually</a:t>
            </a:r>
            <a:endParaRPr lang="en-GB" dirty="0" smtClean="0"/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27384"/>
            <a:ext cx="9144000" cy="1066130"/>
          </a:xfrm>
          <a:prstGeom prst="rect">
            <a:avLst/>
          </a:prstGeom>
          <a:gradFill>
            <a:gsLst>
              <a:gs pos="100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>
              <a:solidFill>
                <a:srgbClr val="005DA2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21244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005DA2"/>
                </a:solidFill>
                <a:latin typeface="+mj-lt"/>
              </a:rPr>
              <a:t>Time frame and </a:t>
            </a:r>
            <a:r>
              <a:rPr lang="it-IT" sz="3600" dirty="0" err="1" smtClean="0">
                <a:solidFill>
                  <a:srgbClr val="005DA2"/>
                </a:solidFill>
                <a:latin typeface="+mj-lt"/>
              </a:rPr>
              <a:t>costs</a:t>
            </a:r>
            <a:endParaRPr lang="en-GB" sz="3600" dirty="0">
              <a:solidFill>
                <a:srgbClr val="005DA2"/>
              </a:solidFill>
              <a:latin typeface="+mj-lt"/>
            </a:endParaRPr>
          </a:p>
          <a:p>
            <a:pPr algn="ctr"/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030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066130"/>
          </a:xfrm>
          <a:gradFill>
            <a:gsLst>
              <a:gs pos="100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5DA2"/>
                </a:solidFill>
              </a:rPr>
              <a:t>Activities for 2018</a:t>
            </a:r>
            <a:endParaRPr lang="en-GB" sz="3600" dirty="0">
              <a:solidFill>
                <a:srgbClr val="005DA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680" y="1485255"/>
            <a:ext cx="2590800" cy="231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sellaDiTesto 6"/>
          <p:cNvSpPr txBox="1">
            <a:spLocks noGrp="1" noChangeArrowheads="1"/>
          </p:cNvSpPr>
          <p:nvPr>
            <p:ph idx="1"/>
          </p:nvPr>
        </p:nvSpPr>
        <p:spPr bwMode="auto">
          <a:xfrm>
            <a:off x="827584" y="5035596"/>
            <a:ext cx="7920880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>
              <a:buNone/>
            </a:pPr>
            <a:r>
              <a:rPr lang="en-GB" altLang="en-US" dirty="0">
                <a:latin typeface="Calibri" pitchFamily="34" charset="0"/>
              </a:rPr>
              <a:t>The </a:t>
            </a:r>
            <a:r>
              <a:rPr lang="en-US" dirty="0">
                <a:latin typeface="Calibri" pitchFamily="34" charset="0"/>
              </a:rPr>
              <a:t>business </a:t>
            </a:r>
            <a:r>
              <a:rPr lang="en-US" dirty="0" smtClean="0">
                <a:latin typeface="Calibri" pitchFamily="34" charset="0"/>
              </a:rPr>
              <a:t>cases were </a:t>
            </a:r>
            <a:r>
              <a:rPr lang="en-US" dirty="0">
                <a:latin typeface="Calibri" pitchFamily="34" charset="0"/>
              </a:rPr>
              <a:t>prepared by Supporting Standards Group and </a:t>
            </a:r>
            <a:r>
              <a:rPr lang="en-US" dirty="0" smtClean="0">
                <a:latin typeface="Calibri" pitchFamily="34" charset="0"/>
              </a:rPr>
              <a:t>are </a:t>
            </a:r>
            <a:r>
              <a:rPr lang="en-US" dirty="0">
                <a:latin typeface="Calibri" pitchFamily="34" charset="0"/>
              </a:rPr>
              <a:t>submitted to the HLG-MOS for their </a:t>
            </a:r>
            <a:r>
              <a:rPr lang="en-US" dirty="0" smtClean="0">
                <a:latin typeface="Calibri" pitchFamily="34" charset="0"/>
              </a:rPr>
              <a:t>approval</a:t>
            </a:r>
            <a:endParaRPr lang="it-IT" altLang="en-US" dirty="0">
              <a:latin typeface="Calibri" pitchFamily="34" charset="0"/>
            </a:endParaRPr>
          </a:p>
          <a:p>
            <a:pPr marL="0" indent="0">
              <a:buNone/>
            </a:pPr>
            <a:endParaRPr lang="en-GB" altLang="en-US" dirty="0">
              <a:solidFill>
                <a:srgbClr val="005DA2"/>
              </a:solidFill>
              <a:latin typeface="Calibri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971550" y="1340768"/>
            <a:ext cx="2592388" cy="1016000"/>
          </a:xfrm>
          <a:prstGeom prst="rect">
            <a:avLst/>
          </a:prstGeom>
          <a:solidFill>
            <a:srgbClr val="BDDEFF"/>
          </a:solidFill>
          <a:ln>
            <a:solidFill>
              <a:srgbClr val="3166C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CasellaDiTesto 4"/>
          <p:cNvSpPr txBox="1">
            <a:spLocks noChangeArrowheads="1"/>
          </p:cNvSpPr>
          <p:nvPr/>
        </p:nvSpPr>
        <p:spPr bwMode="auto">
          <a:xfrm>
            <a:off x="1042988" y="1636043"/>
            <a:ext cx="2305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it-IT" altLang="en-US" dirty="0">
                <a:latin typeface="Calibri" pitchFamily="34" charset="0"/>
              </a:rPr>
              <a:t>GSIM </a:t>
            </a:r>
            <a:r>
              <a:rPr lang="en-US" altLang="en-US" dirty="0" smtClean="0">
                <a:latin typeface="Calibri" pitchFamily="34" charset="0"/>
              </a:rPr>
              <a:t>Revision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971550" y="2564730"/>
            <a:ext cx="2592388" cy="1016000"/>
          </a:xfrm>
          <a:prstGeom prst="rect">
            <a:avLst/>
          </a:prstGeom>
          <a:solidFill>
            <a:srgbClr val="BDDEFF"/>
          </a:solidFill>
          <a:ln>
            <a:solidFill>
              <a:srgbClr val="3166C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CasellaDiTesto 8"/>
          <p:cNvSpPr txBox="1">
            <a:spLocks noChangeArrowheads="1"/>
          </p:cNvSpPr>
          <p:nvPr/>
        </p:nvSpPr>
        <p:spPr bwMode="auto">
          <a:xfrm>
            <a:off x="1042988" y="2860005"/>
            <a:ext cx="2305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it-IT" altLang="en-US" dirty="0">
                <a:latin typeface="Calibri" pitchFamily="34" charset="0"/>
              </a:rPr>
              <a:t>GSBPM </a:t>
            </a:r>
            <a:r>
              <a:rPr lang="en-US" altLang="en-US" dirty="0" smtClean="0">
                <a:latin typeface="Calibri" pitchFamily="34" charset="0"/>
              </a:rPr>
              <a:t>Revision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971550" y="3782343"/>
            <a:ext cx="2592388" cy="1016000"/>
          </a:xfrm>
          <a:prstGeom prst="rect">
            <a:avLst/>
          </a:prstGeom>
          <a:solidFill>
            <a:srgbClr val="BDDEFF"/>
          </a:solidFill>
          <a:ln>
            <a:solidFill>
              <a:srgbClr val="3166C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1042988" y="4077618"/>
            <a:ext cx="2520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it-IT" altLang="en-US" dirty="0" err="1">
                <a:latin typeface="Calibri" pitchFamily="34" charset="0"/>
              </a:rPr>
              <a:t>Metadata</a:t>
            </a:r>
            <a:r>
              <a:rPr lang="it-IT" altLang="en-US" dirty="0">
                <a:latin typeface="Calibri" pitchFamily="34" charset="0"/>
              </a:rPr>
              <a:t> </a:t>
            </a:r>
            <a:r>
              <a:rPr lang="it-IT" altLang="en-US" dirty="0" err="1">
                <a:latin typeface="Calibri" pitchFamily="34" charset="0"/>
              </a:rPr>
              <a:t>Glossary</a:t>
            </a:r>
            <a:endParaRPr lang="en-GB" alt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14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85313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it-IT" sz="3000" dirty="0" err="1">
                <a:solidFill>
                  <a:srgbClr val="C00000"/>
                </a:solidFill>
              </a:rPr>
              <a:t>Purpose</a:t>
            </a:r>
            <a:endParaRPr lang="en-GB" sz="3000" dirty="0">
              <a:solidFill>
                <a:srgbClr val="C00000"/>
              </a:solidFill>
            </a:endParaRPr>
          </a:p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US" sz="2800" dirty="0" smtClean="0"/>
              <a:t>To </a:t>
            </a:r>
            <a:r>
              <a:rPr lang="en-US" sz="2800" dirty="0" smtClean="0"/>
              <a:t>revise GSBPM to ensure the model </a:t>
            </a:r>
            <a:r>
              <a:rPr lang="en-US" sz="2800" dirty="0" smtClean="0">
                <a:solidFill>
                  <a:srgbClr val="C00000"/>
                </a:solidFill>
              </a:rPr>
              <a:t>remain relevant</a:t>
            </a:r>
            <a:r>
              <a:rPr lang="en-US" sz="2800" dirty="0" smtClean="0"/>
              <a:t> and continue serving as </a:t>
            </a:r>
            <a:r>
              <a:rPr lang="en-US" sz="2800" dirty="0" smtClean="0">
                <a:solidFill>
                  <a:srgbClr val="C00000"/>
                </a:solidFill>
              </a:rPr>
              <a:t>reference framework</a:t>
            </a:r>
            <a:r>
              <a:rPr lang="en-US" sz="2800" dirty="0" smtClean="0"/>
              <a:t> for statistical </a:t>
            </a:r>
            <a:r>
              <a:rPr lang="en-US" sz="2800" dirty="0" err="1" smtClean="0"/>
              <a:t>organisations</a:t>
            </a:r>
            <a:endParaRPr lang="en-GB" sz="2800" dirty="0"/>
          </a:p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US" sz="2800" dirty="0" smtClean="0"/>
              <a:t>To revise GSIM to enhance the </a:t>
            </a:r>
            <a:r>
              <a:rPr lang="en-US" sz="2800" dirty="0" smtClean="0">
                <a:solidFill>
                  <a:srgbClr val="C00000"/>
                </a:solidFill>
              </a:rPr>
              <a:t>usability </a:t>
            </a:r>
            <a:r>
              <a:rPr lang="en-US" sz="2800" dirty="0" smtClean="0"/>
              <a:t>of the model (e.g. additional clarifications and details on definitions and concepts)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US" sz="2800" dirty="0" smtClean="0"/>
              <a:t>Ensure </a:t>
            </a:r>
            <a:r>
              <a:rPr lang="en-US" sz="2800" dirty="0" smtClean="0">
                <a:solidFill>
                  <a:srgbClr val="C00000"/>
                </a:solidFill>
              </a:rPr>
              <a:t>alignment</a:t>
            </a:r>
            <a:r>
              <a:rPr lang="en-US" sz="2800" dirty="0" smtClean="0"/>
              <a:t> with GAMSO and between GSIM and GSBPM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27384"/>
            <a:ext cx="9144000" cy="1066130"/>
          </a:xfrm>
          <a:prstGeom prst="rect">
            <a:avLst/>
          </a:prstGeom>
          <a:gradFill>
            <a:gsLst>
              <a:gs pos="100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>
              <a:solidFill>
                <a:srgbClr val="005DA2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1886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005DA2"/>
                </a:solidFill>
                <a:latin typeface="+mj-lt"/>
              </a:rPr>
              <a:t>GSIM and GSBPM </a:t>
            </a:r>
            <a:r>
              <a:rPr lang="it-IT" sz="3600" dirty="0" err="1" smtClean="0">
                <a:solidFill>
                  <a:srgbClr val="005DA2"/>
                </a:solidFill>
                <a:latin typeface="+mj-lt"/>
              </a:rPr>
              <a:t>revision</a:t>
            </a:r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724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For GSBPM and GSIM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Compilation of user feedback: on GSBPM/GSIM wiki discussion forum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Review of feedback and revision: by June 2018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Public consultation and revision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27384"/>
            <a:ext cx="9144000" cy="1066130"/>
          </a:xfrm>
          <a:prstGeom prst="rect">
            <a:avLst/>
          </a:prstGeom>
          <a:gradFill>
            <a:gsLst>
              <a:gs pos="100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>
              <a:solidFill>
                <a:srgbClr val="005DA2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18864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err="1" smtClean="0">
                <a:solidFill>
                  <a:srgbClr val="005DA2"/>
                </a:solidFill>
                <a:latin typeface="+mj-lt"/>
              </a:rPr>
              <a:t>Description</a:t>
            </a:r>
            <a:r>
              <a:rPr lang="it-IT" sz="3600" dirty="0" smtClean="0">
                <a:solidFill>
                  <a:srgbClr val="005DA2"/>
                </a:solidFill>
                <a:latin typeface="+mj-lt"/>
              </a:rPr>
              <a:t> of </a:t>
            </a:r>
            <a:r>
              <a:rPr lang="it-IT" sz="3600" dirty="0" err="1" smtClean="0">
                <a:solidFill>
                  <a:srgbClr val="005DA2"/>
                </a:solidFill>
                <a:latin typeface="+mj-lt"/>
              </a:rPr>
              <a:t>activity</a:t>
            </a:r>
            <a:endParaRPr lang="en-GB" sz="3600" dirty="0">
              <a:solidFill>
                <a:srgbClr val="005DA2"/>
              </a:solidFill>
              <a:latin typeface="+mj-lt"/>
            </a:endParaRPr>
          </a:p>
          <a:p>
            <a:pPr algn="ctr"/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830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No action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GSBPM</a:t>
            </a:r>
            <a:r>
              <a:rPr lang="en-US" dirty="0" smtClean="0"/>
              <a:t> last revision was made in 2013</a:t>
            </a:r>
          </a:p>
          <a:p>
            <a:pPr lvl="1"/>
            <a:r>
              <a:rPr lang="en-US" dirty="0" smtClean="0"/>
              <a:t>No alignment  to GAMSO</a:t>
            </a:r>
          </a:p>
          <a:p>
            <a:pPr lvl="1"/>
            <a:r>
              <a:rPr lang="en-US" dirty="0" smtClean="0"/>
              <a:t>No reflecting changes in business landscape </a:t>
            </a:r>
          </a:p>
          <a:p>
            <a:pPr lvl="1"/>
            <a:endParaRPr lang="en-US" dirty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GSIM</a:t>
            </a:r>
            <a:r>
              <a:rPr lang="en-US" dirty="0" smtClean="0"/>
              <a:t> revision is related to GSBPM (the two revisions will be coordinated)</a:t>
            </a:r>
          </a:p>
          <a:p>
            <a:pPr lvl="1"/>
            <a:r>
              <a:rPr lang="en-US" dirty="0" smtClean="0"/>
              <a:t>Not responding to countries needs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27384"/>
            <a:ext cx="9144000" cy="1066130"/>
          </a:xfrm>
          <a:prstGeom prst="rect">
            <a:avLst/>
          </a:prstGeom>
          <a:gradFill>
            <a:gsLst>
              <a:gs pos="100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>
              <a:solidFill>
                <a:srgbClr val="005DA2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21244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5DA2"/>
                </a:solidFill>
                <a:latin typeface="+mj-lt"/>
              </a:rPr>
              <a:t>Alternative considered</a:t>
            </a:r>
            <a:endParaRPr lang="en-GB" sz="3600" dirty="0">
              <a:solidFill>
                <a:srgbClr val="005DA2"/>
              </a:solidFill>
              <a:latin typeface="+mj-lt"/>
            </a:endParaRPr>
          </a:p>
          <a:p>
            <a:pPr algn="ctr"/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521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Time-frame</a:t>
            </a:r>
          </a:p>
          <a:p>
            <a:pPr lvl="1">
              <a:spcBef>
                <a:spcPts val="1200"/>
              </a:spcBef>
            </a:pPr>
            <a:r>
              <a:rPr lang="en-GB" dirty="0" smtClean="0"/>
              <a:t>Start: November, 2017</a:t>
            </a:r>
          </a:p>
          <a:p>
            <a:pPr lvl="1">
              <a:spcBef>
                <a:spcPts val="1200"/>
              </a:spcBef>
            </a:pPr>
            <a:r>
              <a:rPr lang="en-GB" dirty="0" smtClean="0"/>
              <a:t>End</a:t>
            </a:r>
            <a:r>
              <a:rPr lang="en-GB" smtClean="0"/>
              <a:t>: September</a:t>
            </a:r>
            <a:r>
              <a:rPr lang="en-GB" dirty="0" smtClean="0"/>
              <a:t>, 2018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Expected costs</a:t>
            </a:r>
            <a:endParaRPr lang="en-US" sz="3200" dirty="0">
              <a:solidFill>
                <a:srgbClr val="C0000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GB" dirty="0" smtClean="0"/>
              <a:t>A small task team of experts working virtually for GSBPM</a:t>
            </a:r>
          </a:p>
          <a:p>
            <a:pPr lvl="1">
              <a:spcBef>
                <a:spcPts val="1200"/>
              </a:spcBef>
            </a:pPr>
            <a:r>
              <a:rPr lang="en-GB" dirty="0"/>
              <a:t>A small task team of experts working virtually for </a:t>
            </a:r>
            <a:r>
              <a:rPr lang="en-GB" dirty="0" smtClean="0"/>
              <a:t>GSIM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Joint meetings of the two task teams if necessary</a:t>
            </a:r>
          </a:p>
          <a:p>
            <a:pPr lvl="1">
              <a:spcBef>
                <a:spcPts val="1200"/>
              </a:spcBef>
            </a:pPr>
            <a:endParaRPr lang="en-GB" dirty="0" smtClean="0"/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27384"/>
            <a:ext cx="9144000" cy="1066130"/>
          </a:xfrm>
          <a:prstGeom prst="rect">
            <a:avLst/>
          </a:prstGeom>
          <a:gradFill>
            <a:gsLst>
              <a:gs pos="100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>
              <a:solidFill>
                <a:srgbClr val="005DA2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21244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005DA2"/>
                </a:solidFill>
                <a:latin typeface="+mj-lt"/>
              </a:rPr>
              <a:t>Time frame and </a:t>
            </a:r>
            <a:r>
              <a:rPr lang="it-IT" sz="3600" dirty="0" err="1" smtClean="0">
                <a:solidFill>
                  <a:srgbClr val="005DA2"/>
                </a:solidFill>
                <a:latin typeface="+mj-lt"/>
              </a:rPr>
              <a:t>costs</a:t>
            </a:r>
            <a:endParaRPr lang="en-GB" sz="3600" dirty="0">
              <a:solidFill>
                <a:srgbClr val="005DA2"/>
              </a:solidFill>
              <a:latin typeface="+mj-lt"/>
            </a:endParaRPr>
          </a:p>
          <a:p>
            <a:pPr algn="ctr"/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681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85313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it-IT" sz="3000" dirty="0" err="1">
                <a:solidFill>
                  <a:srgbClr val="C00000"/>
                </a:solidFill>
              </a:rPr>
              <a:t>Purpose</a:t>
            </a:r>
            <a:endParaRPr lang="en-GB" sz="3000" dirty="0">
              <a:solidFill>
                <a:srgbClr val="C00000"/>
              </a:solidFill>
            </a:endParaRPr>
          </a:p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US" sz="2800" dirty="0" smtClean="0"/>
              <a:t>Intended to be a </a:t>
            </a:r>
            <a:r>
              <a:rPr lang="en-US" sz="2800" dirty="0" smtClean="0">
                <a:solidFill>
                  <a:srgbClr val="C00000"/>
                </a:solidFill>
              </a:rPr>
              <a:t>central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C00000"/>
                </a:solidFill>
              </a:rPr>
              <a:t>unified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C00000"/>
                </a:solidFill>
              </a:rPr>
              <a:t>definitive</a:t>
            </a:r>
            <a:r>
              <a:rPr lang="en-US" sz="2800" dirty="0" smtClean="0"/>
              <a:t> source for the terms and definitions in HLG-MOS models (GSBPM, GSIM, GAMSO; CSPA)</a:t>
            </a:r>
          </a:p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US" sz="2800" dirty="0" smtClean="0"/>
              <a:t>Disambiguation between </a:t>
            </a:r>
            <a:r>
              <a:rPr lang="en-US" sz="2800" dirty="0" smtClean="0">
                <a:solidFill>
                  <a:srgbClr val="C00000"/>
                </a:solidFill>
              </a:rPr>
              <a:t>homographs</a:t>
            </a:r>
            <a:r>
              <a:rPr lang="en-US" sz="2800" dirty="0" smtClean="0"/>
              <a:t> (same spelling, slightly different meanings) and identification of </a:t>
            </a:r>
            <a:r>
              <a:rPr lang="en-US" sz="2800" dirty="0" smtClean="0">
                <a:solidFill>
                  <a:srgbClr val="C00000"/>
                </a:solidFill>
              </a:rPr>
              <a:t>synonyms</a:t>
            </a:r>
            <a:r>
              <a:rPr lang="en-US" sz="2800" dirty="0" smtClean="0"/>
              <a:t> (different spelling, same or similar meanings)</a:t>
            </a:r>
            <a:endParaRPr lang="en-GB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27384"/>
            <a:ext cx="9144000" cy="1066130"/>
          </a:xfrm>
          <a:prstGeom prst="rect">
            <a:avLst/>
          </a:prstGeom>
          <a:gradFill>
            <a:gsLst>
              <a:gs pos="100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>
              <a:solidFill>
                <a:srgbClr val="005DA2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1886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err="1" smtClean="0">
                <a:solidFill>
                  <a:srgbClr val="005DA2"/>
                </a:solidFill>
                <a:latin typeface="+mj-lt"/>
              </a:rPr>
              <a:t>Metadata</a:t>
            </a:r>
            <a:r>
              <a:rPr lang="it-IT" sz="3600" dirty="0" smtClean="0">
                <a:solidFill>
                  <a:srgbClr val="005DA2"/>
                </a:solidFill>
                <a:latin typeface="+mj-lt"/>
              </a:rPr>
              <a:t> </a:t>
            </a:r>
            <a:r>
              <a:rPr lang="it-IT" sz="3600" dirty="0" err="1" smtClean="0">
                <a:solidFill>
                  <a:srgbClr val="005DA2"/>
                </a:solidFill>
                <a:latin typeface="+mj-lt"/>
              </a:rPr>
              <a:t>Glossary</a:t>
            </a:r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34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85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Outputs of the activity</a:t>
            </a:r>
            <a:endParaRPr lang="en-US" dirty="0" smtClean="0">
              <a:solidFill>
                <a:srgbClr val="C0000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GB" dirty="0" smtClean="0"/>
              <a:t>Alphabetically organised list of terms, their definitions, sources for the definitions, source of the term (standard/model), explanatory text (contextualise the meaning) and reference to other terms (similar, broader or narrow terms)</a:t>
            </a:r>
          </a:p>
          <a:p>
            <a:pPr lvl="1">
              <a:spcBef>
                <a:spcPts val="1200"/>
              </a:spcBef>
            </a:pPr>
            <a:r>
              <a:rPr lang="en-GB" dirty="0" smtClean="0"/>
              <a:t>More complex ways of organising the glossary can be pursued at a later stage</a:t>
            </a:r>
          </a:p>
          <a:p>
            <a:pPr lvl="1">
              <a:spcBef>
                <a:spcPts val="1200"/>
              </a:spcBef>
            </a:pPr>
            <a:r>
              <a:rPr lang="en-GB" dirty="0" smtClean="0"/>
              <a:t>Two virtual sprints early </a:t>
            </a:r>
            <a:r>
              <a:rPr lang="en-GB" dirty="0" smtClean="0">
                <a:solidFill>
                  <a:srgbClr val="C00000"/>
                </a:solidFill>
              </a:rPr>
              <a:t>December 2017 </a:t>
            </a:r>
            <a:r>
              <a:rPr lang="en-GB" dirty="0" smtClean="0"/>
              <a:t>to complete </a:t>
            </a:r>
            <a:r>
              <a:rPr lang="en-GB" dirty="0" smtClean="0">
                <a:solidFill>
                  <a:srgbClr val="C00000"/>
                </a:solidFill>
              </a:rPr>
              <a:t>GSBPM</a:t>
            </a:r>
          </a:p>
          <a:p>
            <a:pPr lvl="1">
              <a:spcBef>
                <a:spcPts val="1200"/>
              </a:spcBef>
            </a:pPr>
            <a:r>
              <a:rPr lang="en-GB" dirty="0" smtClean="0">
                <a:solidFill>
                  <a:srgbClr val="C00000"/>
                </a:solidFill>
              </a:rPr>
              <a:t>GSIM</a:t>
            </a:r>
            <a:r>
              <a:rPr lang="en-GB" dirty="0" smtClean="0"/>
              <a:t> by July 2018</a:t>
            </a:r>
          </a:p>
          <a:p>
            <a:pPr lvl="1">
              <a:spcBef>
                <a:spcPts val="1200"/>
              </a:spcBef>
            </a:pPr>
            <a:r>
              <a:rPr lang="it-IT" dirty="0" smtClean="0">
                <a:solidFill>
                  <a:srgbClr val="C00000"/>
                </a:solidFill>
              </a:rPr>
              <a:t>CSPA</a:t>
            </a:r>
            <a:r>
              <a:rPr lang="it-IT" dirty="0" smtClean="0"/>
              <a:t> by </a:t>
            </a:r>
            <a:r>
              <a:rPr lang="en-GB" dirty="0" smtClean="0"/>
              <a:t>December</a:t>
            </a:r>
            <a:r>
              <a:rPr lang="it-IT" dirty="0" smtClean="0"/>
              <a:t> 2018</a:t>
            </a:r>
            <a:endParaRPr lang="en-GB" dirty="0" smtClean="0"/>
          </a:p>
          <a:p>
            <a:pPr lvl="1">
              <a:spcBef>
                <a:spcPts val="1200"/>
              </a:spcBef>
            </a:pPr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27384"/>
            <a:ext cx="9144000" cy="1066130"/>
          </a:xfrm>
          <a:prstGeom prst="rect">
            <a:avLst/>
          </a:prstGeom>
          <a:gradFill>
            <a:gsLst>
              <a:gs pos="100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>
              <a:solidFill>
                <a:srgbClr val="005DA2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18864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err="1" smtClean="0">
                <a:solidFill>
                  <a:srgbClr val="005DA2"/>
                </a:solidFill>
                <a:latin typeface="+mj-lt"/>
              </a:rPr>
              <a:t>Description</a:t>
            </a:r>
            <a:r>
              <a:rPr lang="it-IT" sz="3600" dirty="0" smtClean="0">
                <a:solidFill>
                  <a:srgbClr val="005DA2"/>
                </a:solidFill>
                <a:latin typeface="+mj-lt"/>
              </a:rPr>
              <a:t> of </a:t>
            </a:r>
            <a:r>
              <a:rPr lang="it-IT" sz="3600" dirty="0" err="1" smtClean="0">
                <a:solidFill>
                  <a:srgbClr val="005DA2"/>
                </a:solidFill>
                <a:latin typeface="+mj-lt"/>
              </a:rPr>
              <a:t>activity</a:t>
            </a:r>
            <a:endParaRPr lang="en-GB" sz="3600" dirty="0">
              <a:solidFill>
                <a:srgbClr val="005DA2"/>
              </a:solidFill>
              <a:latin typeface="+mj-lt"/>
            </a:endParaRPr>
          </a:p>
          <a:p>
            <a:pPr algn="ctr"/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566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No action</a:t>
            </a:r>
          </a:p>
          <a:p>
            <a:pPr lvl="1"/>
            <a:r>
              <a:rPr lang="en-US" dirty="0" smtClean="0"/>
              <a:t>Users of HLG-MOS models will be put to a disadvantage if the </a:t>
            </a:r>
            <a:r>
              <a:rPr lang="en-US" dirty="0" smtClean="0"/>
              <a:t>Metadata Glossary is not completed</a:t>
            </a:r>
          </a:p>
          <a:p>
            <a:pPr lvl="1"/>
            <a:r>
              <a:rPr lang="en-US" dirty="0" smtClean="0"/>
              <a:t>Reduced usability of the models  </a:t>
            </a:r>
          </a:p>
          <a:p>
            <a:pPr lvl="1"/>
            <a:r>
              <a:rPr lang="en-US" dirty="0" smtClean="0"/>
              <a:t>Reduced ability to build more pervasive metadata-driven systems in statistical </a:t>
            </a:r>
            <a:r>
              <a:rPr lang="en-US" dirty="0" err="1" smtClean="0"/>
              <a:t>organisations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27384"/>
            <a:ext cx="9144000" cy="1066130"/>
          </a:xfrm>
          <a:prstGeom prst="rect">
            <a:avLst/>
          </a:prstGeom>
          <a:gradFill>
            <a:gsLst>
              <a:gs pos="100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>
              <a:solidFill>
                <a:srgbClr val="005DA2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21244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5DA2"/>
                </a:solidFill>
                <a:latin typeface="+mj-lt"/>
              </a:rPr>
              <a:t>Alternative </a:t>
            </a:r>
            <a:r>
              <a:rPr lang="en-US" sz="3600" dirty="0" smtClean="0">
                <a:solidFill>
                  <a:srgbClr val="005DA2"/>
                </a:solidFill>
                <a:latin typeface="+mj-lt"/>
              </a:rPr>
              <a:t>considered </a:t>
            </a:r>
            <a:endParaRPr lang="en-GB" sz="3600" dirty="0">
              <a:solidFill>
                <a:srgbClr val="005DA2"/>
              </a:solidFill>
              <a:latin typeface="+mj-lt"/>
            </a:endParaRPr>
          </a:p>
          <a:p>
            <a:pPr algn="ctr"/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177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406</Words>
  <Application>Microsoft Office PowerPoint</Application>
  <PresentationFormat>Presentazione su schermo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Office Theme</vt:lpstr>
      <vt:lpstr>Supporting Standards Activities for 2018  Recap</vt:lpstr>
      <vt:lpstr>Activities for 2018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UNECE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the Modernisation Committee on Production and Methods</dc:title>
  <dc:creator>vale</dc:creator>
  <cp:lastModifiedBy>Marina MS. Signore</cp:lastModifiedBy>
  <cp:revision>71</cp:revision>
  <dcterms:created xsi:type="dcterms:W3CDTF">2013-11-13T09:52:38Z</dcterms:created>
  <dcterms:modified xsi:type="dcterms:W3CDTF">2017-11-20T16:19:26Z</dcterms:modified>
</cp:coreProperties>
</file>