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82" r:id="rId4"/>
    <p:sldId id="271" r:id="rId5"/>
    <p:sldId id="260" r:id="rId6"/>
    <p:sldId id="283" r:id="rId7"/>
    <p:sldId id="274" r:id="rId8"/>
    <p:sldId id="294" r:id="rId9"/>
    <p:sldId id="287" r:id="rId10"/>
    <p:sldId id="275" r:id="rId11"/>
    <p:sldId id="288" r:id="rId12"/>
    <p:sldId id="276" r:id="rId13"/>
    <p:sldId id="278" r:id="rId14"/>
    <p:sldId id="277" r:id="rId15"/>
    <p:sldId id="289" r:id="rId16"/>
    <p:sldId id="292" r:id="rId17"/>
    <p:sldId id="291" r:id="rId18"/>
    <p:sldId id="279" r:id="rId19"/>
    <p:sldId id="295" r:id="rId20"/>
    <p:sldId id="285" r:id="rId21"/>
    <p:sldId id="284" r:id="rId22"/>
    <p:sldId id="28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FF7"/>
    <a:srgbClr val="004A82"/>
    <a:srgbClr val="005DA2"/>
    <a:srgbClr val="F0F5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94675" autoAdjust="0"/>
  </p:normalViewPr>
  <p:slideViewPr>
    <p:cSldViewPr>
      <p:cViewPr varScale="1">
        <p:scale>
          <a:sx n="127" d="100"/>
          <a:sy n="127" d="100"/>
        </p:scale>
        <p:origin x="1170"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1F2EC91-075B-4FCD-9517-C023BB19A856}" type="datetimeFigureOut">
              <a:rPr lang="en-GB" smtClean="0"/>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80FB93-A842-4BF9-AEC8-85D1000E6401}" type="slidenum">
              <a:rPr lang="en-GB" smtClean="0"/>
              <a:t>‹#›</a:t>
            </a:fld>
            <a:endParaRPr lang="en-GB"/>
          </a:p>
        </p:txBody>
      </p:sp>
    </p:spTree>
    <p:extLst>
      <p:ext uri="{BB962C8B-B14F-4D97-AF65-F5344CB8AC3E}">
        <p14:creationId xmlns:p14="http://schemas.microsoft.com/office/powerpoint/2010/main" val="165860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F2EC91-075B-4FCD-9517-C023BB19A856}" type="datetimeFigureOut">
              <a:rPr lang="en-GB" smtClean="0"/>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80FB93-A842-4BF9-AEC8-85D1000E6401}" type="slidenum">
              <a:rPr lang="en-GB" smtClean="0"/>
              <a:t>‹#›</a:t>
            </a:fld>
            <a:endParaRPr lang="en-GB"/>
          </a:p>
        </p:txBody>
      </p:sp>
    </p:spTree>
    <p:extLst>
      <p:ext uri="{BB962C8B-B14F-4D97-AF65-F5344CB8AC3E}">
        <p14:creationId xmlns:p14="http://schemas.microsoft.com/office/powerpoint/2010/main" val="4021750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F2EC91-075B-4FCD-9517-C023BB19A856}" type="datetimeFigureOut">
              <a:rPr lang="en-GB" smtClean="0"/>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80FB93-A842-4BF9-AEC8-85D1000E6401}" type="slidenum">
              <a:rPr lang="en-GB" smtClean="0"/>
              <a:t>‹#›</a:t>
            </a:fld>
            <a:endParaRPr lang="en-GB"/>
          </a:p>
        </p:txBody>
      </p:sp>
    </p:spTree>
    <p:extLst>
      <p:ext uri="{BB962C8B-B14F-4D97-AF65-F5344CB8AC3E}">
        <p14:creationId xmlns:p14="http://schemas.microsoft.com/office/powerpoint/2010/main" val="123677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7990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700" b="0" i="1" dirty="0">
                <a:solidFill>
                  <a:schemeClr val="bg1"/>
                </a:solidFill>
              </a:rPr>
              <a:t>Eurostat</a:t>
            </a:r>
          </a:p>
        </p:txBody>
      </p:sp>
      <p:sp>
        <p:nvSpPr>
          <p:cNvPr id="2" name="Title 1"/>
          <p:cNvSpPr>
            <a:spLocks noGrp="1"/>
          </p:cNvSpPr>
          <p:nvPr>
            <p:ph type="title"/>
          </p:nvPr>
        </p:nvSpPr>
        <p:spPr>
          <a:xfrm>
            <a:off x="468313" y="1556271"/>
            <a:ext cx="8229600" cy="936625"/>
          </a:xfrm>
        </p:spPr>
        <p:txBody>
          <a:bodyPr/>
          <a:lstStyle/>
          <a:p>
            <a:r>
              <a:rPr lang="en-US"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smtClean="0"/>
              <a:t>Click to edit Master text styles</a:t>
            </a:r>
          </a:p>
          <a:p>
            <a:pPr lvl="1"/>
            <a:r>
              <a:rPr lang="en-US" smtClean="0"/>
              <a:t>Second level</a:t>
            </a:r>
          </a:p>
          <a:p>
            <a:pPr lvl="2"/>
            <a:r>
              <a:rPr lang="en-US" smtClean="0"/>
              <a:t>Third level</a:t>
            </a:r>
          </a:p>
        </p:txBody>
      </p:sp>
      <p:sp>
        <p:nvSpPr>
          <p:cNvPr id="7" name="Rectangle 4"/>
          <p:cNvSpPr>
            <a:spLocks noGrp="1" noChangeArrowheads="1"/>
          </p:cNvSpPr>
          <p:nvPr>
            <p:ph type="dt" sz="half" idx="10"/>
          </p:nvPr>
        </p:nvSpPr>
        <p:spPr/>
        <p:txBody>
          <a:bodyPr/>
          <a:lstStyle>
            <a:lvl1pPr>
              <a:defRPr>
                <a:solidFill>
                  <a:srgbClr val="133176"/>
                </a:solidFill>
              </a:defRPr>
            </a:lvl1pPr>
          </a:lstStyle>
          <a:p>
            <a:pPr>
              <a:defRPr/>
            </a:pPr>
            <a:endParaRPr lang="en-GB"/>
          </a:p>
        </p:txBody>
      </p:sp>
      <p:sp>
        <p:nvSpPr>
          <p:cNvPr id="8" name="Rectangle 5"/>
          <p:cNvSpPr>
            <a:spLocks noGrp="1" noChangeArrowheads="1"/>
          </p:cNvSpPr>
          <p:nvPr>
            <p:ph type="ftr" sz="quarter" idx="11"/>
          </p:nvPr>
        </p:nvSpPr>
        <p:spPr>
          <a:xfrm>
            <a:off x="3124200" y="6237288"/>
            <a:ext cx="2895600" cy="484187"/>
          </a:xfrm>
        </p:spPr>
        <p:txBody>
          <a:bodyPr/>
          <a:lstStyle>
            <a:lvl1pPr>
              <a:defRPr>
                <a:solidFill>
                  <a:srgbClr val="133176"/>
                </a:solidFill>
              </a:defRPr>
            </a:lvl1pPr>
          </a:lstStyle>
          <a:p>
            <a:pPr>
              <a:defRPr/>
            </a:pPr>
            <a:r>
              <a:rPr lang="en-US" smtClean="0"/>
              <a:t>CONTRACTORS ORGANISING SOME OF THE COURSES ARE ACTING UNDER A FRAMEWORK CONTRACT CONCLUDED WITH THE COMMISSION</a:t>
            </a:r>
            <a:endParaRPr/>
          </a:p>
        </p:txBody>
      </p:sp>
      <p:sp>
        <p:nvSpPr>
          <p:cNvPr id="9" name="Rectangle 6"/>
          <p:cNvSpPr>
            <a:spLocks noGrp="1" noChangeArrowheads="1"/>
          </p:cNvSpPr>
          <p:nvPr>
            <p:ph type="sldNum" sz="quarter" idx="12"/>
          </p:nvPr>
        </p:nvSpPr>
        <p:spPr/>
        <p:txBody>
          <a:bodyPr/>
          <a:lstStyle>
            <a:lvl1pPr>
              <a:defRPr>
                <a:solidFill>
                  <a:srgbClr val="133176"/>
                </a:solidFill>
              </a:defRPr>
            </a:lvl1pPr>
          </a:lstStyle>
          <a:p>
            <a:pPr>
              <a:defRPr/>
            </a:pPr>
            <a:fld id="{635DD6CB-0961-442F-A92A-F016252A940F}" type="slidenum">
              <a:rPr lang="en-GB"/>
              <a:pPr>
                <a:defRPr/>
              </a:pPr>
              <a:t>‹#›</a:t>
            </a:fld>
            <a:endParaRPr lang="en-GB" dirty="0"/>
          </a:p>
        </p:txBody>
      </p:sp>
    </p:spTree>
    <p:extLst>
      <p:ext uri="{BB962C8B-B14F-4D97-AF65-F5344CB8AC3E}">
        <p14:creationId xmlns:p14="http://schemas.microsoft.com/office/powerpoint/2010/main" val="3120312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700" b="0" i="1" dirty="0">
                <a:solidFill>
                  <a:schemeClr val="bg1"/>
                </a:solidFill>
              </a:rPr>
              <a:t>Eurostat</a:t>
            </a:r>
          </a:p>
        </p:txBody>
      </p:sp>
      <p:sp>
        <p:nvSpPr>
          <p:cNvPr id="7" name="Rectangle 4"/>
          <p:cNvSpPr>
            <a:spLocks noGrp="1" noChangeArrowheads="1"/>
          </p:cNvSpPr>
          <p:nvPr>
            <p:ph type="dt" sz="half" idx="10"/>
          </p:nvPr>
        </p:nvSpPr>
        <p:spPr/>
        <p:txBody>
          <a:bodyPr/>
          <a:lstStyle>
            <a:lvl1pPr>
              <a:defRPr>
                <a:solidFill>
                  <a:srgbClr val="133176"/>
                </a:solidFill>
              </a:defRPr>
            </a:lvl1pPr>
          </a:lstStyle>
          <a:p>
            <a:pPr>
              <a:defRPr/>
            </a:pPr>
            <a:endParaRPr lang="en-GB"/>
          </a:p>
        </p:txBody>
      </p:sp>
      <p:sp>
        <p:nvSpPr>
          <p:cNvPr id="8" name="Rectangle 5"/>
          <p:cNvSpPr>
            <a:spLocks noGrp="1" noChangeArrowheads="1"/>
          </p:cNvSpPr>
          <p:nvPr>
            <p:ph type="ftr" sz="quarter" idx="11"/>
          </p:nvPr>
        </p:nvSpPr>
        <p:spPr>
          <a:xfrm>
            <a:off x="3124200" y="6237288"/>
            <a:ext cx="2895600" cy="484187"/>
          </a:xfrm>
        </p:spPr>
        <p:txBody>
          <a:bodyPr/>
          <a:lstStyle>
            <a:lvl1pPr>
              <a:defRPr>
                <a:solidFill>
                  <a:srgbClr val="133176"/>
                </a:solidFill>
              </a:defRPr>
            </a:lvl1pPr>
          </a:lstStyle>
          <a:p>
            <a:pPr>
              <a:defRPr/>
            </a:pPr>
            <a:r>
              <a:rPr lang="en-US" smtClean="0"/>
              <a:t>CONTRACTORS ORGANISING SOME OF THE COURSES ARE ACTING UNDER A FRAMEWORK CONTRACT CONCLUDED WITH THE COMMISSION</a:t>
            </a:r>
            <a:endParaRPr/>
          </a:p>
        </p:txBody>
      </p:sp>
      <p:sp>
        <p:nvSpPr>
          <p:cNvPr id="9" name="Rectangle 6"/>
          <p:cNvSpPr>
            <a:spLocks noGrp="1" noChangeArrowheads="1"/>
          </p:cNvSpPr>
          <p:nvPr>
            <p:ph type="sldNum" sz="quarter" idx="12"/>
          </p:nvPr>
        </p:nvSpPr>
        <p:spPr/>
        <p:txBody>
          <a:bodyPr/>
          <a:lstStyle>
            <a:lvl1pPr>
              <a:defRPr>
                <a:solidFill>
                  <a:srgbClr val="133176"/>
                </a:solidFill>
              </a:defRPr>
            </a:lvl1pPr>
          </a:lstStyle>
          <a:p>
            <a:pPr>
              <a:defRPr/>
            </a:pPr>
            <a:fld id="{635DD6CB-0961-442F-A92A-F016252A940F}" type="slidenum">
              <a:rPr lang="en-GB"/>
              <a:pPr>
                <a:defRPr/>
              </a:pPr>
              <a:t>‹#›</a:t>
            </a:fld>
            <a:endParaRPr lang="en-GB" dirty="0"/>
          </a:p>
        </p:txBody>
      </p:sp>
    </p:spTree>
    <p:extLst>
      <p:ext uri="{BB962C8B-B14F-4D97-AF65-F5344CB8AC3E}">
        <p14:creationId xmlns:p14="http://schemas.microsoft.com/office/powerpoint/2010/main" val="3069040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F2EC91-075B-4FCD-9517-C023BB19A856}" type="datetimeFigureOut">
              <a:rPr lang="en-GB" smtClean="0"/>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80FB93-A842-4BF9-AEC8-85D1000E6401}" type="slidenum">
              <a:rPr lang="en-GB" smtClean="0"/>
              <a:t>‹#›</a:t>
            </a:fld>
            <a:endParaRPr lang="en-GB"/>
          </a:p>
        </p:txBody>
      </p:sp>
    </p:spTree>
    <p:extLst>
      <p:ext uri="{BB962C8B-B14F-4D97-AF65-F5344CB8AC3E}">
        <p14:creationId xmlns:p14="http://schemas.microsoft.com/office/powerpoint/2010/main" val="236175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F2EC91-075B-4FCD-9517-C023BB19A856}" type="datetimeFigureOut">
              <a:rPr lang="en-GB" smtClean="0"/>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80FB93-A842-4BF9-AEC8-85D1000E6401}" type="slidenum">
              <a:rPr lang="en-GB" smtClean="0"/>
              <a:t>‹#›</a:t>
            </a:fld>
            <a:endParaRPr lang="en-GB"/>
          </a:p>
        </p:txBody>
      </p:sp>
    </p:spTree>
    <p:extLst>
      <p:ext uri="{BB962C8B-B14F-4D97-AF65-F5344CB8AC3E}">
        <p14:creationId xmlns:p14="http://schemas.microsoft.com/office/powerpoint/2010/main" val="1722057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1F2EC91-075B-4FCD-9517-C023BB19A856}" type="datetimeFigureOut">
              <a:rPr lang="en-GB" smtClean="0"/>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80FB93-A842-4BF9-AEC8-85D1000E6401}" type="slidenum">
              <a:rPr lang="en-GB" smtClean="0"/>
              <a:t>‹#›</a:t>
            </a:fld>
            <a:endParaRPr lang="en-GB"/>
          </a:p>
        </p:txBody>
      </p:sp>
    </p:spTree>
    <p:extLst>
      <p:ext uri="{BB962C8B-B14F-4D97-AF65-F5344CB8AC3E}">
        <p14:creationId xmlns:p14="http://schemas.microsoft.com/office/powerpoint/2010/main" val="200531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1F2EC91-075B-4FCD-9517-C023BB19A856}" type="datetimeFigureOut">
              <a:rPr lang="en-GB" smtClean="0"/>
              <a:t>21/11/2017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80FB93-A842-4BF9-AEC8-85D1000E6401}" type="slidenum">
              <a:rPr lang="en-GB" smtClean="0"/>
              <a:t>‹#›</a:t>
            </a:fld>
            <a:endParaRPr lang="en-GB"/>
          </a:p>
        </p:txBody>
      </p:sp>
    </p:spTree>
    <p:extLst>
      <p:ext uri="{BB962C8B-B14F-4D97-AF65-F5344CB8AC3E}">
        <p14:creationId xmlns:p14="http://schemas.microsoft.com/office/powerpoint/2010/main" val="1241660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1F2EC91-075B-4FCD-9517-C023BB19A856}" type="datetimeFigureOut">
              <a:rPr lang="en-GB" smtClean="0"/>
              <a:t>21/11/2017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80FB93-A842-4BF9-AEC8-85D1000E6401}" type="slidenum">
              <a:rPr lang="en-GB" smtClean="0"/>
              <a:t>‹#›</a:t>
            </a:fld>
            <a:endParaRPr lang="en-GB"/>
          </a:p>
        </p:txBody>
      </p:sp>
    </p:spTree>
    <p:extLst>
      <p:ext uri="{BB962C8B-B14F-4D97-AF65-F5344CB8AC3E}">
        <p14:creationId xmlns:p14="http://schemas.microsoft.com/office/powerpoint/2010/main" val="290694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2EC91-075B-4FCD-9517-C023BB19A856}" type="datetimeFigureOut">
              <a:rPr lang="en-GB" smtClean="0"/>
              <a:t>21/11/2017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80FB93-A842-4BF9-AEC8-85D1000E6401}" type="slidenum">
              <a:rPr lang="en-GB" smtClean="0"/>
              <a:t>‹#›</a:t>
            </a:fld>
            <a:endParaRPr lang="en-GB"/>
          </a:p>
        </p:txBody>
      </p:sp>
    </p:spTree>
    <p:extLst>
      <p:ext uri="{BB962C8B-B14F-4D97-AF65-F5344CB8AC3E}">
        <p14:creationId xmlns:p14="http://schemas.microsoft.com/office/powerpoint/2010/main" val="2201025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2EC91-075B-4FCD-9517-C023BB19A856}" type="datetimeFigureOut">
              <a:rPr lang="en-GB" smtClean="0"/>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80FB93-A842-4BF9-AEC8-85D1000E6401}" type="slidenum">
              <a:rPr lang="en-GB" smtClean="0"/>
              <a:t>‹#›</a:t>
            </a:fld>
            <a:endParaRPr lang="en-GB"/>
          </a:p>
        </p:txBody>
      </p:sp>
    </p:spTree>
    <p:extLst>
      <p:ext uri="{BB962C8B-B14F-4D97-AF65-F5344CB8AC3E}">
        <p14:creationId xmlns:p14="http://schemas.microsoft.com/office/powerpoint/2010/main" val="2844214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2EC91-075B-4FCD-9517-C023BB19A856}" type="datetimeFigureOut">
              <a:rPr lang="en-GB" smtClean="0"/>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80FB93-A842-4BF9-AEC8-85D1000E6401}" type="slidenum">
              <a:rPr lang="en-GB" smtClean="0"/>
              <a:t>‹#›</a:t>
            </a:fld>
            <a:endParaRPr lang="en-GB"/>
          </a:p>
        </p:txBody>
      </p:sp>
    </p:spTree>
    <p:extLst>
      <p:ext uri="{BB962C8B-B14F-4D97-AF65-F5344CB8AC3E}">
        <p14:creationId xmlns:p14="http://schemas.microsoft.com/office/powerpoint/2010/main" val="1001928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2EC91-075B-4FCD-9517-C023BB19A856}" type="datetimeFigureOut">
              <a:rPr lang="en-GB" smtClean="0"/>
              <a:t>21/11/2017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0FB93-A842-4BF9-AEC8-85D1000E6401}" type="slidenum">
              <a:rPr lang="en-GB" smtClean="0"/>
              <a:t>‹#›</a:t>
            </a:fld>
            <a:endParaRPr lang="en-GB"/>
          </a:p>
        </p:txBody>
      </p:sp>
    </p:spTree>
    <p:extLst>
      <p:ext uri="{BB962C8B-B14F-4D97-AF65-F5344CB8AC3E}">
        <p14:creationId xmlns:p14="http://schemas.microsoft.com/office/powerpoint/2010/main" val="2578243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tatswiki.unece.org/display/GAMSO/Generic+Activity+Model+for+Statistical+Organizations"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statswiki.unece.org/display/CSPA/Common+Statistical+Production+Architecture" TargetMode="External"/><Relationship Id="rId5" Type="http://schemas.openxmlformats.org/officeDocument/2006/relationships/hyperlink" Target="https://statswiki.unece.org/display/gsim/Generic+Statistical+Information+Model" TargetMode="External"/><Relationship Id="rId4" Type="http://schemas.openxmlformats.org/officeDocument/2006/relationships/hyperlink" Target="https://statswiki.unece.org/display/GSBPM/Generic+Statistical+Business+Process+Mode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statswiki.unece.org/display/~bosio" TargetMode="External"/><Relationship Id="rId13" Type="http://schemas.openxmlformats.org/officeDocument/2006/relationships/hyperlink" Target="https://statswiki.unece.org/display/~dlugosz" TargetMode="External"/><Relationship Id="rId18" Type="http://schemas.openxmlformats.org/officeDocument/2006/relationships/hyperlink" Target="https://statswiki.unece.org/display/~muellerd" TargetMode="External"/><Relationship Id="rId3" Type="http://schemas.openxmlformats.org/officeDocument/2006/relationships/hyperlink" Target="https://statswiki.unece.org/display/~hamilton" TargetMode="External"/><Relationship Id="rId21" Type="http://schemas.openxmlformats.org/officeDocument/2006/relationships/hyperlink" Target="https://statswiki.unece.org/display/~barraclough" TargetMode="External"/><Relationship Id="rId7" Type="http://schemas.openxmlformats.org/officeDocument/2006/relationships/hyperlink" Target="https://statswiki.unece.org/display/~scanu" TargetMode="External"/><Relationship Id="rId12" Type="http://schemas.openxmlformats.org/officeDocument/2006/relationships/hyperlink" Target="https://statswiki.unece.org/display/~dygaszewicz" TargetMode="External"/><Relationship Id="rId17" Type="http://schemas.openxmlformats.org/officeDocument/2006/relationships/hyperlink" Target="https://statswiki.unece.org/display/~nagy-rothengass" TargetMode="External"/><Relationship Id="rId2" Type="http://schemas.openxmlformats.org/officeDocument/2006/relationships/hyperlink" Target="https://statswiki.unece.org/display/~signore" TargetMode="External"/><Relationship Id="rId16" Type="http://schemas.openxmlformats.org/officeDocument/2006/relationships/hyperlink" Target="https://statswiki.unece.org/display/~gillman" TargetMode="External"/><Relationship Id="rId20" Type="http://schemas.openxmlformats.org/officeDocument/2006/relationships/hyperlink" Target="https://statswiki.unece.org/display/~greising" TargetMode="External"/><Relationship Id="rId1" Type="http://schemas.openxmlformats.org/officeDocument/2006/relationships/slideLayout" Target="../slideLayouts/slideLayout2.xml"/><Relationship Id="rId6" Type="http://schemas.openxmlformats.org/officeDocument/2006/relationships/hyperlink" Target="https://statswiki.unece.org/display/~dunne" TargetMode="External"/><Relationship Id="rId11" Type="http://schemas.openxmlformats.org/officeDocument/2006/relationships/hyperlink" Target="https://statswiki.unece.org/display/~collett2" TargetMode="External"/><Relationship Id="rId5" Type="http://schemas.openxmlformats.org/officeDocument/2006/relationships/hyperlink" Target="https://statswiki.unece.org/display/~duffes" TargetMode="External"/><Relationship Id="rId15" Type="http://schemas.openxmlformats.org/officeDocument/2006/relationships/hyperlink" Target="https://statswiki.unece.org/display/~dorsan" TargetMode="External"/><Relationship Id="rId10" Type="http://schemas.openxmlformats.org/officeDocument/2006/relationships/hyperlink" Target="https://statswiki.unece.org/display/~cuellar-rio" TargetMode="External"/><Relationship Id="rId19" Type="http://schemas.openxmlformats.org/officeDocument/2006/relationships/hyperlink" Target="https://statswiki.unece.org/display/~wackerow" TargetMode="External"/><Relationship Id="rId4" Type="http://schemas.openxmlformats.org/officeDocument/2006/relationships/hyperlink" Target="https://statswiki.unece.org/display/~born" TargetMode="External"/><Relationship Id="rId9" Type="http://schemas.openxmlformats.org/officeDocument/2006/relationships/hyperlink" Target="https://statswiki.unece.org/display/~munoz" TargetMode="External"/><Relationship Id="rId14" Type="http://schemas.openxmlformats.org/officeDocument/2006/relationships/hyperlink" Target="https://statswiki.unece.org/display/~blomqvis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68761"/>
            <a:ext cx="7772400" cy="2331690"/>
          </a:xfrm>
        </p:spPr>
        <p:txBody>
          <a:bodyPr>
            <a:normAutofit/>
          </a:bodyPr>
          <a:lstStyle/>
          <a:p>
            <a:r>
              <a:rPr lang="en-US" dirty="0" smtClean="0">
                <a:solidFill>
                  <a:srgbClr val="005DA2"/>
                </a:solidFill>
              </a:rPr>
              <a:t>Supporting</a:t>
            </a:r>
            <a:r>
              <a:rPr lang="en-US" dirty="0" smtClean="0">
                <a:solidFill>
                  <a:srgbClr val="0070C0"/>
                </a:solidFill>
              </a:rPr>
              <a:t> </a:t>
            </a:r>
            <a:r>
              <a:rPr lang="en-US" dirty="0" smtClean="0">
                <a:solidFill>
                  <a:srgbClr val="005DA2"/>
                </a:solidFill>
              </a:rPr>
              <a:t>Standards </a:t>
            </a:r>
            <a:r>
              <a:rPr lang="it-IT" dirty="0" smtClean="0">
                <a:solidFill>
                  <a:srgbClr val="005DA2"/>
                </a:solidFill>
              </a:rPr>
              <a:t>Group</a:t>
            </a:r>
            <a:r>
              <a:rPr lang="en-US" dirty="0">
                <a:solidFill>
                  <a:srgbClr val="005DA2"/>
                </a:solidFill>
              </a:rPr>
              <a:t/>
            </a:r>
            <a:br>
              <a:rPr lang="en-US" dirty="0">
                <a:solidFill>
                  <a:srgbClr val="005DA2"/>
                </a:solidFill>
              </a:rPr>
            </a:br>
            <a:r>
              <a:rPr lang="en-US" dirty="0">
                <a:solidFill>
                  <a:srgbClr val="005DA2"/>
                </a:solidFill>
              </a:rPr>
              <a:t/>
            </a:r>
            <a:br>
              <a:rPr lang="en-US" dirty="0">
                <a:solidFill>
                  <a:srgbClr val="005DA2"/>
                </a:solidFill>
              </a:rPr>
            </a:br>
            <a:r>
              <a:rPr lang="en-US" dirty="0">
                <a:solidFill>
                  <a:srgbClr val="005DA2"/>
                </a:solidFill>
              </a:rPr>
              <a:t> Activities and Challenges</a:t>
            </a:r>
            <a:endParaRPr lang="en-GB" dirty="0">
              <a:solidFill>
                <a:srgbClr val="005DA2"/>
              </a:solidFill>
            </a:endParaRPr>
          </a:p>
        </p:txBody>
      </p:sp>
      <p:sp>
        <p:nvSpPr>
          <p:cNvPr id="3" name="Subtitle 2"/>
          <p:cNvSpPr>
            <a:spLocks noGrp="1"/>
          </p:cNvSpPr>
          <p:nvPr>
            <p:ph type="subTitle" idx="1"/>
          </p:nvPr>
        </p:nvSpPr>
        <p:spPr>
          <a:xfrm>
            <a:off x="1547664" y="4653136"/>
            <a:ext cx="6728792" cy="1584176"/>
          </a:xfrm>
        </p:spPr>
        <p:txBody>
          <a:bodyPr>
            <a:normAutofit/>
          </a:bodyPr>
          <a:lstStyle/>
          <a:p>
            <a:pPr algn="r"/>
            <a:r>
              <a:rPr lang="en-US" sz="2400" dirty="0" smtClean="0">
                <a:solidFill>
                  <a:schemeClr val="tx1"/>
                </a:solidFill>
              </a:rPr>
              <a:t>Marina Signore and Eva Holm</a:t>
            </a:r>
          </a:p>
          <a:p>
            <a:pPr algn="r"/>
            <a:r>
              <a:rPr lang="en-US" sz="2400" dirty="0" smtClean="0">
                <a:solidFill>
                  <a:schemeClr val="tx1"/>
                </a:solidFill>
              </a:rPr>
              <a:t>on behalf of the Supporting Standards Group</a:t>
            </a:r>
            <a:endParaRPr lang="en-GB" sz="2400" dirty="0">
              <a:solidFill>
                <a:schemeClr val="tx1"/>
              </a:solidFill>
            </a:endParaRPr>
          </a:p>
        </p:txBody>
      </p:sp>
    </p:spTree>
    <p:extLst>
      <p:ext uri="{BB962C8B-B14F-4D97-AF65-F5344CB8AC3E}">
        <p14:creationId xmlns:p14="http://schemas.microsoft.com/office/powerpoint/2010/main" val="671016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00200"/>
            <a:ext cx="8640960" cy="4853136"/>
          </a:xfrm>
        </p:spPr>
        <p:txBody>
          <a:bodyPr>
            <a:normAutofit/>
          </a:bodyPr>
          <a:lstStyle/>
          <a:p>
            <a:pPr marL="0" indent="0">
              <a:buNone/>
            </a:pPr>
            <a:r>
              <a:rPr lang="en-US" sz="3500" dirty="0" smtClean="0">
                <a:solidFill>
                  <a:srgbClr val="C00000"/>
                </a:solidFill>
              </a:rPr>
              <a:t>Specific features</a:t>
            </a:r>
          </a:p>
          <a:p>
            <a:pPr lvl="1">
              <a:spcBef>
                <a:spcPts val="1200"/>
              </a:spcBef>
            </a:pPr>
            <a:r>
              <a:rPr lang="en-US" dirty="0" smtClean="0"/>
              <a:t>The Review Team identified general and specific issues and is </a:t>
            </a:r>
            <a:r>
              <a:rPr lang="en-GB" dirty="0" smtClean="0"/>
              <a:t>analysing</a:t>
            </a:r>
            <a:r>
              <a:rPr lang="en-US" dirty="0" smtClean="0"/>
              <a:t> users feedback</a:t>
            </a:r>
          </a:p>
          <a:p>
            <a:pPr lvl="1">
              <a:spcBef>
                <a:spcPts val="1200"/>
              </a:spcBef>
            </a:pPr>
            <a:r>
              <a:rPr lang="en-US" dirty="0" smtClean="0"/>
              <a:t>General issues concern the alignment with GAMSO, particularly for the GSBPM overarching layers (Quality and Metadata management)</a:t>
            </a:r>
          </a:p>
          <a:p>
            <a:pPr lvl="1">
              <a:spcBef>
                <a:spcPts val="1200"/>
              </a:spcBef>
            </a:pPr>
            <a:r>
              <a:rPr lang="en-US" dirty="0" smtClean="0"/>
              <a:t>How to reflect processes related to non-survey data sources in GSBPM</a:t>
            </a:r>
          </a:p>
        </p:txBody>
      </p:sp>
      <p:sp>
        <p:nvSpPr>
          <p:cNvPr id="4" name="Title 1"/>
          <p:cNvSpPr txBox="1">
            <a:spLocks/>
          </p:cNvSpPr>
          <p:nvPr/>
        </p:nvSpPr>
        <p:spPr>
          <a:xfrm>
            <a:off x="0" y="-27384"/>
            <a:ext cx="9144000" cy="1066130"/>
          </a:xfrm>
          <a:prstGeom prst="rect">
            <a:avLst/>
          </a:prstGeom>
          <a:gradFill>
            <a:gsLst>
              <a:gs pos="1000">
                <a:schemeClr val="accent1">
                  <a:tint val="66000"/>
                  <a:satMod val="160000"/>
                </a:schemeClr>
              </a:gs>
              <a:gs pos="34000">
                <a:schemeClr val="accent1">
                  <a:tint val="23500"/>
                  <a:satMod val="160000"/>
                </a:schemeClr>
              </a:gs>
            </a:gsLst>
            <a:lin ang="5400000" scaled="0"/>
          </a:gra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600" dirty="0">
              <a:solidFill>
                <a:srgbClr val="005DA2"/>
              </a:solidFill>
            </a:endParaRPr>
          </a:p>
        </p:txBody>
      </p:sp>
      <p:sp>
        <p:nvSpPr>
          <p:cNvPr id="2" name="CasellaDiTesto 1"/>
          <p:cNvSpPr txBox="1"/>
          <p:nvPr/>
        </p:nvSpPr>
        <p:spPr>
          <a:xfrm>
            <a:off x="0" y="212447"/>
            <a:ext cx="9144000" cy="1200329"/>
          </a:xfrm>
          <a:prstGeom prst="rect">
            <a:avLst/>
          </a:prstGeom>
          <a:noFill/>
        </p:spPr>
        <p:txBody>
          <a:bodyPr wrap="square" rtlCol="0">
            <a:spAutoFit/>
          </a:bodyPr>
          <a:lstStyle/>
          <a:p>
            <a:pPr algn="ctr"/>
            <a:r>
              <a:rPr lang="it-IT" sz="3600" dirty="0">
                <a:solidFill>
                  <a:srgbClr val="005DA2"/>
                </a:solidFill>
                <a:latin typeface="+mj-lt"/>
              </a:rPr>
              <a:t>GSBPM </a:t>
            </a:r>
            <a:r>
              <a:rPr lang="en-GB" sz="3600" dirty="0">
                <a:solidFill>
                  <a:srgbClr val="005DA2"/>
                </a:solidFill>
                <a:latin typeface="+mj-lt"/>
              </a:rPr>
              <a:t>revision</a:t>
            </a:r>
          </a:p>
          <a:p>
            <a:pPr algn="ctr"/>
            <a:endParaRPr lang="en-GB" sz="3600" dirty="0">
              <a:latin typeface="+mj-lt"/>
            </a:endParaRPr>
          </a:p>
        </p:txBody>
      </p:sp>
    </p:spTree>
    <p:extLst>
      <p:ext uri="{BB962C8B-B14F-4D97-AF65-F5344CB8AC3E}">
        <p14:creationId xmlns:p14="http://schemas.microsoft.com/office/powerpoint/2010/main" val="271012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00200"/>
            <a:ext cx="8640960" cy="4853136"/>
          </a:xfrm>
        </p:spPr>
        <p:txBody>
          <a:bodyPr>
            <a:normAutofit/>
          </a:bodyPr>
          <a:lstStyle/>
          <a:p>
            <a:pPr marL="0" indent="0">
              <a:buNone/>
            </a:pPr>
            <a:r>
              <a:rPr lang="en-US" sz="3500" dirty="0" smtClean="0">
                <a:solidFill>
                  <a:srgbClr val="C00000"/>
                </a:solidFill>
              </a:rPr>
              <a:t>Specific features</a:t>
            </a:r>
          </a:p>
          <a:p>
            <a:pPr lvl="1">
              <a:spcBef>
                <a:spcPts val="1200"/>
              </a:spcBef>
            </a:pPr>
            <a:r>
              <a:rPr lang="en-US" dirty="0" smtClean="0"/>
              <a:t>Requests to share adaptations of GSBPM (e.g. national accounts)</a:t>
            </a:r>
            <a:endParaRPr lang="en-GB" dirty="0" smtClean="0"/>
          </a:p>
          <a:p>
            <a:pPr lvl="1">
              <a:spcBef>
                <a:spcPts val="1200"/>
              </a:spcBef>
            </a:pPr>
            <a:r>
              <a:rPr lang="en-GB" dirty="0" smtClean="0"/>
              <a:t>Improvements </a:t>
            </a:r>
            <a:r>
              <a:rPr lang="en-GB" dirty="0"/>
              <a:t>in how to explain </a:t>
            </a:r>
            <a:r>
              <a:rPr lang="en-GB" dirty="0" smtClean="0"/>
              <a:t>GSBPM</a:t>
            </a:r>
            <a:endParaRPr lang="en-GB" dirty="0"/>
          </a:p>
          <a:p>
            <a:pPr lvl="1">
              <a:spcBef>
                <a:spcPts val="1200"/>
              </a:spcBef>
            </a:pPr>
            <a:r>
              <a:rPr lang="en-GB" dirty="0"/>
              <a:t>Better explanations on relationship to other models. </a:t>
            </a:r>
          </a:p>
          <a:p>
            <a:pPr lvl="1">
              <a:spcBef>
                <a:spcPts val="1200"/>
              </a:spcBef>
            </a:pPr>
            <a:endParaRPr lang="en-US" dirty="0" smtClean="0"/>
          </a:p>
        </p:txBody>
      </p:sp>
      <p:sp>
        <p:nvSpPr>
          <p:cNvPr id="4" name="Title 1"/>
          <p:cNvSpPr txBox="1">
            <a:spLocks/>
          </p:cNvSpPr>
          <p:nvPr/>
        </p:nvSpPr>
        <p:spPr>
          <a:xfrm>
            <a:off x="0" y="-27384"/>
            <a:ext cx="9144000" cy="1066130"/>
          </a:xfrm>
          <a:prstGeom prst="rect">
            <a:avLst/>
          </a:prstGeom>
          <a:gradFill>
            <a:gsLst>
              <a:gs pos="1000">
                <a:schemeClr val="accent1">
                  <a:tint val="66000"/>
                  <a:satMod val="160000"/>
                </a:schemeClr>
              </a:gs>
              <a:gs pos="34000">
                <a:schemeClr val="accent1">
                  <a:tint val="23500"/>
                  <a:satMod val="160000"/>
                </a:schemeClr>
              </a:gs>
            </a:gsLst>
            <a:lin ang="5400000" scaled="0"/>
          </a:gra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600" dirty="0">
              <a:solidFill>
                <a:srgbClr val="005DA2"/>
              </a:solidFill>
            </a:endParaRPr>
          </a:p>
        </p:txBody>
      </p:sp>
      <p:sp>
        <p:nvSpPr>
          <p:cNvPr id="2" name="CasellaDiTesto 1"/>
          <p:cNvSpPr txBox="1"/>
          <p:nvPr/>
        </p:nvSpPr>
        <p:spPr>
          <a:xfrm>
            <a:off x="0" y="212447"/>
            <a:ext cx="9144000" cy="1200329"/>
          </a:xfrm>
          <a:prstGeom prst="rect">
            <a:avLst/>
          </a:prstGeom>
          <a:noFill/>
        </p:spPr>
        <p:txBody>
          <a:bodyPr wrap="square" rtlCol="0">
            <a:spAutoFit/>
          </a:bodyPr>
          <a:lstStyle/>
          <a:p>
            <a:pPr algn="ctr"/>
            <a:r>
              <a:rPr lang="it-IT" sz="3600" dirty="0">
                <a:solidFill>
                  <a:srgbClr val="005DA2"/>
                </a:solidFill>
                <a:latin typeface="+mj-lt"/>
              </a:rPr>
              <a:t>GSBPM </a:t>
            </a:r>
            <a:r>
              <a:rPr lang="en-GB" sz="3600" dirty="0">
                <a:solidFill>
                  <a:srgbClr val="005DA2"/>
                </a:solidFill>
                <a:latin typeface="+mj-lt"/>
              </a:rPr>
              <a:t>revision</a:t>
            </a:r>
          </a:p>
          <a:p>
            <a:pPr algn="ctr"/>
            <a:endParaRPr lang="en-GB" sz="3600" dirty="0">
              <a:latin typeface="+mj-lt"/>
            </a:endParaRPr>
          </a:p>
        </p:txBody>
      </p:sp>
    </p:spTree>
    <p:extLst>
      <p:ext uri="{BB962C8B-B14F-4D97-AF65-F5344CB8AC3E}">
        <p14:creationId xmlns:p14="http://schemas.microsoft.com/office/powerpoint/2010/main" val="3053425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556792"/>
            <a:ext cx="8640960" cy="4853136"/>
          </a:xfrm>
        </p:spPr>
        <p:txBody>
          <a:bodyPr>
            <a:normAutofit/>
          </a:bodyPr>
          <a:lstStyle/>
          <a:p>
            <a:pPr marL="0" indent="0">
              <a:buNone/>
            </a:pPr>
            <a:r>
              <a:rPr lang="en-US" dirty="0" smtClean="0">
                <a:solidFill>
                  <a:srgbClr val="C00000"/>
                </a:solidFill>
              </a:rPr>
              <a:t>Purposes</a:t>
            </a:r>
          </a:p>
          <a:p>
            <a:pPr lvl="1">
              <a:spcBef>
                <a:spcPts val="1200"/>
              </a:spcBef>
            </a:pPr>
            <a:r>
              <a:rPr lang="en-US" dirty="0"/>
              <a:t>Develop a general glossary of metadata </a:t>
            </a:r>
            <a:r>
              <a:rPr lang="en-US" dirty="0" smtClean="0"/>
              <a:t>covering the </a:t>
            </a:r>
            <a:r>
              <a:rPr lang="en-GB" dirty="0" smtClean="0"/>
              <a:t>modernisation</a:t>
            </a:r>
            <a:r>
              <a:rPr lang="en-US" dirty="0" smtClean="0"/>
              <a:t> terminology and standards </a:t>
            </a:r>
            <a:endParaRPr lang="en-US" dirty="0"/>
          </a:p>
          <a:p>
            <a:pPr lvl="1">
              <a:spcBef>
                <a:spcPts val="1200"/>
              </a:spcBef>
            </a:pPr>
            <a:r>
              <a:rPr lang="en-US" dirty="0" smtClean="0"/>
              <a:t> Develop a glossary for those </a:t>
            </a:r>
            <a:r>
              <a:rPr lang="en-GB" dirty="0" smtClean="0"/>
              <a:t>modernisation</a:t>
            </a:r>
            <a:r>
              <a:rPr lang="en-US" dirty="0" smtClean="0"/>
              <a:t> standards which did not have one yet</a:t>
            </a:r>
          </a:p>
          <a:p>
            <a:pPr lvl="1">
              <a:spcBef>
                <a:spcPts val="1200"/>
              </a:spcBef>
            </a:pPr>
            <a:r>
              <a:rPr lang="en-US" dirty="0" smtClean="0"/>
              <a:t>Combine </a:t>
            </a:r>
            <a:r>
              <a:rPr lang="en-US" dirty="0"/>
              <a:t>existing glossaries (GSIM, CSPA </a:t>
            </a:r>
            <a:r>
              <a:rPr lang="en-US" dirty="0" smtClean="0"/>
              <a:t>...)</a:t>
            </a:r>
          </a:p>
          <a:p>
            <a:pPr lvl="1">
              <a:spcBef>
                <a:spcPts val="1200"/>
              </a:spcBef>
            </a:pPr>
            <a:r>
              <a:rPr lang="en-US" dirty="0" smtClean="0"/>
              <a:t>Achieve synergies with existing glossaries (e.g. SDMX)</a:t>
            </a:r>
            <a:endParaRPr lang="en-GB" dirty="0"/>
          </a:p>
        </p:txBody>
      </p:sp>
      <p:sp>
        <p:nvSpPr>
          <p:cNvPr id="4" name="Title 1"/>
          <p:cNvSpPr txBox="1">
            <a:spLocks/>
          </p:cNvSpPr>
          <p:nvPr/>
        </p:nvSpPr>
        <p:spPr>
          <a:xfrm>
            <a:off x="0" y="-27384"/>
            <a:ext cx="9144000" cy="1066130"/>
          </a:xfrm>
          <a:prstGeom prst="rect">
            <a:avLst/>
          </a:prstGeom>
          <a:gradFill>
            <a:gsLst>
              <a:gs pos="1000">
                <a:schemeClr val="accent1">
                  <a:tint val="66000"/>
                  <a:satMod val="160000"/>
                </a:schemeClr>
              </a:gs>
              <a:gs pos="34000">
                <a:schemeClr val="accent1">
                  <a:tint val="23500"/>
                  <a:satMod val="160000"/>
                </a:schemeClr>
              </a:gs>
            </a:gsLst>
            <a:lin ang="5400000" scaled="0"/>
          </a:gra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600" dirty="0">
              <a:solidFill>
                <a:srgbClr val="005DA2"/>
              </a:solidFill>
            </a:endParaRPr>
          </a:p>
        </p:txBody>
      </p:sp>
      <p:sp>
        <p:nvSpPr>
          <p:cNvPr id="2" name="CasellaDiTesto 1"/>
          <p:cNvSpPr txBox="1"/>
          <p:nvPr/>
        </p:nvSpPr>
        <p:spPr>
          <a:xfrm>
            <a:off x="0" y="188640"/>
            <a:ext cx="9144000" cy="1200329"/>
          </a:xfrm>
          <a:prstGeom prst="rect">
            <a:avLst/>
          </a:prstGeom>
          <a:noFill/>
        </p:spPr>
        <p:txBody>
          <a:bodyPr wrap="square" rtlCol="0">
            <a:spAutoFit/>
          </a:bodyPr>
          <a:lstStyle/>
          <a:p>
            <a:pPr algn="ctr"/>
            <a:r>
              <a:rPr lang="en-GB" sz="3600" dirty="0">
                <a:solidFill>
                  <a:srgbClr val="005DA2"/>
                </a:solidFill>
                <a:latin typeface="+mj-lt"/>
              </a:rPr>
              <a:t>Metadata</a:t>
            </a:r>
            <a:r>
              <a:rPr lang="it-IT" sz="3600" dirty="0">
                <a:solidFill>
                  <a:srgbClr val="005DA2"/>
                </a:solidFill>
                <a:latin typeface="+mj-lt"/>
              </a:rPr>
              <a:t> </a:t>
            </a:r>
            <a:r>
              <a:rPr lang="en-GB" sz="3600" dirty="0">
                <a:solidFill>
                  <a:srgbClr val="005DA2"/>
                </a:solidFill>
                <a:latin typeface="+mj-lt"/>
              </a:rPr>
              <a:t>Glossary</a:t>
            </a:r>
          </a:p>
          <a:p>
            <a:pPr algn="ctr"/>
            <a:endParaRPr lang="en-GB" sz="3600" dirty="0">
              <a:latin typeface="+mj-lt"/>
            </a:endParaRPr>
          </a:p>
        </p:txBody>
      </p:sp>
    </p:spTree>
    <p:extLst>
      <p:ext uri="{BB962C8B-B14F-4D97-AF65-F5344CB8AC3E}">
        <p14:creationId xmlns:p14="http://schemas.microsoft.com/office/powerpoint/2010/main" val="2670211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00200"/>
            <a:ext cx="8640960" cy="4853136"/>
          </a:xfrm>
        </p:spPr>
        <p:txBody>
          <a:bodyPr>
            <a:normAutofit/>
          </a:bodyPr>
          <a:lstStyle/>
          <a:p>
            <a:pPr marL="0" indent="0">
              <a:buNone/>
            </a:pPr>
            <a:r>
              <a:rPr lang="en-US" dirty="0" smtClean="0">
                <a:solidFill>
                  <a:srgbClr val="C00000"/>
                </a:solidFill>
              </a:rPr>
              <a:t>Main activities</a:t>
            </a:r>
          </a:p>
          <a:p>
            <a:pPr lvl="1">
              <a:spcBef>
                <a:spcPts val="1200"/>
              </a:spcBef>
            </a:pPr>
            <a:r>
              <a:rPr lang="en-US" dirty="0" smtClean="0"/>
              <a:t>A glossary for GAMSO terms was developed last year</a:t>
            </a:r>
          </a:p>
          <a:p>
            <a:pPr lvl="1">
              <a:spcBef>
                <a:spcPts val="1200"/>
              </a:spcBef>
            </a:pPr>
            <a:r>
              <a:rPr lang="en-US" dirty="0" smtClean="0"/>
              <a:t>A glossary for the GSBPM is to be completed by 2017 covering GSBPM phases and sub-processes</a:t>
            </a:r>
          </a:p>
          <a:p>
            <a:pPr lvl="1">
              <a:spcBef>
                <a:spcPts val="1200"/>
              </a:spcBef>
            </a:pPr>
            <a:r>
              <a:rPr lang="en-US" dirty="0" smtClean="0"/>
              <a:t>Definitions and explanatory text</a:t>
            </a:r>
          </a:p>
          <a:p>
            <a:pPr lvl="1">
              <a:spcBef>
                <a:spcPts val="1200"/>
              </a:spcBef>
            </a:pPr>
            <a:r>
              <a:rPr lang="en-US" dirty="0"/>
              <a:t>Supporting the GSBPM revision by proposing improvements to text </a:t>
            </a:r>
          </a:p>
          <a:p>
            <a:pPr lvl="1"/>
            <a:endParaRPr lang="en-US" dirty="0" smtClean="0"/>
          </a:p>
        </p:txBody>
      </p:sp>
      <p:sp>
        <p:nvSpPr>
          <p:cNvPr id="4" name="Title 1"/>
          <p:cNvSpPr txBox="1">
            <a:spLocks/>
          </p:cNvSpPr>
          <p:nvPr/>
        </p:nvSpPr>
        <p:spPr>
          <a:xfrm>
            <a:off x="0" y="-27384"/>
            <a:ext cx="9144000" cy="1066130"/>
          </a:xfrm>
          <a:prstGeom prst="rect">
            <a:avLst/>
          </a:prstGeom>
          <a:gradFill>
            <a:gsLst>
              <a:gs pos="1000">
                <a:schemeClr val="accent1">
                  <a:tint val="66000"/>
                  <a:satMod val="160000"/>
                </a:schemeClr>
              </a:gs>
              <a:gs pos="34000">
                <a:schemeClr val="accent1">
                  <a:tint val="23500"/>
                  <a:satMod val="160000"/>
                </a:schemeClr>
              </a:gs>
            </a:gsLst>
            <a:lin ang="5400000" scaled="0"/>
          </a:gra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600" dirty="0">
              <a:solidFill>
                <a:srgbClr val="005DA2"/>
              </a:solidFill>
            </a:endParaRPr>
          </a:p>
        </p:txBody>
      </p:sp>
      <p:sp>
        <p:nvSpPr>
          <p:cNvPr id="5" name="CasellaDiTesto 4"/>
          <p:cNvSpPr txBox="1"/>
          <p:nvPr/>
        </p:nvSpPr>
        <p:spPr>
          <a:xfrm>
            <a:off x="0" y="188640"/>
            <a:ext cx="9144000" cy="1200329"/>
          </a:xfrm>
          <a:prstGeom prst="rect">
            <a:avLst/>
          </a:prstGeom>
          <a:noFill/>
        </p:spPr>
        <p:txBody>
          <a:bodyPr wrap="square" rtlCol="0">
            <a:spAutoFit/>
          </a:bodyPr>
          <a:lstStyle/>
          <a:p>
            <a:pPr algn="ctr"/>
            <a:r>
              <a:rPr lang="en-GB" sz="3600" dirty="0">
                <a:solidFill>
                  <a:srgbClr val="005DA2"/>
                </a:solidFill>
                <a:latin typeface="+mj-lt"/>
              </a:rPr>
              <a:t>Metadata</a:t>
            </a:r>
            <a:r>
              <a:rPr lang="it-IT" sz="3600" dirty="0">
                <a:solidFill>
                  <a:srgbClr val="005DA2"/>
                </a:solidFill>
                <a:latin typeface="+mj-lt"/>
              </a:rPr>
              <a:t> </a:t>
            </a:r>
            <a:r>
              <a:rPr lang="en-GB" sz="3600" dirty="0">
                <a:solidFill>
                  <a:srgbClr val="005DA2"/>
                </a:solidFill>
                <a:latin typeface="+mj-lt"/>
              </a:rPr>
              <a:t>Glossary</a:t>
            </a:r>
          </a:p>
          <a:p>
            <a:pPr algn="ctr"/>
            <a:endParaRPr lang="en-GB" sz="3600" dirty="0">
              <a:latin typeface="+mj-lt"/>
            </a:endParaRPr>
          </a:p>
        </p:txBody>
      </p:sp>
    </p:spTree>
    <p:extLst>
      <p:ext uri="{BB962C8B-B14F-4D97-AF65-F5344CB8AC3E}">
        <p14:creationId xmlns:p14="http://schemas.microsoft.com/office/powerpoint/2010/main" val="3371877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00200"/>
            <a:ext cx="8640960" cy="4853136"/>
          </a:xfrm>
        </p:spPr>
        <p:txBody>
          <a:bodyPr>
            <a:normAutofit fontScale="40000" lnSpcReduction="20000"/>
          </a:bodyPr>
          <a:lstStyle/>
          <a:p>
            <a:pPr marL="0" indent="0">
              <a:buNone/>
            </a:pPr>
            <a:r>
              <a:rPr lang="en-US" sz="8000" dirty="0" smtClean="0">
                <a:solidFill>
                  <a:srgbClr val="C00000"/>
                </a:solidFill>
              </a:rPr>
              <a:t>Results</a:t>
            </a:r>
          </a:p>
          <a:p>
            <a:pPr lvl="1">
              <a:lnSpc>
                <a:spcPct val="120000"/>
              </a:lnSpc>
              <a:spcBef>
                <a:spcPts val="1200"/>
              </a:spcBef>
            </a:pPr>
            <a:r>
              <a:rPr lang="en-GB" sz="5900" dirty="0"/>
              <a:t>Quality Indicators for the Generic Statistical Business Process Model were developed for Statistics derived from Surveys (v1.0 released May 2016)</a:t>
            </a:r>
          </a:p>
          <a:p>
            <a:pPr lvl="1">
              <a:lnSpc>
                <a:spcPct val="120000"/>
              </a:lnSpc>
              <a:spcBef>
                <a:spcPts val="1200"/>
              </a:spcBef>
            </a:pPr>
            <a:r>
              <a:rPr lang="it-IT" sz="5900" dirty="0"/>
              <a:t>The work </a:t>
            </a:r>
            <a:r>
              <a:rPr lang="it-IT" sz="5900" dirty="0" err="1"/>
              <a:t>has</a:t>
            </a:r>
            <a:r>
              <a:rPr lang="it-IT" sz="5900" dirty="0"/>
              <a:t> </a:t>
            </a:r>
            <a:r>
              <a:rPr lang="it-IT" sz="5900" dirty="0" err="1"/>
              <a:t>been</a:t>
            </a:r>
            <a:r>
              <a:rPr lang="it-IT" sz="5900" dirty="0"/>
              <a:t> </a:t>
            </a:r>
            <a:r>
              <a:rPr lang="it-IT" sz="5900" dirty="0" err="1"/>
              <a:t>completed</a:t>
            </a:r>
            <a:r>
              <a:rPr lang="it-IT" sz="5900" dirty="0"/>
              <a:t> by </a:t>
            </a:r>
            <a:r>
              <a:rPr lang="it-IT" sz="5900" dirty="0" err="1"/>
              <a:t>adding</a:t>
            </a:r>
            <a:r>
              <a:rPr lang="it-IT" sz="5900" dirty="0"/>
              <a:t> </a:t>
            </a:r>
            <a:r>
              <a:rPr lang="it-IT" sz="5900" dirty="0" err="1"/>
              <a:t>quality</a:t>
            </a:r>
            <a:r>
              <a:rPr lang="it-IT" sz="5900" dirty="0"/>
              <a:t> </a:t>
            </a:r>
            <a:r>
              <a:rPr lang="it-IT" sz="5900" dirty="0" err="1"/>
              <a:t>indicators</a:t>
            </a:r>
            <a:r>
              <a:rPr lang="it-IT" sz="5900" dirty="0"/>
              <a:t> for </a:t>
            </a:r>
            <a:r>
              <a:rPr lang="it-IT" sz="5900" dirty="0" err="1"/>
              <a:t>administrative</a:t>
            </a:r>
            <a:r>
              <a:rPr lang="it-IT" sz="5900" dirty="0"/>
              <a:t> data </a:t>
            </a:r>
            <a:r>
              <a:rPr lang="it-IT" sz="5900" dirty="0" err="1" smtClean="0"/>
              <a:t>sources</a:t>
            </a:r>
            <a:endParaRPr lang="it-IT" sz="5900" dirty="0" smtClean="0"/>
          </a:p>
          <a:p>
            <a:pPr marL="914400" lvl="2" indent="0">
              <a:lnSpc>
                <a:spcPct val="120000"/>
              </a:lnSpc>
              <a:spcBef>
                <a:spcPts val="1200"/>
              </a:spcBef>
              <a:buNone/>
            </a:pPr>
            <a:r>
              <a:rPr lang="en-GB" sz="5500" dirty="0" smtClean="0">
                <a:solidFill>
                  <a:srgbClr val="C00000"/>
                </a:solidFill>
              </a:rPr>
              <a:t>Quality </a:t>
            </a:r>
            <a:r>
              <a:rPr lang="en-GB" sz="5500" dirty="0">
                <a:solidFill>
                  <a:srgbClr val="C00000"/>
                </a:solidFill>
              </a:rPr>
              <a:t>Indicators for the Generic Statistical Business Process Model (GSBPM) - For Statistics derived from Surveys and Administrative Data </a:t>
            </a:r>
            <a:r>
              <a:rPr lang="en-GB" sz="5500" dirty="0" smtClean="0">
                <a:solidFill>
                  <a:srgbClr val="C00000"/>
                </a:solidFill>
              </a:rPr>
              <a:t>Sources (</a:t>
            </a:r>
            <a:r>
              <a:rPr lang="en-GB" sz="5500" dirty="0">
                <a:solidFill>
                  <a:srgbClr val="C00000"/>
                </a:solidFill>
              </a:rPr>
              <a:t>Version 2.0, </a:t>
            </a:r>
            <a:r>
              <a:rPr lang="en-GB" sz="5500" dirty="0" smtClean="0">
                <a:solidFill>
                  <a:srgbClr val="C00000"/>
                </a:solidFill>
              </a:rPr>
              <a:t>November </a:t>
            </a:r>
            <a:r>
              <a:rPr lang="en-GB" sz="5500" dirty="0">
                <a:solidFill>
                  <a:srgbClr val="C00000"/>
                </a:solidFill>
              </a:rPr>
              <a:t>2017</a:t>
            </a:r>
            <a:r>
              <a:rPr lang="en-GB" sz="5500" dirty="0" smtClean="0">
                <a:solidFill>
                  <a:srgbClr val="C00000"/>
                </a:solidFill>
              </a:rPr>
              <a:t>)</a:t>
            </a:r>
          </a:p>
          <a:p>
            <a:pPr lvl="1">
              <a:lnSpc>
                <a:spcPct val="120000"/>
              </a:lnSpc>
              <a:spcBef>
                <a:spcPts val="1200"/>
              </a:spcBef>
            </a:pPr>
            <a:r>
              <a:rPr lang="en-US" sz="5900" dirty="0" smtClean="0"/>
              <a:t>Support from the Communication Task Team in order to reach out relevant targets of potential users </a:t>
            </a:r>
            <a:endParaRPr lang="en-US" sz="5900" dirty="0"/>
          </a:p>
        </p:txBody>
      </p:sp>
      <p:sp>
        <p:nvSpPr>
          <p:cNvPr id="4" name="Title 1"/>
          <p:cNvSpPr txBox="1">
            <a:spLocks/>
          </p:cNvSpPr>
          <p:nvPr/>
        </p:nvSpPr>
        <p:spPr>
          <a:xfrm>
            <a:off x="0" y="-27384"/>
            <a:ext cx="9144000" cy="1066130"/>
          </a:xfrm>
          <a:prstGeom prst="rect">
            <a:avLst/>
          </a:prstGeom>
          <a:gradFill>
            <a:gsLst>
              <a:gs pos="1000">
                <a:schemeClr val="accent1">
                  <a:tint val="66000"/>
                  <a:satMod val="160000"/>
                </a:schemeClr>
              </a:gs>
              <a:gs pos="34000">
                <a:schemeClr val="accent1">
                  <a:tint val="23500"/>
                  <a:satMod val="160000"/>
                </a:schemeClr>
              </a:gs>
            </a:gsLst>
            <a:lin ang="5400000" scaled="0"/>
          </a:gra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600" dirty="0">
              <a:solidFill>
                <a:srgbClr val="005DA2"/>
              </a:solidFill>
            </a:endParaRPr>
          </a:p>
        </p:txBody>
      </p:sp>
      <p:sp>
        <p:nvSpPr>
          <p:cNvPr id="2" name="CasellaDiTesto 1"/>
          <p:cNvSpPr txBox="1"/>
          <p:nvPr/>
        </p:nvSpPr>
        <p:spPr>
          <a:xfrm>
            <a:off x="-36512" y="188640"/>
            <a:ext cx="9180512" cy="1200329"/>
          </a:xfrm>
          <a:prstGeom prst="rect">
            <a:avLst/>
          </a:prstGeom>
          <a:noFill/>
        </p:spPr>
        <p:txBody>
          <a:bodyPr wrap="square" rtlCol="0">
            <a:spAutoFit/>
          </a:bodyPr>
          <a:lstStyle/>
          <a:p>
            <a:pPr algn="ctr"/>
            <a:r>
              <a:rPr lang="en-GB" sz="3600" dirty="0">
                <a:solidFill>
                  <a:srgbClr val="005DA2"/>
                </a:solidFill>
                <a:latin typeface="+mj-lt"/>
              </a:rPr>
              <a:t>Quality</a:t>
            </a:r>
            <a:r>
              <a:rPr lang="it-IT" sz="3600" dirty="0">
                <a:solidFill>
                  <a:srgbClr val="005DA2"/>
                </a:solidFill>
                <a:latin typeface="+mj-lt"/>
              </a:rPr>
              <a:t> </a:t>
            </a:r>
            <a:r>
              <a:rPr lang="en-GB" sz="3600" dirty="0">
                <a:solidFill>
                  <a:srgbClr val="005DA2"/>
                </a:solidFill>
                <a:latin typeface="+mj-lt"/>
              </a:rPr>
              <a:t>Indicators</a:t>
            </a:r>
            <a:r>
              <a:rPr lang="it-IT" sz="3600" dirty="0">
                <a:solidFill>
                  <a:srgbClr val="005DA2"/>
                </a:solidFill>
                <a:latin typeface="+mj-lt"/>
              </a:rPr>
              <a:t> for the GSBPM</a:t>
            </a:r>
            <a:endParaRPr lang="en-GB" sz="3600" dirty="0">
              <a:solidFill>
                <a:srgbClr val="005DA2"/>
              </a:solidFill>
              <a:latin typeface="+mj-lt"/>
            </a:endParaRPr>
          </a:p>
          <a:p>
            <a:pPr algn="ctr"/>
            <a:endParaRPr lang="en-GB" sz="3600" dirty="0">
              <a:latin typeface="+mj-lt"/>
            </a:endParaRPr>
          </a:p>
        </p:txBody>
      </p:sp>
    </p:spTree>
    <p:extLst>
      <p:ext uri="{BB962C8B-B14F-4D97-AF65-F5344CB8AC3E}">
        <p14:creationId xmlns:p14="http://schemas.microsoft.com/office/powerpoint/2010/main" val="2552650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1.unece.org/stat/platform/download/attachments/8683538/GSBPMv5%20Picture.jpg?version=1&amp;modificationDate=1453888672378&amp;api=v2"/>
          <p:cNvPicPr>
            <a:picLocks noChangeAspect="1" noChangeArrowheads="1"/>
          </p:cNvPicPr>
          <p:nvPr/>
        </p:nvPicPr>
        <p:blipFill>
          <a:blip r:embed="rId2" cstate="print"/>
          <a:srcRect/>
          <a:stretch>
            <a:fillRect/>
          </a:stretch>
        </p:blipFill>
        <p:spPr bwMode="auto">
          <a:xfrm>
            <a:off x="179512" y="1574235"/>
            <a:ext cx="6064921" cy="3798981"/>
          </a:xfrm>
          <a:prstGeom prst="rect">
            <a:avLst/>
          </a:prstGeom>
          <a:noFill/>
        </p:spPr>
      </p:pic>
      <p:sp>
        <p:nvSpPr>
          <p:cNvPr id="5" name="CasellaDiTesto 4"/>
          <p:cNvSpPr txBox="1"/>
          <p:nvPr/>
        </p:nvSpPr>
        <p:spPr>
          <a:xfrm>
            <a:off x="251520" y="5478323"/>
            <a:ext cx="5904656" cy="830997"/>
          </a:xfrm>
          <a:prstGeom prst="rect">
            <a:avLst/>
          </a:prstGeom>
          <a:noFill/>
          <a:ln w="19050">
            <a:solidFill>
              <a:srgbClr val="133176"/>
            </a:solidFill>
          </a:ln>
        </p:spPr>
        <p:txBody>
          <a:bodyPr wrap="square" rtlCol="0">
            <a:spAutoFit/>
          </a:bodyPr>
          <a:lstStyle/>
          <a:p>
            <a:r>
              <a:rPr lang="en-US" sz="2400" b="0" kern="0" dirty="0" smtClean="0">
                <a:solidFill>
                  <a:srgbClr val="133176"/>
                </a:solidFill>
                <a:latin typeface="Arial" charset="0"/>
              </a:rPr>
              <a:t>Quality indicators were developed for each phase (1 to 8) and all sub-processes </a:t>
            </a:r>
            <a:endParaRPr lang="en-US" sz="2400" b="0" kern="0" dirty="0">
              <a:solidFill>
                <a:srgbClr val="133176"/>
              </a:solidFill>
              <a:latin typeface="Arial" charset="0"/>
            </a:endParaRPr>
          </a:p>
        </p:txBody>
      </p:sp>
      <p:cxnSp>
        <p:nvCxnSpPr>
          <p:cNvPr id="7" name="Connettore 2 6"/>
          <p:cNvCxnSpPr/>
          <p:nvPr/>
        </p:nvCxnSpPr>
        <p:spPr bwMode="auto">
          <a:xfrm flipH="1" flipV="1">
            <a:off x="1547664" y="1844824"/>
            <a:ext cx="1224136" cy="3528392"/>
          </a:xfrm>
          <a:prstGeom prst="straightConnector1">
            <a:avLst/>
          </a:prstGeom>
          <a:noFill/>
          <a:ln w="9525" cap="flat" cmpd="sng" algn="ctr">
            <a:noFill/>
            <a:prstDash val="solid"/>
            <a:round/>
            <a:headEnd type="none" w="med" len="med"/>
            <a:tailEnd type="arrow"/>
          </a:ln>
          <a:effectLst/>
        </p:spPr>
      </p:cxnSp>
      <p:sp>
        <p:nvSpPr>
          <p:cNvPr id="14" name="CasellaDiTesto 13"/>
          <p:cNvSpPr txBox="1"/>
          <p:nvPr/>
        </p:nvSpPr>
        <p:spPr>
          <a:xfrm>
            <a:off x="6588224" y="3717032"/>
            <a:ext cx="2232248" cy="1938992"/>
          </a:xfrm>
          <a:prstGeom prst="rect">
            <a:avLst/>
          </a:prstGeom>
          <a:solidFill>
            <a:srgbClr val="0F5494"/>
          </a:solidFill>
          <a:ln>
            <a:solidFill>
              <a:schemeClr val="bg1"/>
            </a:solidFill>
          </a:ln>
        </p:spPr>
        <p:txBody>
          <a:bodyPr wrap="square" rtlCol="0">
            <a:spAutoFit/>
          </a:bodyPr>
          <a:lstStyle/>
          <a:p>
            <a:r>
              <a:rPr lang="en-US" sz="2400" b="0" dirty="0" smtClean="0">
                <a:solidFill>
                  <a:schemeClr val="bg1"/>
                </a:solidFill>
                <a:latin typeface="Arial" panose="020B0604020202020204" pitchFamily="34" charset="0"/>
                <a:cs typeface="Arial" panose="020B0604020202020204" pitchFamily="34" charset="0"/>
              </a:rPr>
              <a:t>Quality and metadata management overarching process</a:t>
            </a:r>
          </a:p>
        </p:txBody>
      </p:sp>
      <p:cxnSp>
        <p:nvCxnSpPr>
          <p:cNvPr id="16" name="Connettore 2 15"/>
          <p:cNvCxnSpPr>
            <a:stCxn id="14" idx="0"/>
          </p:cNvCxnSpPr>
          <p:nvPr/>
        </p:nvCxnSpPr>
        <p:spPr bwMode="auto">
          <a:xfrm flipH="1" flipV="1">
            <a:off x="4350458" y="1772816"/>
            <a:ext cx="3353890" cy="1944216"/>
          </a:xfrm>
          <a:prstGeom prst="straightConnector1">
            <a:avLst/>
          </a:prstGeom>
          <a:noFill/>
          <a:ln w="9525" cap="flat" cmpd="sng" algn="ctr">
            <a:solidFill>
              <a:srgbClr val="133176"/>
            </a:solidFill>
            <a:prstDash val="solid"/>
            <a:round/>
            <a:headEnd type="none" w="med" len="med"/>
            <a:tailEnd type="arrow"/>
          </a:ln>
          <a:effectLst/>
        </p:spPr>
      </p:cxnSp>
      <p:sp>
        <p:nvSpPr>
          <p:cNvPr id="8" name="Title 1"/>
          <p:cNvSpPr txBox="1">
            <a:spLocks/>
          </p:cNvSpPr>
          <p:nvPr/>
        </p:nvSpPr>
        <p:spPr>
          <a:xfrm>
            <a:off x="0" y="-27384"/>
            <a:ext cx="9144000" cy="1066130"/>
          </a:xfrm>
          <a:prstGeom prst="rect">
            <a:avLst/>
          </a:prstGeom>
          <a:gradFill>
            <a:gsLst>
              <a:gs pos="1000">
                <a:schemeClr val="accent1">
                  <a:tint val="66000"/>
                  <a:satMod val="160000"/>
                </a:schemeClr>
              </a:gs>
              <a:gs pos="34000">
                <a:schemeClr val="accent1">
                  <a:tint val="23500"/>
                  <a:satMod val="160000"/>
                </a:schemeClr>
              </a:gs>
            </a:gsLst>
            <a:lin ang="5400000" scaled="0"/>
          </a:gra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600" dirty="0">
              <a:solidFill>
                <a:srgbClr val="005DA2"/>
              </a:solidFill>
            </a:endParaRPr>
          </a:p>
        </p:txBody>
      </p:sp>
      <p:sp>
        <p:nvSpPr>
          <p:cNvPr id="9" name="CasellaDiTesto 8"/>
          <p:cNvSpPr txBox="1"/>
          <p:nvPr/>
        </p:nvSpPr>
        <p:spPr>
          <a:xfrm>
            <a:off x="-36512" y="212447"/>
            <a:ext cx="9180512" cy="1200329"/>
          </a:xfrm>
          <a:prstGeom prst="rect">
            <a:avLst/>
          </a:prstGeom>
          <a:noFill/>
        </p:spPr>
        <p:txBody>
          <a:bodyPr wrap="square" rtlCol="0">
            <a:spAutoFit/>
          </a:bodyPr>
          <a:lstStyle/>
          <a:p>
            <a:pPr algn="ctr"/>
            <a:r>
              <a:rPr lang="en-GB" sz="3600" dirty="0">
                <a:solidFill>
                  <a:srgbClr val="005DA2"/>
                </a:solidFill>
                <a:latin typeface="+mj-lt"/>
              </a:rPr>
              <a:t>Quality</a:t>
            </a:r>
            <a:r>
              <a:rPr lang="it-IT" sz="3600" dirty="0">
                <a:solidFill>
                  <a:srgbClr val="005DA2"/>
                </a:solidFill>
                <a:latin typeface="+mj-lt"/>
              </a:rPr>
              <a:t> </a:t>
            </a:r>
            <a:r>
              <a:rPr lang="en-GB" sz="3600" dirty="0">
                <a:solidFill>
                  <a:srgbClr val="005DA2"/>
                </a:solidFill>
                <a:latin typeface="+mj-lt"/>
              </a:rPr>
              <a:t>Indicators</a:t>
            </a:r>
            <a:r>
              <a:rPr lang="it-IT" sz="3600" dirty="0">
                <a:solidFill>
                  <a:srgbClr val="005DA2"/>
                </a:solidFill>
                <a:latin typeface="+mj-lt"/>
              </a:rPr>
              <a:t> for the GSBPM</a:t>
            </a:r>
            <a:endParaRPr lang="en-GB" sz="3600" dirty="0">
              <a:solidFill>
                <a:srgbClr val="005DA2"/>
              </a:solidFill>
              <a:latin typeface="+mj-lt"/>
            </a:endParaRPr>
          </a:p>
          <a:p>
            <a:pPr algn="ctr"/>
            <a:endParaRPr lang="en-GB" sz="3600" dirty="0">
              <a:latin typeface="+mj-lt"/>
            </a:endParaRPr>
          </a:p>
        </p:txBody>
      </p:sp>
    </p:spTree>
    <p:extLst>
      <p:ext uri="{BB962C8B-B14F-4D97-AF65-F5344CB8AC3E}">
        <p14:creationId xmlns:p14="http://schemas.microsoft.com/office/powerpoint/2010/main" val="343498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Metin kutusu"/>
          <p:cNvSpPr txBox="1"/>
          <p:nvPr/>
        </p:nvSpPr>
        <p:spPr>
          <a:xfrm>
            <a:off x="539552" y="3789040"/>
            <a:ext cx="8208912" cy="2708434"/>
          </a:xfrm>
          <a:prstGeom prst="rect">
            <a:avLst/>
          </a:prstGeom>
          <a:noFill/>
          <a:ln>
            <a:solidFill>
              <a:srgbClr val="133176"/>
            </a:solidFill>
          </a:ln>
        </p:spPr>
        <p:txBody>
          <a:bodyPr wrap="square" rtlCol="0">
            <a:spAutoFit/>
          </a:bodyPr>
          <a:lstStyle/>
          <a:p>
            <a:pPr marL="0" lvl="1">
              <a:spcBef>
                <a:spcPts val="1200"/>
              </a:spcBef>
            </a:pPr>
            <a:r>
              <a:rPr lang="en-US" sz="2000" dirty="0" smtClean="0"/>
              <a:t>- Generic </a:t>
            </a:r>
            <a:r>
              <a:rPr lang="en-US" sz="2000" dirty="0"/>
              <a:t>indicators to reflect the nature of GSBPM</a:t>
            </a:r>
          </a:p>
          <a:p>
            <a:pPr marL="0" lvl="1">
              <a:spcBef>
                <a:spcPts val="1200"/>
              </a:spcBef>
            </a:pPr>
            <a:r>
              <a:rPr lang="en-US" sz="2000" dirty="0" smtClean="0"/>
              <a:t>- Quantitative </a:t>
            </a:r>
            <a:r>
              <a:rPr lang="en-US" sz="2000" dirty="0"/>
              <a:t>indicators whenever possible</a:t>
            </a:r>
          </a:p>
          <a:p>
            <a:pPr marL="0" lvl="1">
              <a:spcBef>
                <a:spcPts val="1200"/>
              </a:spcBef>
            </a:pPr>
            <a:r>
              <a:rPr lang="en-US" sz="2000" dirty="0" smtClean="0"/>
              <a:t>- Quality </a:t>
            </a:r>
            <a:r>
              <a:rPr lang="en-US" sz="2000" dirty="0"/>
              <a:t>Indicators were </a:t>
            </a:r>
            <a:r>
              <a:rPr lang="en-US" sz="2000" dirty="0" err="1"/>
              <a:t>harmonised</a:t>
            </a:r>
            <a:r>
              <a:rPr lang="en-US" sz="2000" dirty="0"/>
              <a:t> with other international quality frameworks</a:t>
            </a:r>
          </a:p>
          <a:p>
            <a:pPr>
              <a:spcBef>
                <a:spcPts val="1200"/>
              </a:spcBef>
            </a:pPr>
            <a:r>
              <a:rPr lang="en-US" sz="2000" dirty="0" smtClean="0"/>
              <a:t>- The </a:t>
            </a:r>
            <a:r>
              <a:rPr lang="en-US" sz="2000" dirty="0"/>
              <a:t>UN NQAF dimensions were taken as reference for relating QIs to the corresponding quality dimension but mapping to the ES </a:t>
            </a:r>
            <a:r>
              <a:rPr lang="en-US" sz="2000" dirty="0" err="1"/>
              <a:t>CoP</a:t>
            </a:r>
            <a:r>
              <a:rPr lang="en-US" sz="2000" dirty="0"/>
              <a:t> was indicated only in case of </a:t>
            </a:r>
            <a:r>
              <a:rPr lang="en-US" sz="2000" dirty="0" smtClean="0"/>
              <a:t>discrepancies</a:t>
            </a:r>
            <a:endParaRPr lang="tr-TR" sz="2000" dirty="0"/>
          </a:p>
        </p:txBody>
      </p:sp>
      <p:graphicFrame>
        <p:nvGraphicFramePr>
          <p:cNvPr id="5" name="Tabella 4"/>
          <p:cNvGraphicFramePr>
            <a:graphicFrameLocks noGrp="1"/>
          </p:cNvGraphicFramePr>
          <p:nvPr>
            <p:extLst>
              <p:ext uri="{D42A27DB-BD31-4B8C-83A1-F6EECF244321}">
                <p14:modId xmlns:p14="http://schemas.microsoft.com/office/powerpoint/2010/main" val="1046745423"/>
              </p:ext>
            </p:extLst>
          </p:nvPr>
        </p:nvGraphicFramePr>
        <p:xfrm>
          <a:off x="258606" y="1567056"/>
          <a:ext cx="8777890" cy="1645920"/>
        </p:xfrm>
        <a:graphic>
          <a:graphicData uri="http://schemas.openxmlformats.org/drawingml/2006/table">
            <a:tbl>
              <a:tblPr firstRow="1" firstCol="1" bandRow="1"/>
              <a:tblGrid>
                <a:gridCol w="1702863">
                  <a:extLst>
                    <a:ext uri="{9D8B030D-6E8A-4147-A177-3AD203B41FA5}">
                      <a16:colId xmlns:a16="http://schemas.microsoft.com/office/drawing/2014/main" val="20000"/>
                    </a:ext>
                  </a:extLst>
                </a:gridCol>
                <a:gridCol w="5076773">
                  <a:extLst>
                    <a:ext uri="{9D8B030D-6E8A-4147-A177-3AD203B41FA5}">
                      <a16:colId xmlns:a16="http://schemas.microsoft.com/office/drawing/2014/main" val="20001"/>
                    </a:ext>
                  </a:extLst>
                </a:gridCol>
                <a:gridCol w="1998254">
                  <a:extLst>
                    <a:ext uri="{9D8B030D-6E8A-4147-A177-3AD203B41FA5}">
                      <a16:colId xmlns:a16="http://schemas.microsoft.com/office/drawing/2014/main" val="20002"/>
                    </a:ext>
                  </a:extLst>
                </a:gridCol>
              </a:tblGrid>
              <a:tr h="0">
                <a:tc>
                  <a:txBody>
                    <a:bodyPr/>
                    <a:lstStyle/>
                    <a:p>
                      <a:pPr algn="ctr"/>
                      <a:r>
                        <a:rPr lang="en-GB" sz="1800" b="0" dirty="0">
                          <a:solidFill>
                            <a:srgbClr val="C00000"/>
                          </a:solidFill>
                          <a:effectLst/>
                          <a:latin typeface="Arial" panose="020B0604020202020204" pitchFamily="34" charset="0"/>
                          <a:ea typeface="Times New Roman"/>
                          <a:cs typeface="Arial" panose="020B0604020202020204" pitchFamily="34" charset="0"/>
                        </a:rPr>
                        <a:t>Quality</a:t>
                      </a:r>
                      <a:r>
                        <a:rPr lang="en-GB" sz="1800" b="0" dirty="0">
                          <a:effectLst/>
                          <a:latin typeface="Arial" panose="020B0604020202020204" pitchFamily="34" charset="0"/>
                          <a:ea typeface="Times New Roman"/>
                          <a:cs typeface="Arial" panose="020B0604020202020204" pitchFamily="34" charset="0"/>
                        </a:rPr>
                        <a:t> </a:t>
                      </a:r>
                      <a:r>
                        <a:rPr lang="en-GB" sz="1800" b="0" dirty="0">
                          <a:solidFill>
                            <a:srgbClr val="C00000"/>
                          </a:solidFill>
                          <a:effectLst/>
                          <a:latin typeface="Arial" panose="020B0604020202020204" pitchFamily="34" charset="0"/>
                          <a:ea typeface="Times New Roman"/>
                          <a:cs typeface="Arial" panose="020B0604020202020204" pitchFamily="34" charset="0"/>
                        </a:rPr>
                        <a:t>Dimension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EFF"/>
                    </a:solidFill>
                  </a:tcPr>
                </a:tc>
                <a:tc>
                  <a:txBody>
                    <a:bodyPr/>
                    <a:lstStyle/>
                    <a:p>
                      <a:pPr algn="ctr"/>
                      <a:r>
                        <a:rPr lang="en-GB" sz="1800" b="0" dirty="0">
                          <a:solidFill>
                            <a:srgbClr val="C00000"/>
                          </a:solidFill>
                          <a:effectLst/>
                          <a:latin typeface="Arial" panose="020B0604020202020204" pitchFamily="34" charset="0"/>
                          <a:ea typeface="Times New Roman"/>
                          <a:cs typeface="Arial" panose="020B0604020202020204" pitchFamily="34" charset="0"/>
                        </a:rPr>
                        <a:t>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EFF"/>
                    </a:solidFill>
                  </a:tcPr>
                </a:tc>
                <a:tc>
                  <a:txBody>
                    <a:bodyPr/>
                    <a:lstStyle/>
                    <a:p>
                      <a:pPr algn="ctr"/>
                      <a:r>
                        <a:rPr lang="en-GB" sz="1800" b="0" dirty="0">
                          <a:solidFill>
                            <a:srgbClr val="C00000"/>
                          </a:solidFill>
                          <a:effectLst/>
                          <a:latin typeface="Arial" panose="020B0604020202020204" pitchFamily="34" charset="0"/>
                          <a:ea typeface="Times New Roman"/>
                          <a:cs typeface="Arial" panose="020B0604020202020204" pitchFamily="34" charset="0"/>
                        </a:rPr>
                        <a:t>Notes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EFF"/>
                    </a:solidFill>
                  </a:tcPr>
                </a:tc>
                <a:extLst>
                  <a:ext uri="{0D108BD9-81ED-4DB2-BD59-A6C34878D82A}">
                    <a16:rowId xmlns:a16="http://schemas.microsoft.com/office/drawing/2014/main" val="10000"/>
                  </a:ext>
                </a:extLst>
              </a:tr>
              <a:tr h="0">
                <a:tc>
                  <a:txBody>
                    <a:bodyPr/>
                    <a:lstStyle/>
                    <a:p>
                      <a:pPr>
                        <a:spcAft>
                          <a:spcPts val="0"/>
                        </a:spcAft>
                      </a:pPr>
                      <a:endParaRPr lang="en-GB" sz="1800" dirty="0">
                        <a:solidFill>
                          <a:srgbClr val="133176"/>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F"/>
                    </a:solidFill>
                  </a:tcPr>
                </a:tc>
                <a:tc>
                  <a:txBody>
                    <a:bodyPr/>
                    <a:lstStyle/>
                    <a:p>
                      <a:pPr>
                        <a:spcAft>
                          <a:spcPts val="0"/>
                        </a:spcAft>
                      </a:pPr>
                      <a:endParaRPr lang="it-IT" sz="1800" dirty="0" smtClean="0">
                        <a:solidFill>
                          <a:srgbClr val="133176"/>
                        </a:solidFill>
                        <a:effectLst/>
                        <a:latin typeface="Arial" panose="020B0604020202020204" pitchFamily="34" charset="0"/>
                        <a:ea typeface="Calibri"/>
                        <a:cs typeface="Arial" panose="020B0604020202020204" pitchFamily="34" charset="0"/>
                      </a:endParaRPr>
                    </a:p>
                    <a:p>
                      <a:pPr>
                        <a:spcAft>
                          <a:spcPts val="0"/>
                        </a:spcAft>
                      </a:pPr>
                      <a:endParaRPr lang="it-IT" sz="1800" dirty="0" smtClean="0">
                        <a:solidFill>
                          <a:srgbClr val="133176"/>
                        </a:solidFill>
                        <a:effectLst/>
                        <a:latin typeface="Arial" panose="020B0604020202020204" pitchFamily="34" charset="0"/>
                        <a:ea typeface="Calibri"/>
                        <a:cs typeface="Arial" panose="020B0604020202020204" pitchFamily="34" charset="0"/>
                      </a:endParaRPr>
                    </a:p>
                    <a:p>
                      <a:pPr>
                        <a:spcAft>
                          <a:spcPts val="0"/>
                        </a:spcAft>
                      </a:pPr>
                      <a:endParaRPr lang="en-GB" sz="1800" dirty="0">
                        <a:solidFill>
                          <a:srgbClr val="133176"/>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F"/>
                    </a:solidFill>
                  </a:tcPr>
                </a:tc>
                <a:tc>
                  <a:txBody>
                    <a:bodyPr/>
                    <a:lstStyle/>
                    <a:p>
                      <a:r>
                        <a:rPr lang="en-GB" sz="1800" dirty="0">
                          <a:effectLst/>
                          <a:latin typeface="Arial" panose="020B0604020202020204" pitchFamily="34" charset="0"/>
                          <a:ea typeface="Times New Roman"/>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F"/>
                    </a:solidFill>
                  </a:tcPr>
                </a:tc>
                <a:extLst>
                  <a:ext uri="{0D108BD9-81ED-4DB2-BD59-A6C34878D82A}">
                    <a16:rowId xmlns:a16="http://schemas.microsoft.com/office/drawing/2014/main" val="10001"/>
                  </a:ext>
                </a:extLst>
              </a:tr>
              <a:tr h="0">
                <a:tc>
                  <a:txBody>
                    <a:bodyPr/>
                    <a:lstStyle/>
                    <a:p>
                      <a:pPr>
                        <a:spcAft>
                          <a:spcPts val="0"/>
                        </a:spcAft>
                      </a:pPr>
                      <a:r>
                        <a:rPr lang="en-GB" sz="1800" dirty="0" smtClean="0">
                          <a:solidFill>
                            <a:srgbClr val="133176"/>
                          </a:solidFill>
                          <a:effectLst/>
                          <a:latin typeface="Arial" panose="020B0604020202020204" pitchFamily="34" charset="0"/>
                          <a:ea typeface="Calibri"/>
                          <a:cs typeface="Arial" panose="020B0604020202020204" pitchFamily="34" charset="0"/>
                        </a:rPr>
                        <a:t>……….</a:t>
                      </a:r>
                      <a:endParaRPr lang="en-GB" sz="1800" dirty="0">
                        <a:solidFill>
                          <a:srgbClr val="133176"/>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F"/>
                    </a:solidFill>
                  </a:tcPr>
                </a:tc>
                <a:tc>
                  <a:txBody>
                    <a:bodyPr/>
                    <a:lstStyle/>
                    <a:p>
                      <a:pPr>
                        <a:spcAft>
                          <a:spcPts val="0"/>
                        </a:spcAft>
                      </a:pPr>
                      <a:r>
                        <a:rPr lang="en-GB" sz="1800" dirty="0" smtClean="0">
                          <a:solidFill>
                            <a:srgbClr val="133176"/>
                          </a:solidFill>
                          <a:effectLst/>
                          <a:latin typeface="Arial" panose="020B0604020202020204" pitchFamily="34" charset="0"/>
                          <a:ea typeface="Calibri"/>
                          <a:cs typeface="Arial" panose="020B0604020202020204" pitchFamily="34" charset="0"/>
                        </a:rPr>
                        <a:t>……………..</a:t>
                      </a:r>
                      <a:endParaRPr lang="en-GB" sz="1800" dirty="0">
                        <a:solidFill>
                          <a:srgbClr val="133176"/>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F"/>
                    </a:solidFill>
                  </a:tcPr>
                </a:tc>
                <a:tc>
                  <a:txBody>
                    <a:bodyPr/>
                    <a:lstStyle/>
                    <a:p>
                      <a:r>
                        <a:rPr lang="en-GB" sz="1800" dirty="0" smtClean="0">
                          <a:effectLst/>
                          <a:latin typeface="Arial" panose="020B0604020202020204" pitchFamily="34" charset="0"/>
                          <a:ea typeface="Times New Roman"/>
                          <a:cs typeface="Arial" panose="020B0604020202020204" pitchFamily="34" charset="0"/>
                        </a:rPr>
                        <a:t>………………….</a:t>
                      </a:r>
                      <a:endParaRPr lang="en-GB" sz="18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3FF"/>
                    </a:solidFill>
                  </a:tcPr>
                </a:tc>
                <a:extLst>
                  <a:ext uri="{0D108BD9-81ED-4DB2-BD59-A6C34878D82A}">
                    <a16:rowId xmlns:a16="http://schemas.microsoft.com/office/drawing/2014/main" val="10002"/>
                  </a:ext>
                </a:extLst>
              </a:tr>
            </a:tbl>
          </a:graphicData>
        </a:graphic>
      </p:graphicFrame>
      <p:sp>
        <p:nvSpPr>
          <p:cNvPr id="8" name="Title 1"/>
          <p:cNvSpPr txBox="1">
            <a:spLocks/>
          </p:cNvSpPr>
          <p:nvPr/>
        </p:nvSpPr>
        <p:spPr>
          <a:xfrm>
            <a:off x="0" y="-27384"/>
            <a:ext cx="9144000" cy="1066130"/>
          </a:xfrm>
          <a:prstGeom prst="rect">
            <a:avLst/>
          </a:prstGeom>
          <a:gradFill>
            <a:gsLst>
              <a:gs pos="1000">
                <a:schemeClr val="accent1">
                  <a:tint val="66000"/>
                  <a:satMod val="160000"/>
                </a:schemeClr>
              </a:gs>
              <a:gs pos="34000">
                <a:schemeClr val="accent1">
                  <a:tint val="23500"/>
                  <a:satMod val="160000"/>
                </a:schemeClr>
              </a:gs>
            </a:gsLst>
            <a:lin ang="5400000" scaled="0"/>
          </a:gra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600" dirty="0">
              <a:solidFill>
                <a:srgbClr val="005DA2"/>
              </a:solidFill>
            </a:endParaRPr>
          </a:p>
        </p:txBody>
      </p:sp>
      <p:sp>
        <p:nvSpPr>
          <p:cNvPr id="9" name="CasellaDiTesto 8"/>
          <p:cNvSpPr txBox="1"/>
          <p:nvPr/>
        </p:nvSpPr>
        <p:spPr>
          <a:xfrm>
            <a:off x="-36512" y="212447"/>
            <a:ext cx="9180512" cy="1200329"/>
          </a:xfrm>
          <a:prstGeom prst="rect">
            <a:avLst/>
          </a:prstGeom>
          <a:noFill/>
        </p:spPr>
        <p:txBody>
          <a:bodyPr wrap="square" rtlCol="0">
            <a:spAutoFit/>
          </a:bodyPr>
          <a:lstStyle/>
          <a:p>
            <a:pPr algn="ctr"/>
            <a:r>
              <a:rPr lang="en-US" sz="3600" dirty="0" smtClean="0">
                <a:solidFill>
                  <a:srgbClr val="005DA2"/>
                </a:solidFill>
                <a:latin typeface="+mj-lt"/>
              </a:rPr>
              <a:t>Structure</a:t>
            </a:r>
            <a:r>
              <a:rPr lang="it-IT" sz="3600" dirty="0" smtClean="0">
                <a:solidFill>
                  <a:srgbClr val="005DA2"/>
                </a:solidFill>
                <a:latin typeface="+mj-lt"/>
              </a:rPr>
              <a:t> and </a:t>
            </a:r>
            <a:r>
              <a:rPr lang="en-US" sz="3600" dirty="0" smtClean="0">
                <a:solidFill>
                  <a:srgbClr val="005DA2"/>
                </a:solidFill>
                <a:latin typeface="+mj-lt"/>
              </a:rPr>
              <a:t>characteristics</a:t>
            </a:r>
            <a:r>
              <a:rPr lang="it-IT" sz="3600" dirty="0" smtClean="0">
                <a:solidFill>
                  <a:srgbClr val="005DA2"/>
                </a:solidFill>
                <a:latin typeface="+mj-lt"/>
              </a:rPr>
              <a:t> of the </a:t>
            </a:r>
            <a:r>
              <a:rPr lang="it-IT" sz="3600" dirty="0" err="1" smtClean="0">
                <a:solidFill>
                  <a:srgbClr val="005DA2"/>
                </a:solidFill>
                <a:latin typeface="+mj-lt"/>
              </a:rPr>
              <a:t>QIs</a:t>
            </a:r>
            <a:endParaRPr lang="en-GB" sz="3600" dirty="0">
              <a:solidFill>
                <a:srgbClr val="005DA2"/>
              </a:solidFill>
              <a:latin typeface="+mj-lt"/>
            </a:endParaRPr>
          </a:p>
          <a:p>
            <a:pPr algn="ctr"/>
            <a:endParaRPr lang="en-GB" sz="3600" dirty="0">
              <a:latin typeface="+mj-lt"/>
            </a:endParaRPr>
          </a:p>
        </p:txBody>
      </p:sp>
    </p:spTree>
    <p:extLst>
      <p:ext uri="{BB962C8B-B14F-4D97-AF65-F5344CB8AC3E}">
        <p14:creationId xmlns:p14="http://schemas.microsoft.com/office/powerpoint/2010/main" val="39808386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00200"/>
            <a:ext cx="8640960" cy="4853136"/>
          </a:xfrm>
        </p:spPr>
        <p:txBody>
          <a:bodyPr>
            <a:normAutofit lnSpcReduction="10000"/>
          </a:bodyPr>
          <a:lstStyle/>
          <a:p>
            <a:pPr marL="0" indent="0">
              <a:buNone/>
            </a:pPr>
            <a:r>
              <a:rPr lang="en-US" dirty="0" smtClean="0">
                <a:solidFill>
                  <a:srgbClr val="C00000"/>
                </a:solidFill>
              </a:rPr>
              <a:t>Main uses</a:t>
            </a:r>
          </a:p>
          <a:p>
            <a:pPr lvl="1">
              <a:spcBef>
                <a:spcPts val="1200"/>
              </a:spcBef>
            </a:pPr>
            <a:r>
              <a:rPr lang="en-US" dirty="0" smtClean="0"/>
              <a:t>Complementing GSBPM with Quality Indicators supports a process-oriented approach in the </a:t>
            </a:r>
            <a:r>
              <a:rPr lang="en-US" dirty="0" err="1" smtClean="0"/>
              <a:t>organisations</a:t>
            </a:r>
            <a:r>
              <a:rPr lang="en-US" dirty="0" smtClean="0"/>
              <a:t> and in quality management</a:t>
            </a:r>
          </a:p>
          <a:p>
            <a:pPr lvl="1">
              <a:spcBef>
                <a:spcPts val="1200"/>
              </a:spcBef>
            </a:pPr>
            <a:r>
              <a:rPr lang="en-US" dirty="0" smtClean="0"/>
              <a:t>Can be tailored by Statistical </a:t>
            </a:r>
            <a:r>
              <a:rPr lang="en-US" dirty="0" err="1" smtClean="0"/>
              <a:t>Organisations</a:t>
            </a:r>
            <a:r>
              <a:rPr lang="en-US" dirty="0" smtClean="0"/>
              <a:t> according to their needs</a:t>
            </a:r>
          </a:p>
          <a:p>
            <a:pPr lvl="1">
              <a:spcBef>
                <a:spcPts val="1200"/>
              </a:spcBef>
            </a:pPr>
            <a:r>
              <a:rPr lang="en-US" dirty="0" smtClean="0"/>
              <a:t>Avoid duplication of work in different sectors within the </a:t>
            </a:r>
            <a:r>
              <a:rPr lang="en-US" dirty="0" err="1" smtClean="0"/>
              <a:t>organisation</a:t>
            </a:r>
            <a:endParaRPr lang="en-US" dirty="0" smtClean="0"/>
          </a:p>
          <a:p>
            <a:pPr lvl="1">
              <a:spcBef>
                <a:spcPts val="1200"/>
              </a:spcBef>
            </a:pPr>
            <a:r>
              <a:rPr lang="en-US" dirty="0" smtClean="0"/>
              <a:t>Can be used to map/fill in gaps with QIs already in use in </a:t>
            </a:r>
            <a:r>
              <a:rPr lang="en-US" dirty="0"/>
              <a:t>a Statistical </a:t>
            </a:r>
            <a:r>
              <a:rPr lang="en-US" dirty="0" err="1" smtClean="0"/>
              <a:t>Organisation</a:t>
            </a:r>
            <a:endParaRPr lang="en-US" dirty="0" smtClean="0"/>
          </a:p>
        </p:txBody>
      </p:sp>
      <p:sp>
        <p:nvSpPr>
          <p:cNvPr id="4" name="Title 1"/>
          <p:cNvSpPr txBox="1">
            <a:spLocks/>
          </p:cNvSpPr>
          <p:nvPr/>
        </p:nvSpPr>
        <p:spPr>
          <a:xfrm>
            <a:off x="0" y="-27384"/>
            <a:ext cx="9144000" cy="1066130"/>
          </a:xfrm>
          <a:prstGeom prst="rect">
            <a:avLst/>
          </a:prstGeom>
          <a:gradFill>
            <a:gsLst>
              <a:gs pos="1000">
                <a:schemeClr val="accent1">
                  <a:tint val="66000"/>
                  <a:satMod val="160000"/>
                </a:schemeClr>
              </a:gs>
              <a:gs pos="34000">
                <a:schemeClr val="accent1">
                  <a:tint val="23500"/>
                  <a:satMod val="160000"/>
                </a:schemeClr>
              </a:gs>
            </a:gsLst>
            <a:lin ang="5400000" scaled="0"/>
          </a:gra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600" dirty="0">
              <a:solidFill>
                <a:srgbClr val="005DA2"/>
              </a:solidFill>
            </a:endParaRPr>
          </a:p>
        </p:txBody>
      </p:sp>
      <p:sp>
        <p:nvSpPr>
          <p:cNvPr id="2" name="CasellaDiTesto 1"/>
          <p:cNvSpPr txBox="1"/>
          <p:nvPr/>
        </p:nvSpPr>
        <p:spPr>
          <a:xfrm>
            <a:off x="-36512" y="188640"/>
            <a:ext cx="9180512" cy="1200329"/>
          </a:xfrm>
          <a:prstGeom prst="rect">
            <a:avLst/>
          </a:prstGeom>
          <a:noFill/>
        </p:spPr>
        <p:txBody>
          <a:bodyPr wrap="square" rtlCol="0">
            <a:spAutoFit/>
          </a:bodyPr>
          <a:lstStyle/>
          <a:p>
            <a:pPr algn="ctr"/>
            <a:r>
              <a:rPr lang="en-GB" sz="3600" dirty="0">
                <a:solidFill>
                  <a:srgbClr val="005DA2"/>
                </a:solidFill>
                <a:latin typeface="+mj-lt"/>
              </a:rPr>
              <a:t>Quality</a:t>
            </a:r>
            <a:r>
              <a:rPr lang="it-IT" sz="3600" dirty="0">
                <a:solidFill>
                  <a:srgbClr val="005DA2"/>
                </a:solidFill>
                <a:latin typeface="+mj-lt"/>
              </a:rPr>
              <a:t> </a:t>
            </a:r>
            <a:r>
              <a:rPr lang="en-GB" sz="3600" dirty="0">
                <a:solidFill>
                  <a:srgbClr val="005DA2"/>
                </a:solidFill>
                <a:latin typeface="+mj-lt"/>
              </a:rPr>
              <a:t>Indicators</a:t>
            </a:r>
            <a:r>
              <a:rPr lang="it-IT" sz="3600" dirty="0">
                <a:solidFill>
                  <a:srgbClr val="005DA2"/>
                </a:solidFill>
                <a:latin typeface="+mj-lt"/>
              </a:rPr>
              <a:t> for the GSBPM</a:t>
            </a:r>
            <a:endParaRPr lang="en-GB" sz="3600" dirty="0">
              <a:solidFill>
                <a:srgbClr val="005DA2"/>
              </a:solidFill>
              <a:latin typeface="+mj-lt"/>
            </a:endParaRPr>
          </a:p>
          <a:p>
            <a:pPr algn="ctr"/>
            <a:endParaRPr lang="en-GB" sz="3600" dirty="0">
              <a:latin typeface="+mj-lt"/>
            </a:endParaRPr>
          </a:p>
        </p:txBody>
      </p:sp>
    </p:spTree>
    <p:extLst>
      <p:ext uri="{BB962C8B-B14F-4D97-AF65-F5344CB8AC3E}">
        <p14:creationId xmlns:p14="http://schemas.microsoft.com/office/powerpoint/2010/main" val="2318800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00200"/>
            <a:ext cx="8640960" cy="4853136"/>
          </a:xfrm>
        </p:spPr>
        <p:txBody>
          <a:bodyPr>
            <a:normAutofit/>
          </a:bodyPr>
          <a:lstStyle/>
          <a:p>
            <a:pPr marL="0" indent="0">
              <a:buNone/>
            </a:pPr>
            <a:r>
              <a:rPr lang="en-US" dirty="0" smtClean="0">
                <a:solidFill>
                  <a:srgbClr val="C00000"/>
                </a:solidFill>
              </a:rPr>
              <a:t>GSBPM and GSIM revision</a:t>
            </a:r>
          </a:p>
          <a:p>
            <a:pPr lvl="1">
              <a:spcBef>
                <a:spcPts val="1200"/>
              </a:spcBef>
            </a:pPr>
            <a:r>
              <a:rPr lang="en-US" dirty="0" smtClean="0"/>
              <a:t>Business cases prepared by the Supporting Standards Group and submitted to the HLG-MOS for their approval</a:t>
            </a:r>
            <a:endParaRPr lang="en-US" dirty="0"/>
          </a:p>
          <a:p>
            <a:pPr lvl="1">
              <a:spcBef>
                <a:spcPts val="1200"/>
              </a:spcBef>
            </a:pPr>
            <a:r>
              <a:rPr lang="en-US" dirty="0" smtClean="0"/>
              <a:t>Proposed dates:  </a:t>
            </a:r>
          </a:p>
          <a:p>
            <a:pPr lvl="2">
              <a:spcBef>
                <a:spcPts val="1200"/>
              </a:spcBef>
            </a:pPr>
            <a:r>
              <a:rPr lang="en-US" dirty="0" smtClean="0"/>
              <a:t>Start: November, 2017</a:t>
            </a:r>
          </a:p>
          <a:p>
            <a:pPr lvl="2">
              <a:spcBef>
                <a:spcPts val="1200"/>
              </a:spcBef>
            </a:pPr>
            <a:r>
              <a:rPr lang="en-US" dirty="0" smtClean="0"/>
              <a:t>End: September, 2018</a:t>
            </a:r>
            <a:endParaRPr lang="en-US" dirty="0" smtClean="0">
              <a:solidFill>
                <a:srgbClr val="C00000"/>
              </a:solidFill>
            </a:endParaRPr>
          </a:p>
          <a:p>
            <a:pPr marL="0" indent="0">
              <a:buNone/>
            </a:pPr>
            <a:endParaRPr lang="en-US" dirty="0" smtClean="0">
              <a:solidFill>
                <a:srgbClr val="C00000"/>
              </a:solidFill>
            </a:endParaRPr>
          </a:p>
        </p:txBody>
      </p:sp>
      <p:sp>
        <p:nvSpPr>
          <p:cNvPr id="4" name="Title 1"/>
          <p:cNvSpPr txBox="1">
            <a:spLocks/>
          </p:cNvSpPr>
          <p:nvPr/>
        </p:nvSpPr>
        <p:spPr>
          <a:xfrm>
            <a:off x="0" y="-27384"/>
            <a:ext cx="9144000" cy="1066130"/>
          </a:xfrm>
          <a:prstGeom prst="rect">
            <a:avLst/>
          </a:prstGeom>
          <a:gradFill>
            <a:gsLst>
              <a:gs pos="1000">
                <a:schemeClr val="accent1">
                  <a:tint val="66000"/>
                  <a:satMod val="160000"/>
                </a:schemeClr>
              </a:gs>
              <a:gs pos="34000">
                <a:schemeClr val="accent1">
                  <a:tint val="23500"/>
                  <a:satMod val="160000"/>
                </a:schemeClr>
              </a:gs>
            </a:gsLst>
            <a:lin ang="5400000" scaled="0"/>
          </a:gra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600" dirty="0">
              <a:solidFill>
                <a:srgbClr val="005DA2"/>
              </a:solidFill>
            </a:endParaRPr>
          </a:p>
        </p:txBody>
      </p:sp>
      <p:sp>
        <p:nvSpPr>
          <p:cNvPr id="2" name="CasellaDiTesto 1"/>
          <p:cNvSpPr txBox="1"/>
          <p:nvPr/>
        </p:nvSpPr>
        <p:spPr>
          <a:xfrm>
            <a:off x="0" y="212447"/>
            <a:ext cx="9144000" cy="1200329"/>
          </a:xfrm>
          <a:prstGeom prst="rect">
            <a:avLst/>
          </a:prstGeom>
          <a:noFill/>
        </p:spPr>
        <p:txBody>
          <a:bodyPr wrap="square" rtlCol="0">
            <a:spAutoFit/>
          </a:bodyPr>
          <a:lstStyle/>
          <a:p>
            <a:pPr algn="ctr"/>
            <a:r>
              <a:rPr lang="it-IT" sz="3600" dirty="0">
                <a:solidFill>
                  <a:srgbClr val="005DA2"/>
                </a:solidFill>
                <a:latin typeface="+mj-lt"/>
              </a:rPr>
              <a:t>Future </a:t>
            </a:r>
            <a:r>
              <a:rPr lang="en-GB" sz="3600" dirty="0">
                <a:solidFill>
                  <a:srgbClr val="005DA2"/>
                </a:solidFill>
                <a:latin typeface="+mj-lt"/>
              </a:rPr>
              <a:t>activities</a:t>
            </a:r>
            <a:r>
              <a:rPr lang="it-IT" sz="3600" dirty="0">
                <a:solidFill>
                  <a:srgbClr val="005DA2"/>
                </a:solidFill>
                <a:latin typeface="+mj-lt"/>
              </a:rPr>
              <a:t> and </a:t>
            </a:r>
            <a:r>
              <a:rPr lang="en-GB" sz="3600" dirty="0">
                <a:solidFill>
                  <a:srgbClr val="005DA2"/>
                </a:solidFill>
                <a:latin typeface="+mj-lt"/>
              </a:rPr>
              <a:t>challenges (1)</a:t>
            </a:r>
          </a:p>
          <a:p>
            <a:pPr algn="ctr"/>
            <a:endParaRPr lang="en-GB" sz="3600" dirty="0">
              <a:latin typeface="+mj-lt"/>
            </a:endParaRPr>
          </a:p>
        </p:txBody>
      </p:sp>
    </p:spTree>
    <p:extLst>
      <p:ext uri="{BB962C8B-B14F-4D97-AF65-F5344CB8AC3E}">
        <p14:creationId xmlns:p14="http://schemas.microsoft.com/office/powerpoint/2010/main" val="2321098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640960" cy="4853136"/>
          </a:xfrm>
        </p:spPr>
        <p:txBody>
          <a:bodyPr>
            <a:normAutofit lnSpcReduction="10000"/>
          </a:bodyPr>
          <a:lstStyle/>
          <a:p>
            <a:pPr marL="0" indent="0">
              <a:buNone/>
            </a:pPr>
            <a:r>
              <a:rPr lang="en-US" dirty="0" smtClean="0">
                <a:solidFill>
                  <a:srgbClr val="C00000"/>
                </a:solidFill>
              </a:rPr>
              <a:t>Metadata Glossary</a:t>
            </a:r>
          </a:p>
          <a:p>
            <a:pPr lvl="1">
              <a:spcBef>
                <a:spcPts val="1200"/>
              </a:spcBef>
            </a:pPr>
            <a:r>
              <a:rPr lang="en-US" dirty="0" smtClean="0"/>
              <a:t>Business cases prepared by the Metadata Glossary Task Team and submitted to the HLG-MOS for their approval</a:t>
            </a:r>
          </a:p>
          <a:p>
            <a:pPr lvl="2">
              <a:spcBef>
                <a:spcPts val="1200"/>
              </a:spcBef>
            </a:pPr>
            <a:r>
              <a:rPr lang="en-US" dirty="0" smtClean="0"/>
              <a:t>GSBPM completed by December 2017</a:t>
            </a:r>
          </a:p>
          <a:p>
            <a:pPr lvl="2">
              <a:spcBef>
                <a:spcPts val="1200"/>
              </a:spcBef>
            </a:pPr>
            <a:r>
              <a:rPr lang="en-US" dirty="0" smtClean="0"/>
              <a:t>GSIM by July, 2018</a:t>
            </a:r>
          </a:p>
          <a:p>
            <a:pPr lvl="2">
              <a:spcBef>
                <a:spcPts val="1200"/>
              </a:spcBef>
            </a:pPr>
            <a:r>
              <a:rPr lang="en-US" dirty="0" smtClean="0"/>
              <a:t>CSPA by December, 2018</a:t>
            </a:r>
            <a:endParaRPr lang="en-US" dirty="0"/>
          </a:p>
          <a:p>
            <a:pPr lvl="1">
              <a:spcBef>
                <a:spcPts val="1200"/>
              </a:spcBef>
            </a:pPr>
            <a:r>
              <a:rPr lang="en-US" dirty="0" smtClean="0"/>
              <a:t>Proposed dates: </a:t>
            </a:r>
          </a:p>
          <a:p>
            <a:pPr lvl="2">
              <a:spcBef>
                <a:spcPts val="1200"/>
              </a:spcBef>
            </a:pPr>
            <a:r>
              <a:rPr lang="en-US" dirty="0" smtClean="0"/>
              <a:t>Start: December, 2017</a:t>
            </a:r>
          </a:p>
          <a:p>
            <a:pPr lvl="2">
              <a:spcBef>
                <a:spcPts val="1200"/>
              </a:spcBef>
            </a:pPr>
            <a:r>
              <a:rPr lang="en-US" dirty="0" smtClean="0"/>
              <a:t>End: December, 2018</a:t>
            </a:r>
            <a:endParaRPr lang="en-US" dirty="0" smtClean="0">
              <a:solidFill>
                <a:srgbClr val="C00000"/>
              </a:solidFill>
            </a:endParaRPr>
          </a:p>
          <a:p>
            <a:pPr marL="0" indent="0">
              <a:buNone/>
            </a:pPr>
            <a:endParaRPr lang="en-US" dirty="0" smtClean="0">
              <a:solidFill>
                <a:srgbClr val="C00000"/>
              </a:solidFill>
            </a:endParaRPr>
          </a:p>
        </p:txBody>
      </p:sp>
      <p:sp>
        <p:nvSpPr>
          <p:cNvPr id="4" name="Title 1"/>
          <p:cNvSpPr txBox="1">
            <a:spLocks/>
          </p:cNvSpPr>
          <p:nvPr/>
        </p:nvSpPr>
        <p:spPr>
          <a:xfrm>
            <a:off x="0" y="-27384"/>
            <a:ext cx="9144000" cy="1066130"/>
          </a:xfrm>
          <a:prstGeom prst="rect">
            <a:avLst/>
          </a:prstGeom>
          <a:gradFill>
            <a:gsLst>
              <a:gs pos="1000">
                <a:schemeClr val="accent1">
                  <a:tint val="66000"/>
                  <a:satMod val="160000"/>
                </a:schemeClr>
              </a:gs>
              <a:gs pos="34000">
                <a:schemeClr val="accent1">
                  <a:tint val="23500"/>
                  <a:satMod val="160000"/>
                </a:schemeClr>
              </a:gs>
            </a:gsLst>
            <a:lin ang="5400000" scaled="0"/>
          </a:gra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600" dirty="0">
              <a:solidFill>
                <a:srgbClr val="005DA2"/>
              </a:solidFill>
            </a:endParaRPr>
          </a:p>
        </p:txBody>
      </p:sp>
      <p:sp>
        <p:nvSpPr>
          <p:cNvPr id="2" name="CasellaDiTesto 1"/>
          <p:cNvSpPr txBox="1"/>
          <p:nvPr/>
        </p:nvSpPr>
        <p:spPr>
          <a:xfrm>
            <a:off x="0" y="212447"/>
            <a:ext cx="9144000" cy="1200329"/>
          </a:xfrm>
          <a:prstGeom prst="rect">
            <a:avLst/>
          </a:prstGeom>
          <a:noFill/>
        </p:spPr>
        <p:txBody>
          <a:bodyPr wrap="square" rtlCol="0">
            <a:spAutoFit/>
          </a:bodyPr>
          <a:lstStyle/>
          <a:p>
            <a:pPr algn="ctr"/>
            <a:r>
              <a:rPr lang="it-IT" sz="3600" dirty="0">
                <a:solidFill>
                  <a:srgbClr val="005DA2"/>
                </a:solidFill>
                <a:latin typeface="+mj-lt"/>
              </a:rPr>
              <a:t>Future </a:t>
            </a:r>
            <a:r>
              <a:rPr lang="en-GB" sz="3600" dirty="0">
                <a:solidFill>
                  <a:srgbClr val="005DA2"/>
                </a:solidFill>
                <a:latin typeface="+mj-lt"/>
              </a:rPr>
              <a:t>activities</a:t>
            </a:r>
            <a:r>
              <a:rPr lang="it-IT" sz="3600" dirty="0">
                <a:solidFill>
                  <a:srgbClr val="005DA2"/>
                </a:solidFill>
                <a:latin typeface="+mj-lt"/>
              </a:rPr>
              <a:t> and </a:t>
            </a:r>
            <a:r>
              <a:rPr lang="en-GB" sz="3600" dirty="0">
                <a:solidFill>
                  <a:srgbClr val="005DA2"/>
                </a:solidFill>
                <a:latin typeface="+mj-lt"/>
              </a:rPr>
              <a:t>challenges </a:t>
            </a:r>
            <a:r>
              <a:rPr lang="en-GB" sz="3600" dirty="0" smtClean="0">
                <a:solidFill>
                  <a:srgbClr val="005DA2"/>
                </a:solidFill>
                <a:latin typeface="+mj-lt"/>
              </a:rPr>
              <a:t>(2)</a:t>
            </a:r>
            <a:endParaRPr lang="en-GB" sz="3600" dirty="0">
              <a:solidFill>
                <a:srgbClr val="005DA2"/>
              </a:solidFill>
              <a:latin typeface="+mj-lt"/>
            </a:endParaRPr>
          </a:p>
          <a:p>
            <a:pPr algn="ctr"/>
            <a:endParaRPr lang="en-GB" sz="3600" dirty="0">
              <a:latin typeface="+mj-lt"/>
            </a:endParaRPr>
          </a:p>
        </p:txBody>
      </p:sp>
    </p:spTree>
    <p:extLst>
      <p:ext uri="{BB962C8B-B14F-4D97-AF65-F5344CB8AC3E}">
        <p14:creationId xmlns:p14="http://schemas.microsoft.com/office/powerpoint/2010/main" val="3149502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1066130"/>
          </a:xfrm>
          <a:gradFill>
            <a:gsLst>
              <a:gs pos="1000">
                <a:schemeClr val="accent1">
                  <a:tint val="66000"/>
                  <a:satMod val="160000"/>
                </a:schemeClr>
              </a:gs>
              <a:gs pos="34000">
                <a:schemeClr val="accent1">
                  <a:tint val="23500"/>
                  <a:satMod val="160000"/>
                </a:schemeClr>
              </a:gs>
            </a:gsLst>
            <a:lin ang="5400000" scaled="0"/>
          </a:gradFill>
        </p:spPr>
        <p:txBody>
          <a:bodyPr>
            <a:normAutofit/>
          </a:bodyPr>
          <a:lstStyle/>
          <a:p>
            <a:r>
              <a:rPr lang="en-US" sz="3600" dirty="0">
                <a:solidFill>
                  <a:srgbClr val="005DA2"/>
                </a:solidFill>
              </a:rPr>
              <a:t>The Supporting Standards Group</a:t>
            </a:r>
            <a:endParaRPr lang="en-GB" sz="3600" dirty="0">
              <a:solidFill>
                <a:srgbClr val="005DA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1680" y="1628800"/>
            <a:ext cx="2590800"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asellaDiTesto 6"/>
          <p:cNvSpPr txBox="1">
            <a:spLocks noGrp="1" noChangeArrowheads="1"/>
          </p:cNvSpPr>
          <p:nvPr>
            <p:ph idx="1"/>
          </p:nvPr>
        </p:nvSpPr>
        <p:spPr bwMode="auto">
          <a:xfrm>
            <a:off x="467544" y="1628800"/>
            <a:ext cx="5688632" cy="2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marL="0" indent="0">
              <a:buNone/>
            </a:pPr>
            <a:r>
              <a:rPr lang="en-GB" altLang="en-US" dirty="0">
                <a:latin typeface="Calibri" pitchFamily="34" charset="0"/>
              </a:rPr>
              <a:t>The goal of the group is to find ways how to develop, enhance, integrate, promote, support and facilitate implementation of </a:t>
            </a:r>
            <a:r>
              <a:rPr lang="en-GB" altLang="en-US" dirty="0">
                <a:solidFill>
                  <a:srgbClr val="C00000"/>
                </a:solidFill>
                <a:latin typeface="Calibri" pitchFamily="34" charset="0"/>
              </a:rPr>
              <a:t>the range of standards needed for statistical modernisation. </a:t>
            </a:r>
            <a:endParaRPr lang="it-IT" altLang="en-US" dirty="0">
              <a:solidFill>
                <a:srgbClr val="C00000"/>
              </a:solidFill>
              <a:latin typeface="Calibri" pitchFamily="34" charset="0"/>
            </a:endParaRPr>
          </a:p>
          <a:p>
            <a:pPr marL="0" indent="0">
              <a:buNone/>
            </a:pPr>
            <a:endParaRPr lang="en-GB" altLang="en-US" dirty="0">
              <a:solidFill>
                <a:srgbClr val="005DA2"/>
              </a:solidFill>
              <a:latin typeface="Calibri" pitchFamily="34" charset="0"/>
            </a:endParaRPr>
          </a:p>
        </p:txBody>
      </p:sp>
      <p:sp>
        <p:nvSpPr>
          <p:cNvPr id="8" name="CasellaDiTesto 7"/>
          <p:cNvSpPr txBox="1"/>
          <p:nvPr/>
        </p:nvSpPr>
        <p:spPr>
          <a:xfrm>
            <a:off x="539552" y="4005064"/>
            <a:ext cx="8136904" cy="2554545"/>
          </a:xfrm>
          <a:prstGeom prst="rect">
            <a:avLst/>
          </a:prstGeom>
          <a:noFill/>
        </p:spPr>
        <p:txBody>
          <a:bodyPr wrap="square" rtlCol="0">
            <a:spAutoFit/>
          </a:bodyPr>
          <a:lstStyle/>
          <a:p>
            <a:r>
              <a:rPr lang="en-GB" altLang="en-US" sz="2000" dirty="0">
                <a:latin typeface="Calibri" pitchFamily="34" charset="0"/>
              </a:rPr>
              <a:t>Operational responsibility for the maintenance and development of:</a:t>
            </a:r>
          </a:p>
          <a:p>
            <a:r>
              <a:rPr lang="it-IT" altLang="en-US" sz="2000" dirty="0">
                <a:latin typeface="Calibri" pitchFamily="34" charset="0"/>
              </a:rPr>
              <a:t>GAMSO - </a:t>
            </a:r>
            <a:r>
              <a:rPr lang="it-IT" altLang="en-US" sz="2000" dirty="0" smtClean="0">
                <a:latin typeface="Calibri" pitchFamily="34" charset="0"/>
              </a:rPr>
              <a:t> </a:t>
            </a:r>
            <a:r>
              <a:rPr lang="en-GB" altLang="en-US" sz="2000" dirty="0" smtClean="0">
                <a:latin typeface="Calibri" pitchFamily="34" charset="0"/>
                <a:hlinkClick r:id="rId3"/>
              </a:rPr>
              <a:t>Generic </a:t>
            </a:r>
            <a:r>
              <a:rPr lang="en-GB" altLang="en-US" sz="2000" dirty="0">
                <a:latin typeface="Calibri" pitchFamily="34" charset="0"/>
                <a:hlinkClick r:id="rId3"/>
              </a:rPr>
              <a:t>Activity Model for Statistical Organizations </a:t>
            </a:r>
            <a:endParaRPr lang="en-GB" altLang="en-US" sz="2000" dirty="0">
              <a:latin typeface="Calibri" pitchFamily="34" charset="0"/>
            </a:endParaRPr>
          </a:p>
          <a:p>
            <a:r>
              <a:rPr lang="it-IT" altLang="en-US" sz="2000" dirty="0">
                <a:latin typeface="Calibri" pitchFamily="34" charset="0"/>
              </a:rPr>
              <a:t>GSBPM </a:t>
            </a:r>
            <a:r>
              <a:rPr lang="it-IT" altLang="en-US" sz="2000" dirty="0" smtClean="0">
                <a:latin typeface="Calibri" pitchFamily="34" charset="0"/>
              </a:rPr>
              <a:t> -  </a:t>
            </a:r>
            <a:r>
              <a:rPr lang="en-GB" altLang="en-US" sz="2000" dirty="0" smtClean="0">
                <a:latin typeface="Calibri" pitchFamily="34" charset="0"/>
                <a:hlinkClick r:id="rId4"/>
              </a:rPr>
              <a:t>Generic </a:t>
            </a:r>
            <a:r>
              <a:rPr lang="en-GB" altLang="en-US" sz="2000" dirty="0">
                <a:latin typeface="Calibri" pitchFamily="34" charset="0"/>
                <a:hlinkClick r:id="rId4"/>
              </a:rPr>
              <a:t>Statistical Business Process Model</a:t>
            </a:r>
            <a:r>
              <a:rPr lang="en-GB" altLang="en-US" sz="2000" dirty="0">
                <a:latin typeface="Calibri" pitchFamily="34" charset="0"/>
              </a:rPr>
              <a:t> </a:t>
            </a:r>
            <a:endParaRPr lang="en-GB" altLang="en-US" sz="2000" dirty="0" smtClean="0">
              <a:latin typeface="Calibri" pitchFamily="34" charset="0"/>
            </a:endParaRPr>
          </a:p>
          <a:p>
            <a:r>
              <a:rPr lang="en-GB" altLang="en-US" sz="2000" dirty="0" smtClean="0">
                <a:latin typeface="Calibri" pitchFamily="34" charset="0"/>
              </a:rPr>
              <a:t>GSIM     -  </a:t>
            </a:r>
            <a:r>
              <a:rPr lang="en-GB" altLang="en-US" sz="2000" dirty="0" smtClean="0">
                <a:latin typeface="Calibri" pitchFamily="34" charset="0"/>
                <a:hlinkClick r:id="rId5"/>
              </a:rPr>
              <a:t>Generic </a:t>
            </a:r>
            <a:r>
              <a:rPr lang="en-GB" altLang="en-US" sz="2000" dirty="0">
                <a:latin typeface="Calibri" pitchFamily="34" charset="0"/>
                <a:hlinkClick r:id="rId5"/>
              </a:rPr>
              <a:t>Statistical Information </a:t>
            </a:r>
            <a:r>
              <a:rPr lang="en-GB" altLang="en-US" sz="2000" dirty="0" smtClean="0">
                <a:latin typeface="Calibri" pitchFamily="34" charset="0"/>
                <a:hlinkClick r:id="rId5"/>
              </a:rPr>
              <a:t>Model</a:t>
            </a:r>
            <a:endParaRPr lang="en-GB" altLang="en-US" sz="2000" dirty="0">
              <a:latin typeface="Calibri" pitchFamily="34" charset="0"/>
            </a:endParaRPr>
          </a:p>
          <a:p>
            <a:endParaRPr lang="en-GB" altLang="en-US" sz="2000" dirty="0" smtClean="0">
              <a:latin typeface="Calibri" pitchFamily="34" charset="0"/>
            </a:endParaRPr>
          </a:p>
          <a:p>
            <a:r>
              <a:rPr lang="en-GB" altLang="en-US" sz="2000" dirty="0" smtClean="0">
                <a:latin typeface="Calibri" pitchFamily="34" charset="0"/>
              </a:rPr>
              <a:t>Documentation </a:t>
            </a:r>
            <a:r>
              <a:rPr lang="en-GB" altLang="en-US" sz="2000" dirty="0">
                <a:latin typeface="Calibri" pitchFamily="34" charset="0"/>
              </a:rPr>
              <a:t>of </a:t>
            </a:r>
          </a:p>
          <a:p>
            <a:r>
              <a:rPr lang="en-GB" altLang="en-US" sz="2000" dirty="0">
                <a:latin typeface="Calibri" pitchFamily="34" charset="0"/>
              </a:rPr>
              <a:t>CSPA - </a:t>
            </a:r>
            <a:r>
              <a:rPr lang="en-GB" altLang="en-US" sz="2000" dirty="0">
                <a:latin typeface="Calibri" pitchFamily="34" charset="0"/>
                <a:hlinkClick r:id="rId6"/>
              </a:rPr>
              <a:t>Common Statistical Production Architecture</a:t>
            </a:r>
            <a:endParaRPr lang="en-GB" altLang="en-US" sz="2000" dirty="0">
              <a:latin typeface="Calibri" pitchFamily="34" charset="0"/>
            </a:endParaRPr>
          </a:p>
          <a:p>
            <a:endParaRPr lang="en-GB" sz="2000" dirty="0"/>
          </a:p>
        </p:txBody>
      </p:sp>
    </p:spTree>
    <p:extLst>
      <p:ext uri="{BB962C8B-B14F-4D97-AF65-F5344CB8AC3E}">
        <p14:creationId xmlns:p14="http://schemas.microsoft.com/office/powerpoint/2010/main" val="3966142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00200"/>
            <a:ext cx="8640960" cy="4853136"/>
          </a:xfrm>
        </p:spPr>
        <p:txBody>
          <a:bodyPr>
            <a:normAutofit fontScale="92500"/>
          </a:bodyPr>
          <a:lstStyle/>
          <a:p>
            <a:pPr marL="0" indent="0">
              <a:buNone/>
            </a:pPr>
            <a:r>
              <a:rPr lang="en-US" dirty="0" smtClean="0">
                <a:solidFill>
                  <a:srgbClr val="C00000"/>
                </a:solidFill>
              </a:rPr>
              <a:t>Integrated view of </a:t>
            </a:r>
            <a:r>
              <a:rPr lang="en-US" dirty="0" err="1" smtClean="0">
                <a:solidFill>
                  <a:srgbClr val="C00000"/>
                </a:solidFill>
              </a:rPr>
              <a:t>modernisation</a:t>
            </a:r>
            <a:r>
              <a:rPr lang="en-US" dirty="0" smtClean="0">
                <a:solidFill>
                  <a:srgbClr val="C00000"/>
                </a:solidFill>
              </a:rPr>
              <a:t> standards</a:t>
            </a:r>
          </a:p>
          <a:p>
            <a:pPr lvl="1">
              <a:spcBef>
                <a:spcPts val="1200"/>
              </a:spcBef>
            </a:pPr>
            <a:r>
              <a:rPr lang="en-GB" dirty="0" smtClean="0"/>
              <a:t>Support to the implementation of the modernisation standards by taking advantage of their interrelationships</a:t>
            </a:r>
          </a:p>
          <a:p>
            <a:pPr lvl="1">
              <a:spcBef>
                <a:spcPts val="1200"/>
              </a:spcBef>
            </a:pPr>
            <a:r>
              <a:rPr lang="en-GB" dirty="0" smtClean="0"/>
              <a:t>Provide answers to recurring questions (e.g. relationship between different standards, How to implement them together, which standard comes first)</a:t>
            </a:r>
          </a:p>
          <a:p>
            <a:pPr lvl="1">
              <a:spcBef>
                <a:spcPts val="1200"/>
              </a:spcBef>
            </a:pPr>
            <a:r>
              <a:rPr lang="en-GB" dirty="0" smtClean="0"/>
              <a:t>Connect to the Maturity Model and the Roadmap so to enhance their usefulness</a:t>
            </a:r>
          </a:p>
          <a:p>
            <a:pPr lvl="1">
              <a:spcBef>
                <a:spcPts val="1200"/>
              </a:spcBef>
            </a:pPr>
            <a:r>
              <a:rPr lang="en-US" dirty="0" smtClean="0"/>
              <a:t>Proposal submitted for discussion tomorrow. </a:t>
            </a:r>
            <a:endParaRPr lang="en-US" dirty="0" smtClean="0">
              <a:solidFill>
                <a:srgbClr val="C00000"/>
              </a:solidFill>
            </a:endParaRPr>
          </a:p>
          <a:p>
            <a:pPr marL="0" indent="0">
              <a:buNone/>
            </a:pPr>
            <a:endParaRPr lang="en-US" dirty="0" smtClean="0">
              <a:solidFill>
                <a:srgbClr val="C00000"/>
              </a:solidFill>
            </a:endParaRPr>
          </a:p>
        </p:txBody>
      </p:sp>
      <p:sp>
        <p:nvSpPr>
          <p:cNvPr id="4" name="Title 1"/>
          <p:cNvSpPr txBox="1">
            <a:spLocks/>
          </p:cNvSpPr>
          <p:nvPr/>
        </p:nvSpPr>
        <p:spPr>
          <a:xfrm>
            <a:off x="0" y="-27384"/>
            <a:ext cx="9144000" cy="1066130"/>
          </a:xfrm>
          <a:prstGeom prst="rect">
            <a:avLst/>
          </a:prstGeom>
          <a:gradFill>
            <a:gsLst>
              <a:gs pos="1000">
                <a:schemeClr val="accent1">
                  <a:tint val="66000"/>
                  <a:satMod val="160000"/>
                </a:schemeClr>
              </a:gs>
              <a:gs pos="34000">
                <a:schemeClr val="accent1">
                  <a:tint val="23500"/>
                  <a:satMod val="160000"/>
                </a:schemeClr>
              </a:gs>
            </a:gsLst>
            <a:lin ang="5400000" scaled="0"/>
          </a:gra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600" dirty="0">
              <a:solidFill>
                <a:srgbClr val="005DA2"/>
              </a:solidFill>
            </a:endParaRPr>
          </a:p>
        </p:txBody>
      </p:sp>
      <p:sp>
        <p:nvSpPr>
          <p:cNvPr id="5" name="CasellaDiTesto 4"/>
          <p:cNvSpPr txBox="1"/>
          <p:nvPr/>
        </p:nvSpPr>
        <p:spPr>
          <a:xfrm>
            <a:off x="0" y="212447"/>
            <a:ext cx="9144000" cy="1200329"/>
          </a:xfrm>
          <a:prstGeom prst="rect">
            <a:avLst/>
          </a:prstGeom>
          <a:noFill/>
        </p:spPr>
        <p:txBody>
          <a:bodyPr wrap="square" rtlCol="0">
            <a:spAutoFit/>
          </a:bodyPr>
          <a:lstStyle/>
          <a:p>
            <a:pPr algn="ctr"/>
            <a:r>
              <a:rPr lang="it-IT" sz="3600" dirty="0">
                <a:solidFill>
                  <a:srgbClr val="005DA2"/>
                </a:solidFill>
                <a:latin typeface="+mj-lt"/>
              </a:rPr>
              <a:t>Future </a:t>
            </a:r>
            <a:r>
              <a:rPr lang="en-GB" sz="3600" dirty="0">
                <a:solidFill>
                  <a:srgbClr val="005DA2"/>
                </a:solidFill>
                <a:latin typeface="+mj-lt"/>
              </a:rPr>
              <a:t>activities</a:t>
            </a:r>
            <a:r>
              <a:rPr lang="it-IT" sz="3600" dirty="0">
                <a:solidFill>
                  <a:srgbClr val="005DA2"/>
                </a:solidFill>
                <a:latin typeface="+mj-lt"/>
              </a:rPr>
              <a:t> and </a:t>
            </a:r>
            <a:r>
              <a:rPr lang="en-GB" sz="3600" dirty="0">
                <a:solidFill>
                  <a:srgbClr val="005DA2"/>
                </a:solidFill>
                <a:latin typeface="+mj-lt"/>
              </a:rPr>
              <a:t>challenges </a:t>
            </a:r>
            <a:r>
              <a:rPr lang="en-GB" sz="3600" dirty="0" smtClean="0">
                <a:solidFill>
                  <a:srgbClr val="005DA2"/>
                </a:solidFill>
                <a:latin typeface="+mj-lt"/>
              </a:rPr>
              <a:t>(3)</a:t>
            </a:r>
            <a:endParaRPr lang="en-GB" sz="3600" dirty="0">
              <a:solidFill>
                <a:srgbClr val="005DA2"/>
              </a:solidFill>
              <a:latin typeface="+mj-lt"/>
            </a:endParaRPr>
          </a:p>
          <a:p>
            <a:pPr algn="ctr"/>
            <a:endParaRPr lang="en-GB" sz="3600" dirty="0">
              <a:latin typeface="+mj-lt"/>
            </a:endParaRPr>
          </a:p>
        </p:txBody>
      </p:sp>
    </p:spTree>
    <p:extLst>
      <p:ext uri="{BB962C8B-B14F-4D97-AF65-F5344CB8AC3E}">
        <p14:creationId xmlns:p14="http://schemas.microsoft.com/office/powerpoint/2010/main" val="3550036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00200"/>
            <a:ext cx="8640960" cy="4853136"/>
          </a:xfrm>
        </p:spPr>
        <p:txBody>
          <a:bodyPr>
            <a:normAutofit fontScale="92500"/>
          </a:bodyPr>
          <a:lstStyle/>
          <a:p>
            <a:pPr marL="0" indent="0">
              <a:buNone/>
            </a:pPr>
            <a:r>
              <a:rPr lang="en-GB" dirty="0" err="1" smtClean="0">
                <a:solidFill>
                  <a:srgbClr val="C00000"/>
                </a:solidFill>
              </a:rPr>
              <a:t>ModernStats</a:t>
            </a:r>
            <a:r>
              <a:rPr lang="en-GB" dirty="0" smtClean="0">
                <a:solidFill>
                  <a:srgbClr val="C00000"/>
                </a:solidFill>
              </a:rPr>
              <a:t> </a:t>
            </a:r>
            <a:r>
              <a:rPr lang="en-GB" dirty="0">
                <a:solidFill>
                  <a:srgbClr val="C00000"/>
                </a:solidFill>
              </a:rPr>
              <a:t>World Workshop 2018</a:t>
            </a:r>
            <a:endParaRPr lang="en-US" dirty="0">
              <a:solidFill>
                <a:srgbClr val="C00000"/>
              </a:solidFill>
            </a:endParaRPr>
          </a:p>
          <a:p>
            <a:pPr lvl="1">
              <a:spcBef>
                <a:spcPts val="1200"/>
              </a:spcBef>
            </a:pPr>
            <a:r>
              <a:rPr lang="en-GB" dirty="0" smtClean="0"/>
              <a:t>11-13 </a:t>
            </a:r>
            <a:r>
              <a:rPr lang="en-GB" dirty="0"/>
              <a:t>April </a:t>
            </a:r>
            <a:r>
              <a:rPr lang="en-GB" dirty="0" smtClean="0"/>
              <a:t>2018 </a:t>
            </a:r>
            <a:endParaRPr lang="en-GB" dirty="0" smtClean="0"/>
          </a:p>
          <a:p>
            <a:pPr lvl="1">
              <a:spcBef>
                <a:spcPts val="1200"/>
              </a:spcBef>
            </a:pPr>
            <a:r>
              <a:rPr lang="en-US" dirty="0" smtClean="0">
                <a:solidFill>
                  <a:srgbClr val="C00000"/>
                </a:solidFill>
              </a:rPr>
              <a:t>Purposes</a:t>
            </a:r>
            <a:r>
              <a:rPr lang="en-US" dirty="0" smtClean="0"/>
              <a:t>: facilitate the sharing of the ideas and plans for </a:t>
            </a:r>
            <a:r>
              <a:rPr lang="en-US" dirty="0" err="1" smtClean="0"/>
              <a:t>modernising</a:t>
            </a:r>
            <a:r>
              <a:rPr lang="en-US" dirty="0" smtClean="0"/>
              <a:t> statistical production by implementing the standards; increase the understanding of standards and their interrelations</a:t>
            </a:r>
            <a:endParaRPr lang="en-GB" dirty="0" smtClean="0"/>
          </a:p>
          <a:p>
            <a:pPr lvl="1">
              <a:spcBef>
                <a:spcPts val="1200"/>
              </a:spcBef>
            </a:pPr>
            <a:r>
              <a:rPr lang="en-GB" dirty="0" smtClean="0"/>
              <a:t>Steering </a:t>
            </a:r>
            <a:r>
              <a:rPr lang="en-GB" dirty="0"/>
              <a:t>Committee of the </a:t>
            </a:r>
            <a:r>
              <a:rPr lang="en-GB" dirty="0" err="1"/>
              <a:t>ModernStats</a:t>
            </a:r>
            <a:r>
              <a:rPr lang="en-GB" dirty="0"/>
              <a:t> </a:t>
            </a:r>
            <a:r>
              <a:rPr lang="en-GB" dirty="0" smtClean="0"/>
              <a:t>World Workshop </a:t>
            </a:r>
          </a:p>
          <a:p>
            <a:pPr lvl="2">
              <a:spcBef>
                <a:spcPts val="1200"/>
              </a:spcBef>
            </a:pPr>
            <a:r>
              <a:rPr lang="it-IT" dirty="0" smtClean="0"/>
              <a:t>15 people from Supporting Standards and the Sharing Tools Modernisation </a:t>
            </a:r>
            <a:r>
              <a:rPr lang="it-IT" dirty="0" smtClean="0"/>
              <a:t>Groups</a:t>
            </a:r>
          </a:p>
          <a:p>
            <a:pPr lvl="2">
              <a:spcBef>
                <a:spcPts val="1200"/>
              </a:spcBef>
            </a:pPr>
            <a:r>
              <a:rPr lang="en-GB" dirty="0" smtClean="0"/>
              <a:t>First </a:t>
            </a:r>
            <a:r>
              <a:rPr lang="en-GB" dirty="0" smtClean="0"/>
              <a:t>meeting 10 November 2017</a:t>
            </a:r>
          </a:p>
          <a:p>
            <a:pPr marL="457200" lvl="1" indent="0">
              <a:spcBef>
                <a:spcPts val="1200"/>
              </a:spcBef>
              <a:buNone/>
            </a:pPr>
            <a:endParaRPr lang="en-GB" dirty="0" smtClean="0"/>
          </a:p>
          <a:p>
            <a:pPr marL="0" indent="0">
              <a:buNone/>
            </a:pPr>
            <a:endParaRPr lang="en-US" dirty="0" smtClean="0">
              <a:solidFill>
                <a:srgbClr val="C00000"/>
              </a:solidFill>
            </a:endParaRPr>
          </a:p>
          <a:p>
            <a:pPr marL="0" indent="0">
              <a:buNone/>
            </a:pPr>
            <a:endParaRPr lang="en-US" dirty="0" smtClean="0">
              <a:solidFill>
                <a:srgbClr val="C00000"/>
              </a:solidFill>
            </a:endParaRPr>
          </a:p>
        </p:txBody>
      </p:sp>
      <p:sp>
        <p:nvSpPr>
          <p:cNvPr id="4" name="Title 1"/>
          <p:cNvSpPr txBox="1">
            <a:spLocks/>
          </p:cNvSpPr>
          <p:nvPr/>
        </p:nvSpPr>
        <p:spPr>
          <a:xfrm>
            <a:off x="0" y="-27384"/>
            <a:ext cx="9144000" cy="1066130"/>
          </a:xfrm>
          <a:prstGeom prst="rect">
            <a:avLst/>
          </a:prstGeom>
          <a:gradFill>
            <a:gsLst>
              <a:gs pos="1000">
                <a:schemeClr val="accent1">
                  <a:tint val="66000"/>
                  <a:satMod val="160000"/>
                </a:schemeClr>
              </a:gs>
              <a:gs pos="34000">
                <a:schemeClr val="accent1">
                  <a:tint val="23500"/>
                  <a:satMod val="160000"/>
                </a:schemeClr>
              </a:gs>
            </a:gsLst>
            <a:lin ang="5400000" scaled="0"/>
          </a:gra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600" dirty="0">
              <a:solidFill>
                <a:srgbClr val="005DA2"/>
              </a:solidFill>
            </a:endParaRPr>
          </a:p>
        </p:txBody>
      </p:sp>
      <p:sp>
        <p:nvSpPr>
          <p:cNvPr id="5" name="CasellaDiTesto 4"/>
          <p:cNvSpPr txBox="1"/>
          <p:nvPr/>
        </p:nvSpPr>
        <p:spPr>
          <a:xfrm>
            <a:off x="0" y="212447"/>
            <a:ext cx="9144000" cy="1200329"/>
          </a:xfrm>
          <a:prstGeom prst="rect">
            <a:avLst/>
          </a:prstGeom>
          <a:noFill/>
        </p:spPr>
        <p:txBody>
          <a:bodyPr wrap="square" rtlCol="0">
            <a:spAutoFit/>
          </a:bodyPr>
          <a:lstStyle/>
          <a:p>
            <a:pPr algn="ctr"/>
            <a:r>
              <a:rPr lang="it-IT" sz="3600" dirty="0">
                <a:solidFill>
                  <a:srgbClr val="005DA2"/>
                </a:solidFill>
                <a:latin typeface="+mj-lt"/>
              </a:rPr>
              <a:t>Future </a:t>
            </a:r>
            <a:r>
              <a:rPr lang="en-GB" sz="3600" dirty="0">
                <a:solidFill>
                  <a:srgbClr val="005DA2"/>
                </a:solidFill>
                <a:latin typeface="+mj-lt"/>
              </a:rPr>
              <a:t>activities</a:t>
            </a:r>
            <a:r>
              <a:rPr lang="it-IT" sz="3600" dirty="0">
                <a:solidFill>
                  <a:srgbClr val="005DA2"/>
                </a:solidFill>
                <a:latin typeface="+mj-lt"/>
              </a:rPr>
              <a:t> and </a:t>
            </a:r>
            <a:r>
              <a:rPr lang="en-GB" sz="3600" dirty="0">
                <a:solidFill>
                  <a:srgbClr val="005DA2"/>
                </a:solidFill>
                <a:latin typeface="+mj-lt"/>
              </a:rPr>
              <a:t>challenges </a:t>
            </a:r>
            <a:r>
              <a:rPr lang="en-GB" sz="3600" dirty="0" smtClean="0">
                <a:solidFill>
                  <a:srgbClr val="005DA2"/>
                </a:solidFill>
                <a:latin typeface="+mj-lt"/>
              </a:rPr>
              <a:t>(4)</a:t>
            </a:r>
            <a:endParaRPr lang="en-GB" sz="3600" dirty="0">
              <a:solidFill>
                <a:srgbClr val="005DA2"/>
              </a:solidFill>
              <a:latin typeface="+mj-lt"/>
            </a:endParaRPr>
          </a:p>
          <a:p>
            <a:pPr algn="ctr"/>
            <a:endParaRPr lang="en-GB" sz="3600" dirty="0">
              <a:latin typeface="+mj-lt"/>
            </a:endParaRPr>
          </a:p>
        </p:txBody>
      </p:sp>
    </p:spTree>
    <p:extLst>
      <p:ext uri="{BB962C8B-B14F-4D97-AF65-F5344CB8AC3E}">
        <p14:creationId xmlns:p14="http://schemas.microsoft.com/office/powerpoint/2010/main" val="4218133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00200"/>
            <a:ext cx="8640960" cy="4853136"/>
          </a:xfrm>
        </p:spPr>
        <p:txBody>
          <a:bodyPr>
            <a:normAutofit/>
          </a:bodyPr>
          <a:lstStyle/>
          <a:p>
            <a:pPr marL="0" indent="0">
              <a:buNone/>
            </a:pPr>
            <a:r>
              <a:rPr lang="en-US" dirty="0" smtClean="0">
                <a:solidFill>
                  <a:srgbClr val="C00000"/>
                </a:solidFill>
              </a:rPr>
              <a:t>Promoting standards</a:t>
            </a:r>
          </a:p>
          <a:p>
            <a:pPr lvl="1"/>
            <a:r>
              <a:rPr lang="en-US" dirty="0"/>
              <a:t>Encourage the greater visibility and use of standards within statistical </a:t>
            </a:r>
            <a:r>
              <a:rPr lang="en-US" dirty="0" err="1"/>
              <a:t>organisations</a:t>
            </a:r>
            <a:endParaRPr lang="en-US" dirty="0"/>
          </a:p>
          <a:p>
            <a:pPr lvl="1">
              <a:spcBef>
                <a:spcPts val="1200"/>
              </a:spcBef>
            </a:pPr>
            <a:r>
              <a:rPr lang="en-US" dirty="0" smtClean="0"/>
              <a:t>Advertise the release of new products (e.g. Quality Indicators for the </a:t>
            </a:r>
            <a:r>
              <a:rPr lang="en-US" dirty="0" smtClean="0"/>
              <a:t>GSBPM)</a:t>
            </a:r>
            <a:endParaRPr lang="en-US" dirty="0"/>
          </a:p>
          <a:p>
            <a:pPr lvl="1">
              <a:spcBef>
                <a:spcPts val="1200"/>
              </a:spcBef>
            </a:pPr>
            <a:r>
              <a:rPr lang="en-US" dirty="0" smtClean="0"/>
              <a:t>Getting support from the Communication Task Team</a:t>
            </a:r>
          </a:p>
          <a:p>
            <a:pPr lvl="1">
              <a:spcBef>
                <a:spcPts val="1200"/>
              </a:spcBef>
            </a:pPr>
            <a:r>
              <a:rPr lang="en-US" dirty="0"/>
              <a:t> </a:t>
            </a:r>
            <a:r>
              <a:rPr lang="en-US" dirty="0" smtClean="0"/>
              <a:t>Maintain cooperation with international </a:t>
            </a:r>
            <a:r>
              <a:rPr lang="en-US" dirty="0" err="1" smtClean="0"/>
              <a:t>organisations</a:t>
            </a:r>
            <a:r>
              <a:rPr lang="en-US" dirty="0" smtClean="0"/>
              <a:t> (Eurostat, OECD, ILO,…) to ensure the maximum of convergence </a:t>
            </a:r>
            <a:endParaRPr lang="en-US" dirty="0"/>
          </a:p>
          <a:p>
            <a:pPr marL="0" indent="0">
              <a:buNone/>
            </a:pPr>
            <a:endParaRPr lang="en-US" dirty="0" smtClean="0">
              <a:solidFill>
                <a:srgbClr val="C00000"/>
              </a:solidFill>
            </a:endParaRPr>
          </a:p>
          <a:p>
            <a:pPr marL="0" indent="0">
              <a:buNone/>
            </a:pPr>
            <a:endParaRPr lang="en-US" dirty="0" smtClean="0">
              <a:solidFill>
                <a:srgbClr val="C00000"/>
              </a:solidFill>
            </a:endParaRPr>
          </a:p>
        </p:txBody>
      </p:sp>
      <p:sp>
        <p:nvSpPr>
          <p:cNvPr id="4" name="Title 1"/>
          <p:cNvSpPr txBox="1">
            <a:spLocks/>
          </p:cNvSpPr>
          <p:nvPr/>
        </p:nvSpPr>
        <p:spPr>
          <a:xfrm>
            <a:off x="0" y="-27384"/>
            <a:ext cx="9144000" cy="1066130"/>
          </a:xfrm>
          <a:prstGeom prst="rect">
            <a:avLst/>
          </a:prstGeom>
          <a:gradFill>
            <a:gsLst>
              <a:gs pos="1000">
                <a:schemeClr val="accent1">
                  <a:tint val="66000"/>
                  <a:satMod val="160000"/>
                </a:schemeClr>
              </a:gs>
              <a:gs pos="34000">
                <a:schemeClr val="accent1">
                  <a:tint val="23500"/>
                  <a:satMod val="160000"/>
                </a:schemeClr>
              </a:gs>
            </a:gsLst>
            <a:lin ang="5400000" scaled="0"/>
          </a:gra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600" dirty="0">
              <a:solidFill>
                <a:srgbClr val="005DA2"/>
              </a:solidFill>
            </a:endParaRPr>
          </a:p>
        </p:txBody>
      </p:sp>
      <p:sp>
        <p:nvSpPr>
          <p:cNvPr id="5" name="CasellaDiTesto 4"/>
          <p:cNvSpPr txBox="1"/>
          <p:nvPr/>
        </p:nvSpPr>
        <p:spPr>
          <a:xfrm>
            <a:off x="0" y="212447"/>
            <a:ext cx="9144000" cy="1200329"/>
          </a:xfrm>
          <a:prstGeom prst="rect">
            <a:avLst/>
          </a:prstGeom>
          <a:noFill/>
        </p:spPr>
        <p:txBody>
          <a:bodyPr wrap="square" rtlCol="0">
            <a:spAutoFit/>
          </a:bodyPr>
          <a:lstStyle/>
          <a:p>
            <a:pPr algn="ctr"/>
            <a:r>
              <a:rPr lang="it-IT" sz="3600" dirty="0">
                <a:solidFill>
                  <a:srgbClr val="005DA2"/>
                </a:solidFill>
                <a:latin typeface="+mj-lt"/>
              </a:rPr>
              <a:t>Future </a:t>
            </a:r>
            <a:r>
              <a:rPr lang="en-GB" sz="3600" dirty="0">
                <a:solidFill>
                  <a:srgbClr val="005DA2"/>
                </a:solidFill>
                <a:latin typeface="+mj-lt"/>
              </a:rPr>
              <a:t>activities</a:t>
            </a:r>
            <a:r>
              <a:rPr lang="it-IT" sz="3600" dirty="0">
                <a:solidFill>
                  <a:srgbClr val="005DA2"/>
                </a:solidFill>
                <a:latin typeface="+mj-lt"/>
              </a:rPr>
              <a:t> and </a:t>
            </a:r>
            <a:r>
              <a:rPr lang="en-GB" sz="3600" dirty="0">
                <a:solidFill>
                  <a:srgbClr val="005DA2"/>
                </a:solidFill>
                <a:latin typeface="+mj-lt"/>
              </a:rPr>
              <a:t>challenges </a:t>
            </a:r>
            <a:r>
              <a:rPr lang="en-GB" sz="3600" dirty="0" smtClean="0">
                <a:solidFill>
                  <a:srgbClr val="005DA2"/>
                </a:solidFill>
                <a:latin typeface="+mj-lt"/>
              </a:rPr>
              <a:t>(5)</a:t>
            </a:r>
            <a:endParaRPr lang="en-GB" sz="3600" dirty="0">
              <a:solidFill>
                <a:srgbClr val="005DA2"/>
              </a:solidFill>
              <a:latin typeface="+mj-lt"/>
            </a:endParaRPr>
          </a:p>
          <a:p>
            <a:pPr algn="ctr"/>
            <a:endParaRPr lang="en-GB" sz="3600" dirty="0">
              <a:latin typeface="+mj-lt"/>
            </a:endParaRPr>
          </a:p>
        </p:txBody>
      </p:sp>
    </p:spTree>
    <p:extLst>
      <p:ext uri="{BB962C8B-B14F-4D97-AF65-F5344CB8AC3E}">
        <p14:creationId xmlns:p14="http://schemas.microsoft.com/office/powerpoint/2010/main" val="545215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80512" cy="1066130"/>
          </a:xfrm>
          <a:gradFill>
            <a:gsLst>
              <a:gs pos="1000">
                <a:schemeClr val="accent1">
                  <a:tint val="66000"/>
                  <a:satMod val="160000"/>
                </a:schemeClr>
              </a:gs>
              <a:gs pos="34000">
                <a:schemeClr val="accent1">
                  <a:tint val="23500"/>
                  <a:satMod val="160000"/>
                </a:schemeClr>
              </a:gs>
            </a:gsLst>
            <a:lin ang="5400000" scaled="0"/>
          </a:gradFill>
        </p:spPr>
        <p:txBody>
          <a:bodyPr>
            <a:normAutofit/>
          </a:bodyPr>
          <a:lstStyle/>
          <a:p>
            <a:r>
              <a:rPr lang="en-US" sz="3600" dirty="0">
                <a:solidFill>
                  <a:srgbClr val="005DA2"/>
                </a:solidFill>
              </a:rPr>
              <a:t>The </a:t>
            </a:r>
            <a:r>
              <a:rPr lang="en-US" sz="3600" dirty="0" smtClean="0">
                <a:solidFill>
                  <a:srgbClr val="005DA2"/>
                </a:solidFill>
              </a:rPr>
              <a:t>Members</a:t>
            </a:r>
            <a:endParaRPr lang="en-GB" sz="3600" dirty="0">
              <a:solidFill>
                <a:srgbClr val="005DA2"/>
              </a:solidFill>
            </a:endParaRPr>
          </a:p>
        </p:txBody>
      </p:sp>
      <p:graphicFrame>
        <p:nvGraphicFramePr>
          <p:cNvPr id="4" name="Tabella 3"/>
          <p:cNvGraphicFramePr>
            <a:graphicFrameLocks noGrp="1"/>
          </p:cNvGraphicFramePr>
          <p:nvPr>
            <p:extLst>
              <p:ext uri="{D42A27DB-BD31-4B8C-83A1-F6EECF244321}">
                <p14:modId xmlns:p14="http://schemas.microsoft.com/office/powerpoint/2010/main" val="3630639056"/>
              </p:ext>
            </p:extLst>
          </p:nvPr>
        </p:nvGraphicFramePr>
        <p:xfrm>
          <a:off x="467544" y="1124744"/>
          <a:ext cx="7632847" cy="5613228"/>
        </p:xfrm>
        <a:graphic>
          <a:graphicData uri="http://schemas.openxmlformats.org/drawingml/2006/table">
            <a:tbl>
              <a:tblPr/>
              <a:tblGrid>
                <a:gridCol w="2520280">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3456383">
                  <a:extLst>
                    <a:ext uri="{9D8B030D-6E8A-4147-A177-3AD203B41FA5}">
                      <a16:colId xmlns:a16="http://schemas.microsoft.com/office/drawing/2014/main" val="20002"/>
                    </a:ext>
                  </a:extLst>
                </a:gridCol>
              </a:tblGrid>
              <a:tr h="197813">
                <a:tc>
                  <a:txBody>
                    <a:bodyPr/>
                    <a:lstStyle/>
                    <a:p>
                      <a:pPr algn="l" fontAlgn="t"/>
                      <a:r>
                        <a:rPr lang="it-IT" sz="1200" b="1" dirty="0" err="1" smtClean="0">
                          <a:solidFill>
                            <a:srgbClr val="333333"/>
                          </a:solidFill>
                          <a:effectLst/>
                        </a:rPr>
                        <a:t>Member</a:t>
                      </a:r>
                      <a:endParaRPr lang="en-GB" sz="1200" b="1"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E9EFF7"/>
                    </a:solidFill>
                  </a:tcPr>
                </a:tc>
                <a:tc>
                  <a:txBody>
                    <a:bodyPr/>
                    <a:lstStyle/>
                    <a:p>
                      <a:pPr algn="l" fontAlgn="t"/>
                      <a:r>
                        <a:rPr lang="it-IT" sz="1200" b="1" dirty="0" smtClean="0">
                          <a:solidFill>
                            <a:srgbClr val="333333"/>
                          </a:solidFill>
                          <a:effectLst/>
                        </a:rPr>
                        <a:t>Country</a:t>
                      </a:r>
                      <a:endParaRPr lang="en-GB" sz="1200" b="1"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E9EFF7"/>
                    </a:solidFill>
                  </a:tcPr>
                </a:tc>
                <a:tc>
                  <a:txBody>
                    <a:bodyPr/>
                    <a:lstStyle/>
                    <a:p>
                      <a:pPr algn="l" fontAlgn="t"/>
                      <a:r>
                        <a:rPr lang="it-IT" sz="1200" b="1" dirty="0" err="1" smtClean="0">
                          <a:solidFill>
                            <a:srgbClr val="333333"/>
                          </a:solidFill>
                          <a:effectLst/>
                        </a:rPr>
                        <a:t>Organisation</a:t>
                      </a:r>
                      <a:endParaRPr lang="en-GB" sz="1200" b="1"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E9EFF7"/>
                    </a:solidFill>
                  </a:tcPr>
                </a:tc>
                <a:extLst>
                  <a:ext uri="{0D108BD9-81ED-4DB2-BD59-A6C34878D82A}">
                    <a16:rowId xmlns:a16="http://schemas.microsoft.com/office/drawing/2014/main" val="10000"/>
                  </a:ext>
                </a:extLst>
              </a:tr>
              <a:tr h="197813">
                <a:tc>
                  <a:txBody>
                    <a:bodyPr/>
                    <a:lstStyle/>
                    <a:p>
                      <a:pPr algn="l" fontAlgn="t"/>
                      <a:r>
                        <a:rPr lang="en-GB" sz="1400" u="sng" dirty="0" smtClean="0">
                          <a:solidFill>
                            <a:srgbClr val="F5F5F5"/>
                          </a:solidFill>
                          <a:effectLst/>
                          <a:hlinkClick r:id="rId2"/>
                        </a:rPr>
                        <a:t>Marina </a:t>
                      </a:r>
                      <a:r>
                        <a:rPr lang="en-GB" sz="1400" u="sng" dirty="0" err="1">
                          <a:solidFill>
                            <a:srgbClr val="F5F5F5"/>
                          </a:solidFill>
                          <a:effectLst/>
                          <a:hlinkClick r:id="rId2"/>
                        </a:rPr>
                        <a:t>Signore</a:t>
                      </a:r>
                      <a:r>
                        <a:rPr lang="en-GB" sz="1400" dirty="0">
                          <a:solidFill>
                            <a:srgbClr val="000000"/>
                          </a:solidFill>
                          <a:effectLst/>
                        </a:rPr>
                        <a:t> - </a:t>
                      </a:r>
                      <a:r>
                        <a:rPr lang="en-GB" sz="1400" i="1" dirty="0">
                          <a:solidFill>
                            <a:srgbClr val="000000"/>
                          </a:solidFill>
                          <a:effectLst/>
                        </a:rPr>
                        <a:t>Chair</a:t>
                      </a:r>
                      <a:endParaRPr lang="en-GB" sz="1400" i="1"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200" dirty="0" smtClean="0">
                          <a:solidFill>
                            <a:srgbClr val="333333"/>
                          </a:solidFill>
                          <a:effectLst/>
                        </a:rPr>
                        <a:t>Italy</a:t>
                      </a:r>
                      <a:endParaRPr lang="en-GB" sz="1200"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200" dirty="0" smtClean="0">
                          <a:solidFill>
                            <a:srgbClr val="333333"/>
                          </a:solidFill>
                          <a:effectLst/>
                        </a:rPr>
                        <a:t>ISTAT</a:t>
                      </a:r>
                      <a:endParaRPr lang="en-GB" sz="1200"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97813">
                <a:tc>
                  <a:txBody>
                    <a:bodyPr/>
                    <a:lstStyle/>
                    <a:p>
                      <a:pPr algn="l" fontAlgn="t"/>
                      <a:r>
                        <a:rPr lang="en-GB" sz="1400" u="none" strike="noStrike" dirty="0">
                          <a:solidFill>
                            <a:srgbClr val="3B73AF"/>
                          </a:solidFill>
                          <a:effectLst/>
                          <a:hlinkClick r:id="rId3"/>
                        </a:rPr>
                        <a:t>Al Hamilton</a:t>
                      </a:r>
                      <a:endParaRPr lang="en-GB" sz="1400"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dirty="0">
                          <a:solidFill>
                            <a:srgbClr val="333333"/>
                          </a:solidFill>
                          <a:effectLst/>
                        </a:rPr>
                        <a:t>Australia</a:t>
                      </a: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dirty="0">
                          <a:solidFill>
                            <a:srgbClr val="333333"/>
                          </a:solidFill>
                          <a:effectLst/>
                        </a:rPr>
                        <a:t>Australian Bureau of </a:t>
                      </a:r>
                      <a:r>
                        <a:rPr lang="en-GB" sz="1200" dirty="0" smtClean="0">
                          <a:solidFill>
                            <a:srgbClr val="333333"/>
                          </a:solidFill>
                          <a:effectLst/>
                        </a:rPr>
                        <a:t>Statistics</a:t>
                      </a:r>
                      <a:endParaRPr lang="en-GB" sz="1200"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54444">
                <a:tc>
                  <a:txBody>
                    <a:bodyPr/>
                    <a:lstStyle/>
                    <a:p>
                      <a:pPr algn="l" fontAlgn="t"/>
                      <a:r>
                        <a:rPr lang="en-GB" sz="1400" u="none" strike="noStrike" dirty="0">
                          <a:solidFill>
                            <a:srgbClr val="3B73AF"/>
                          </a:solidFill>
                          <a:effectLst/>
                          <a:hlinkClick r:id="rId4"/>
                        </a:rPr>
                        <a:t>Alice Born</a:t>
                      </a:r>
                      <a:r>
                        <a:rPr lang="en-GB" sz="1400" dirty="0">
                          <a:solidFill>
                            <a:srgbClr val="000000"/>
                          </a:solidFill>
                          <a:effectLst/>
                        </a:rPr>
                        <a:t> </a:t>
                      </a:r>
                      <a:endParaRPr lang="en-GB" sz="1400"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dirty="0">
                          <a:solidFill>
                            <a:srgbClr val="333333"/>
                          </a:solidFill>
                          <a:effectLst/>
                        </a:rPr>
                        <a:t>Canada</a:t>
                      </a: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dirty="0">
                          <a:solidFill>
                            <a:srgbClr val="333333"/>
                          </a:solidFill>
                          <a:effectLst/>
                        </a:rPr>
                        <a:t>Statistics </a:t>
                      </a:r>
                      <a:r>
                        <a:rPr lang="en-GB" sz="1200" dirty="0" smtClean="0">
                          <a:solidFill>
                            <a:srgbClr val="333333"/>
                          </a:solidFill>
                          <a:effectLst/>
                        </a:rPr>
                        <a:t>Canada</a:t>
                      </a:r>
                      <a:endParaRPr lang="en-GB" sz="1200"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54444">
                <a:tc>
                  <a:txBody>
                    <a:bodyPr/>
                    <a:lstStyle/>
                    <a:p>
                      <a:pPr algn="l" fontAlgn="t"/>
                      <a:r>
                        <a:rPr lang="en-GB" sz="1400" u="none" strike="noStrike" dirty="0">
                          <a:solidFill>
                            <a:srgbClr val="3B73AF"/>
                          </a:solidFill>
                          <a:effectLst/>
                          <a:hlinkClick r:id="rId5"/>
                        </a:rPr>
                        <a:t>Guillaume </a:t>
                      </a:r>
                      <a:r>
                        <a:rPr lang="en-GB" sz="1400" u="none" strike="noStrike" dirty="0" err="1">
                          <a:solidFill>
                            <a:srgbClr val="3B73AF"/>
                          </a:solidFill>
                          <a:effectLst/>
                          <a:hlinkClick r:id="rId5"/>
                        </a:rPr>
                        <a:t>Duffes</a:t>
                      </a:r>
                      <a:endParaRPr lang="en-GB" sz="1400"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dirty="0">
                          <a:solidFill>
                            <a:srgbClr val="333333"/>
                          </a:solidFill>
                          <a:effectLst/>
                        </a:rPr>
                        <a:t>France</a:t>
                      </a: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dirty="0" smtClean="0">
                          <a:solidFill>
                            <a:srgbClr val="333333"/>
                          </a:solidFill>
                          <a:effectLst/>
                        </a:rPr>
                        <a:t>INSEE </a:t>
                      </a:r>
                      <a:endParaRPr lang="en-GB" sz="1200"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97813">
                <a:tc>
                  <a:txBody>
                    <a:bodyPr/>
                    <a:lstStyle/>
                    <a:p>
                      <a:pPr algn="l" fontAlgn="t"/>
                      <a:r>
                        <a:rPr lang="en-GB" sz="1400" u="none" strike="noStrike" dirty="0">
                          <a:solidFill>
                            <a:srgbClr val="3B73AF"/>
                          </a:solidFill>
                          <a:effectLst/>
                          <a:hlinkClick r:id="rId6"/>
                        </a:rPr>
                        <a:t>John Dunne</a:t>
                      </a:r>
                      <a:endParaRPr lang="en-GB" sz="1400"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a:solidFill>
                            <a:srgbClr val="333333"/>
                          </a:solidFill>
                          <a:effectLst/>
                        </a:rPr>
                        <a:t>Ireland</a:t>
                      </a: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dirty="0" smtClean="0">
                          <a:solidFill>
                            <a:srgbClr val="333333"/>
                          </a:solidFill>
                          <a:effectLst/>
                        </a:rPr>
                        <a:t>CSO</a:t>
                      </a:r>
                      <a:endParaRPr lang="en-GB" sz="1200"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87268">
                <a:tc>
                  <a:txBody>
                    <a:bodyPr/>
                    <a:lstStyle/>
                    <a:p>
                      <a:pPr algn="l" fontAlgn="t"/>
                      <a:r>
                        <a:rPr lang="en-GB" sz="1400" u="none" strike="noStrike" dirty="0">
                          <a:solidFill>
                            <a:srgbClr val="3B73AF"/>
                          </a:solidFill>
                          <a:effectLst/>
                          <a:hlinkClick r:id="rId7"/>
                        </a:rPr>
                        <a:t>Mauro </a:t>
                      </a:r>
                      <a:r>
                        <a:rPr lang="en-GB" sz="1400" u="none" strike="noStrike" dirty="0" err="1">
                          <a:solidFill>
                            <a:srgbClr val="3B73AF"/>
                          </a:solidFill>
                          <a:effectLst/>
                          <a:hlinkClick r:id="rId7"/>
                        </a:rPr>
                        <a:t>Scanu</a:t>
                      </a:r>
                      <a:endParaRPr lang="en-GB" sz="1400"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a:solidFill>
                            <a:srgbClr val="333333"/>
                          </a:solidFill>
                          <a:effectLst/>
                        </a:rPr>
                        <a:t>Italy</a:t>
                      </a: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dirty="0" smtClean="0">
                          <a:solidFill>
                            <a:srgbClr val="333333"/>
                          </a:solidFill>
                          <a:effectLst/>
                        </a:rPr>
                        <a:t>ISTAT</a:t>
                      </a:r>
                      <a:endParaRPr lang="en-GB" sz="1200"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97813">
                <a:tc>
                  <a:txBody>
                    <a:bodyPr/>
                    <a:lstStyle/>
                    <a:p>
                      <a:pPr algn="l" fontAlgn="t"/>
                      <a:r>
                        <a:rPr lang="en-GB" sz="1400" u="none" strike="noStrike" dirty="0">
                          <a:solidFill>
                            <a:srgbClr val="3B73AF"/>
                          </a:solidFill>
                          <a:effectLst/>
                          <a:hlinkClick r:id="rId8"/>
                        </a:rPr>
                        <a:t>Francesco </a:t>
                      </a:r>
                      <a:r>
                        <a:rPr lang="en-GB" sz="1400" u="none" strike="noStrike" dirty="0" err="1">
                          <a:solidFill>
                            <a:srgbClr val="3B73AF"/>
                          </a:solidFill>
                          <a:effectLst/>
                          <a:hlinkClick r:id="rId8"/>
                        </a:rPr>
                        <a:t>Bosio</a:t>
                      </a:r>
                      <a:endParaRPr lang="en-GB" sz="1400"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a:solidFill>
                            <a:srgbClr val="333333"/>
                          </a:solidFill>
                          <a:effectLst/>
                        </a:rPr>
                        <a:t>Italy</a:t>
                      </a: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dirty="0" smtClean="0">
                          <a:solidFill>
                            <a:srgbClr val="333333"/>
                          </a:solidFill>
                          <a:effectLst/>
                        </a:rPr>
                        <a:t>ISTAT</a:t>
                      </a:r>
                      <a:endParaRPr lang="en-GB" sz="1200"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97813">
                <a:tc>
                  <a:txBody>
                    <a:bodyPr/>
                    <a:lstStyle/>
                    <a:p>
                      <a:pPr algn="l" fontAlgn="t"/>
                      <a:r>
                        <a:rPr lang="en-GB" sz="1400" u="none" strike="noStrike" dirty="0">
                          <a:solidFill>
                            <a:srgbClr val="3B73AF"/>
                          </a:solidFill>
                          <a:effectLst/>
                          <a:hlinkClick r:id="rId9"/>
                        </a:rPr>
                        <a:t>Juan </a:t>
                      </a:r>
                      <a:r>
                        <a:rPr lang="en-GB" sz="1400" u="none" strike="noStrike" dirty="0" smtClean="0">
                          <a:solidFill>
                            <a:srgbClr val="3B73AF"/>
                          </a:solidFill>
                          <a:effectLst/>
                          <a:hlinkClick r:id="rId9"/>
                        </a:rPr>
                        <a:t>Muñoz</a:t>
                      </a:r>
                      <a:endParaRPr lang="en-GB" sz="1400"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dirty="0" smtClean="0">
                          <a:solidFill>
                            <a:srgbClr val="333333"/>
                          </a:solidFill>
                          <a:effectLst/>
                        </a:rPr>
                        <a:t>Mexico</a:t>
                      </a:r>
                      <a:endParaRPr lang="en-GB" sz="1200"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dirty="0" smtClean="0">
                          <a:solidFill>
                            <a:srgbClr val="333333"/>
                          </a:solidFill>
                          <a:effectLst/>
                        </a:rPr>
                        <a:t>INEGI </a:t>
                      </a:r>
                      <a:endParaRPr lang="en-GB" sz="1200"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97813">
                <a:tc>
                  <a:txBody>
                    <a:bodyPr/>
                    <a:lstStyle/>
                    <a:p>
                      <a:pPr algn="l" fontAlgn="t"/>
                      <a:r>
                        <a:rPr lang="en-GB" sz="1400" u="none" strike="noStrike" dirty="0">
                          <a:solidFill>
                            <a:srgbClr val="3B73AF"/>
                          </a:solidFill>
                          <a:effectLst/>
                          <a:hlinkClick r:id="rId10"/>
                        </a:rPr>
                        <a:t>Manuel Cuellar</a:t>
                      </a:r>
                      <a:endParaRPr lang="en-GB" sz="1400"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dirty="0">
                          <a:solidFill>
                            <a:srgbClr val="333333"/>
                          </a:solidFill>
                          <a:effectLst/>
                        </a:rPr>
                        <a:t>Mexico</a:t>
                      </a: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dirty="0" smtClean="0">
                          <a:solidFill>
                            <a:srgbClr val="333333"/>
                          </a:solidFill>
                          <a:effectLst/>
                        </a:rPr>
                        <a:t>INEGI</a:t>
                      </a:r>
                      <a:endParaRPr lang="en-GB" sz="1200"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97813">
                <a:tc>
                  <a:txBody>
                    <a:bodyPr/>
                    <a:lstStyle/>
                    <a:p>
                      <a:pPr algn="l" fontAlgn="t"/>
                      <a:r>
                        <a:rPr lang="en-GB" sz="1400" u="none" strike="noStrike" dirty="0">
                          <a:solidFill>
                            <a:srgbClr val="3B73AF"/>
                          </a:solidFill>
                          <a:effectLst/>
                          <a:hlinkClick r:id="rId11"/>
                        </a:rPr>
                        <a:t>Becky </a:t>
                      </a:r>
                      <a:r>
                        <a:rPr lang="en-GB" sz="1400" u="none" strike="noStrike" dirty="0" err="1">
                          <a:solidFill>
                            <a:srgbClr val="3B73AF"/>
                          </a:solidFill>
                          <a:effectLst/>
                          <a:hlinkClick r:id="rId11"/>
                        </a:rPr>
                        <a:t>Collett</a:t>
                      </a:r>
                      <a:endParaRPr lang="en-GB" sz="1400"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dirty="0">
                          <a:solidFill>
                            <a:srgbClr val="333333"/>
                          </a:solidFill>
                          <a:effectLst/>
                        </a:rPr>
                        <a:t>New Zealand</a:t>
                      </a: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dirty="0">
                          <a:solidFill>
                            <a:srgbClr val="333333"/>
                          </a:solidFill>
                          <a:effectLst/>
                        </a:rPr>
                        <a:t>Statistics New </a:t>
                      </a:r>
                      <a:r>
                        <a:rPr lang="en-GB" sz="1200" dirty="0" smtClean="0">
                          <a:solidFill>
                            <a:srgbClr val="333333"/>
                          </a:solidFill>
                          <a:effectLst/>
                        </a:rPr>
                        <a:t>Zealand</a:t>
                      </a:r>
                      <a:endParaRPr lang="en-GB" sz="1200"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97813">
                <a:tc>
                  <a:txBody>
                    <a:bodyPr/>
                    <a:lstStyle/>
                    <a:p>
                      <a:pPr algn="l" fontAlgn="t"/>
                      <a:r>
                        <a:rPr lang="en-GB" sz="1400" u="none" strike="noStrike" dirty="0" err="1">
                          <a:solidFill>
                            <a:srgbClr val="3B73AF"/>
                          </a:solidFill>
                          <a:effectLst/>
                          <a:hlinkClick r:id="rId12"/>
                        </a:rPr>
                        <a:t>Janusz</a:t>
                      </a:r>
                      <a:r>
                        <a:rPr lang="en-GB" sz="1400" u="none" strike="noStrike" dirty="0">
                          <a:solidFill>
                            <a:srgbClr val="3B73AF"/>
                          </a:solidFill>
                          <a:effectLst/>
                          <a:hlinkClick r:id="rId12"/>
                        </a:rPr>
                        <a:t> </a:t>
                      </a:r>
                      <a:r>
                        <a:rPr lang="en-GB" sz="1400" u="none" strike="noStrike" dirty="0" err="1">
                          <a:solidFill>
                            <a:srgbClr val="3B73AF"/>
                          </a:solidFill>
                          <a:effectLst/>
                          <a:hlinkClick r:id="rId12"/>
                        </a:rPr>
                        <a:t>Dygaszewicz</a:t>
                      </a:r>
                      <a:endParaRPr lang="en-GB" sz="1400"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dirty="0">
                          <a:solidFill>
                            <a:srgbClr val="333333"/>
                          </a:solidFill>
                          <a:effectLst/>
                        </a:rPr>
                        <a:t>Poland</a:t>
                      </a: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dirty="0">
                          <a:solidFill>
                            <a:srgbClr val="333333"/>
                          </a:solidFill>
                          <a:effectLst/>
                        </a:rPr>
                        <a:t>Statistics </a:t>
                      </a:r>
                      <a:r>
                        <a:rPr lang="en-GB" sz="1200" dirty="0" smtClean="0">
                          <a:solidFill>
                            <a:srgbClr val="333333"/>
                          </a:solidFill>
                          <a:effectLst/>
                        </a:rPr>
                        <a:t>Poland</a:t>
                      </a:r>
                      <a:endParaRPr lang="en-GB" sz="1200"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97813">
                <a:tc>
                  <a:txBody>
                    <a:bodyPr/>
                    <a:lstStyle/>
                    <a:p>
                      <a:pPr algn="l" fontAlgn="t"/>
                      <a:r>
                        <a:rPr lang="en-GB" sz="1400" u="none" strike="noStrike" dirty="0">
                          <a:solidFill>
                            <a:srgbClr val="3B73AF"/>
                          </a:solidFill>
                          <a:effectLst/>
                          <a:hlinkClick r:id="rId13"/>
                        </a:rPr>
                        <a:t>Anna </a:t>
                      </a:r>
                      <a:r>
                        <a:rPr lang="en-GB" sz="1400" u="none" strike="noStrike" dirty="0" err="1">
                          <a:solidFill>
                            <a:srgbClr val="3B73AF"/>
                          </a:solidFill>
                          <a:effectLst/>
                          <a:hlinkClick r:id="rId13"/>
                        </a:rPr>
                        <a:t>Dlugosz</a:t>
                      </a:r>
                      <a:endParaRPr lang="en-GB" sz="1400"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a:solidFill>
                            <a:srgbClr val="333333"/>
                          </a:solidFill>
                          <a:effectLst/>
                        </a:rPr>
                        <a:t>Poland</a:t>
                      </a: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dirty="0">
                          <a:solidFill>
                            <a:srgbClr val="333333"/>
                          </a:solidFill>
                          <a:effectLst/>
                        </a:rPr>
                        <a:t>Statistics </a:t>
                      </a:r>
                      <a:r>
                        <a:rPr lang="en-GB" sz="1200" dirty="0" smtClean="0">
                          <a:solidFill>
                            <a:srgbClr val="333333"/>
                          </a:solidFill>
                          <a:effectLst/>
                        </a:rPr>
                        <a:t>Poland </a:t>
                      </a:r>
                      <a:endParaRPr lang="en-GB" sz="1200"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97813">
                <a:tc>
                  <a:txBody>
                    <a:bodyPr/>
                    <a:lstStyle/>
                    <a:p>
                      <a:pPr algn="l" fontAlgn="t"/>
                      <a:r>
                        <a:rPr lang="en-GB" sz="1400" u="none" strike="noStrike" dirty="0" err="1">
                          <a:solidFill>
                            <a:srgbClr val="3B73AF"/>
                          </a:solidFill>
                          <a:effectLst/>
                          <a:hlinkClick r:id="rId14"/>
                        </a:rPr>
                        <a:t>Klas</a:t>
                      </a:r>
                      <a:r>
                        <a:rPr lang="en-GB" sz="1400" u="none" strike="noStrike" dirty="0">
                          <a:solidFill>
                            <a:srgbClr val="3B73AF"/>
                          </a:solidFill>
                          <a:effectLst/>
                          <a:hlinkClick r:id="rId14"/>
                        </a:rPr>
                        <a:t> </a:t>
                      </a:r>
                      <a:r>
                        <a:rPr lang="en-GB" sz="1400" u="none" strike="noStrike" dirty="0" err="1">
                          <a:solidFill>
                            <a:srgbClr val="3B73AF"/>
                          </a:solidFill>
                          <a:effectLst/>
                          <a:hlinkClick r:id="rId14"/>
                        </a:rPr>
                        <a:t>Blomqvist</a:t>
                      </a:r>
                      <a:endParaRPr lang="en-GB" sz="1400"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200" dirty="0" smtClean="0">
                          <a:solidFill>
                            <a:srgbClr val="333333"/>
                          </a:solidFill>
                          <a:effectLst/>
                        </a:rPr>
                        <a:t>Sweden</a:t>
                      </a:r>
                      <a:endParaRPr lang="en-GB" sz="1200"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strike="noStrike" dirty="0" smtClean="0">
                          <a:solidFill>
                            <a:srgbClr val="333333"/>
                          </a:solidFill>
                          <a:effectLst/>
                        </a:rPr>
                        <a:t>Swedish</a:t>
                      </a:r>
                      <a:r>
                        <a:rPr lang="en-US" sz="1200" strike="noStrike" baseline="0" dirty="0" smtClean="0">
                          <a:solidFill>
                            <a:srgbClr val="333333"/>
                          </a:solidFill>
                          <a:effectLst/>
                        </a:rPr>
                        <a:t> Research Council</a:t>
                      </a:r>
                      <a:endParaRPr lang="en-GB" sz="1200" strike="noStrike"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0013"/>
                  </a:ext>
                </a:extLst>
              </a:tr>
              <a:tr h="197813">
                <a:tc>
                  <a:txBody>
                    <a:bodyPr/>
                    <a:lstStyle/>
                    <a:p>
                      <a:pPr algn="l" fontAlgn="t"/>
                      <a:r>
                        <a:rPr lang="en-GB" sz="1400" u="none" strike="noStrike" dirty="0" err="1">
                          <a:solidFill>
                            <a:srgbClr val="3B73AF"/>
                          </a:solidFill>
                          <a:effectLst/>
                          <a:hlinkClick r:id="rId15"/>
                        </a:rPr>
                        <a:t>Nilgün</a:t>
                      </a:r>
                      <a:r>
                        <a:rPr lang="en-GB" sz="1400" u="none" strike="noStrike" dirty="0">
                          <a:solidFill>
                            <a:srgbClr val="3B73AF"/>
                          </a:solidFill>
                          <a:effectLst/>
                          <a:hlinkClick r:id="rId15"/>
                        </a:rPr>
                        <a:t> </a:t>
                      </a:r>
                      <a:r>
                        <a:rPr lang="en-GB" sz="1400" u="none" strike="noStrike" dirty="0" err="1">
                          <a:solidFill>
                            <a:srgbClr val="3B73AF"/>
                          </a:solidFill>
                          <a:effectLst/>
                          <a:hlinkClick r:id="rId15"/>
                        </a:rPr>
                        <a:t>Dorsan</a:t>
                      </a:r>
                      <a:endParaRPr lang="en-GB" sz="1400"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a:solidFill>
                            <a:srgbClr val="333333"/>
                          </a:solidFill>
                          <a:effectLst/>
                        </a:rPr>
                        <a:t>Turkey</a:t>
                      </a: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dirty="0" err="1" smtClean="0">
                          <a:solidFill>
                            <a:srgbClr val="333333"/>
                          </a:solidFill>
                          <a:effectLst/>
                        </a:rPr>
                        <a:t>Turkstat</a:t>
                      </a:r>
                      <a:r>
                        <a:rPr lang="en-GB" sz="1200" dirty="0" smtClean="0">
                          <a:solidFill>
                            <a:srgbClr val="333333"/>
                          </a:solidFill>
                          <a:effectLst/>
                        </a:rPr>
                        <a:t> </a:t>
                      </a:r>
                      <a:endParaRPr lang="en-GB" sz="1200"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97813">
                <a:tc>
                  <a:txBody>
                    <a:bodyPr/>
                    <a:lstStyle/>
                    <a:p>
                      <a:pPr algn="l" fontAlgn="t"/>
                      <a:r>
                        <a:rPr lang="en-GB" sz="1400" u="none" strike="noStrike" dirty="0">
                          <a:solidFill>
                            <a:srgbClr val="3B73AF"/>
                          </a:solidFill>
                          <a:effectLst/>
                          <a:hlinkClick r:id="rId16"/>
                        </a:rPr>
                        <a:t>Dan Gillman</a:t>
                      </a:r>
                      <a:endParaRPr lang="en-GB" sz="1400"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dirty="0">
                          <a:solidFill>
                            <a:srgbClr val="333333"/>
                          </a:solidFill>
                          <a:effectLst/>
                        </a:rPr>
                        <a:t>United States</a:t>
                      </a: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dirty="0">
                          <a:solidFill>
                            <a:srgbClr val="333333"/>
                          </a:solidFill>
                          <a:effectLst/>
                        </a:rPr>
                        <a:t>Bureau of </a:t>
                      </a:r>
                      <a:r>
                        <a:rPr lang="en-GB" sz="1200" dirty="0" err="1">
                          <a:solidFill>
                            <a:srgbClr val="333333"/>
                          </a:solidFill>
                          <a:effectLst/>
                        </a:rPr>
                        <a:t>Labor</a:t>
                      </a:r>
                      <a:r>
                        <a:rPr lang="en-GB" sz="1200" dirty="0">
                          <a:solidFill>
                            <a:srgbClr val="333333"/>
                          </a:solidFill>
                          <a:effectLst/>
                        </a:rPr>
                        <a:t> </a:t>
                      </a:r>
                      <a:r>
                        <a:rPr lang="en-GB" sz="1200" dirty="0" smtClean="0">
                          <a:solidFill>
                            <a:srgbClr val="333333"/>
                          </a:solidFill>
                          <a:effectLst/>
                        </a:rPr>
                        <a:t>Statistics</a:t>
                      </a:r>
                      <a:endParaRPr lang="en-GB" sz="1200"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97813">
                <a:tc>
                  <a:txBody>
                    <a:bodyPr/>
                    <a:lstStyle/>
                    <a:p>
                      <a:pPr algn="l" fontAlgn="t"/>
                      <a:r>
                        <a:rPr lang="en-GB" sz="1400" u="none" strike="noStrike" dirty="0" err="1">
                          <a:solidFill>
                            <a:srgbClr val="3B73AF"/>
                          </a:solidFill>
                          <a:effectLst/>
                          <a:hlinkClick r:id="rId17"/>
                        </a:rPr>
                        <a:t>Márta</a:t>
                      </a:r>
                      <a:r>
                        <a:rPr lang="en-GB" sz="1400" u="none" strike="noStrike" dirty="0">
                          <a:solidFill>
                            <a:srgbClr val="3B73AF"/>
                          </a:solidFill>
                          <a:effectLst/>
                          <a:hlinkClick r:id="rId17"/>
                        </a:rPr>
                        <a:t> Nagy-</a:t>
                      </a:r>
                      <a:r>
                        <a:rPr lang="en-GB" sz="1400" u="none" strike="noStrike" dirty="0" err="1">
                          <a:solidFill>
                            <a:srgbClr val="3B73AF"/>
                          </a:solidFill>
                          <a:effectLst/>
                          <a:hlinkClick r:id="rId17"/>
                        </a:rPr>
                        <a:t>Rothengass</a:t>
                      </a:r>
                      <a:endParaRPr lang="en-GB" sz="1400"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dirty="0">
                          <a:solidFill>
                            <a:srgbClr val="333333"/>
                          </a:solidFill>
                          <a:effectLst/>
                        </a:rPr>
                        <a:t> </a:t>
                      </a: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dirty="0">
                          <a:solidFill>
                            <a:srgbClr val="333333"/>
                          </a:solidFill>
                          <a:effectLst/>
                        </a:rPr>
                        <a:t>Eurostat</a:t>
                      </a: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222898">
                <a:tc>
                  <a:txBody>
                    <a:bodyPr/>
                    <a:lstStyle/>
                    <a:p>
                      <a:pPr algn="l" fontAlgn="t"/>
                      <a:r>
                        <a:rPr lang="en-GB" sz="1400" u="none" strike="noStrike" dirty="0">
                          <a:solidFill>
                            <a:srgbClr val="3B73AF"/>
                          </a:solidFill>
                          <a:effectLst/>
                          <a:hlinkClick r:id="rId18"/>
                        </a:rPr>
                        <a:t>Dana Müller</a:t>
                      </a:r>
                      <a:endParaRPr lang="en-GB" sz="1400"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dirty="0">
                          <a:solidFill>
                            <a:srgbClr val="333333"/>
                          </a:solidFill>
                          <a:effectLst/>
                        </a:rPr>
                        <a:t> </a:t>
                      </a: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dirty="0">
                          <a:solidFill>
                            <a:srgbClr val="333333"/>
                          </a:solidFill>
                          <a:effectLst/>
                        </a:rPr>
                        <a:t>German Federal Employment Agency (DDI)</a:t>
                      </a: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97813">
                <a:tc>
                  <a:txBody>
                    <a:bodyPr/>
                    <a:lstStyle/>
                    <a:p>
                      <a:pPr algn="l" fontAlgn="t"/>
                      <a:r>
                        <a:rPr lang="en-GB" sz="1400" u="none" strike="noStrike" dirty="0">
                          <a:solidFill>
                            <a:srgbClr val="3B73AF"/>
                          </a:solidFill>
                          <a:effectLst/>
                          <a:hlinkClick r:id="rId19"/>
                        </a:rPr>
                        <a:t>Joachim </a:t>
                      </a:r>
                      <a:r>
                        <a:rPr lang="en-GB" sz="1400" u="none" strike="noStrike" dirty="0" err="1">
                          <a:solidFill>
                            <a:srgbClr val="3B73AF"/>
                          </a:solidFill>
                          <a:effectLst/>
                          <a:hlinkClick r:id="rId19"/>
                        </a:rPr>
                        <a:t>Wackerow</a:t>
                      </a:r>
                      <a:endParaRPr lang="en-GB" sz="1400"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a:solidFill>
                            <a:srgbClr val="333333"/>
                          </a:solidFill>
                          <a:effectLst/>
                        </a:rPr>
                        <a:t> </a:t>
                      </a: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dirty="0">
                          <a:solidFill>
                            <a:srgbClr val="333333"/>
                          </a:solidFill>
                          <a:effectLst/>
                        </a:rPr>
                        <a:t>GESIS (DDI)</a:t>
                      </a: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97813">
                <a:tc>
                  <a:txBody>
                    <a:bodyPr/>
                    <a:lstStyle/>
                    <a:p>
                      <a:pPr algn="l" fontAlgn="t"/>
                      <a:r>
                        <a:rPr lang="en-GB" sz="1400" u="none" strike="noStrike" dirty="0">
                          <a:solidFill>
                            <a:srgbClr val="3B73AF"/>
                          </a:solidFill>
                          <a:effectLst/>
                          <a:hlinkClick r:id="rId20"/>
                        </a:rPr>
                        <a:t>Edgardo </a:t>
                      </a:r>
                      <a:r>
                        <a:rPr lang="en-GB" sz="1400" u="none" strike="noStrike" dirty="0" err="1">
                          <a:solidFill>
                            <a:srgbClr val="3B73AF"/>
                          </a:solidFill>
                          <a:effectLst/>
                          <a:hlinkClick r:id="rId20"/>
                        </a:rPr>
                        <a:t>Greising</a:t>
                      </a:r>
                      <a:endParaRPr lang="en-GB" sz="1400"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dirty="0">
                          <a:solidFill>
                            <a:srgbClr val="333333"/>
                          </a:solidFill>
                          <a:effectLst/>
                        </a:rPr>
                        <a:t> </a:t>
                      </a: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dirty="0">
                          <a:solidFill>
                            <a:srgbClr val="333333"/>
                          </a:solidFill>
                          <a:effectLst/>
                        </a:rPr>
                        <a:t>ILO</a:t>
                      </a: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97813">
                <a:tc>
                  <a:txBody>
                    <a:bodyPr/>
                    <a:lstStyle/>
                    <a:p>
                      <a:pPr algn="l" fontAlgn="t"/>
                      <a:r>
                        <a:rPr lang="en-GB" sz="1400" u="none" strike="noStrike" dirty="0">
                          <a:solidFill>
                            <a:srgbClr val="3B73AF"/>
                          </a:solidFill>
                          <a:effectLst/>
                          <a:hlinkClick r:id="rId21"/>
                        </a:rPr>
                        <a:t>David Barraclough</a:t>
                      </a:r>
                      <a:endParaRPr lang="en-GB" sz="1400" dirty="0">
                        <a:solidFill>
                          <a:srgbClr val="333333"/>
                        </a:solidFill>
                        <a:effectLst/>
                      </a:endParaRP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dirty="0">
                          <a:solidFill>
                            <a:srgbClr val="333333"/>
                          </a:solidFill>
                          <a:effectLst/>
                        </a:rPr>
                        <a:t> </a:t>
                      </a: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200" dirty="0">
                          <a:solidFill>
                            <a:srgbClr val="333333"/>
                          </a:solidFill>
                          <a:effectLst/>
                        </a:rPr>
                        <a:t>OECD</a:t>
                      </a:r>
                    </a:p>
                  </a:txBody>
                  <a:tcPr marL="39563" marR="39563" marT="27694" marB="276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016202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arrotondato 14"/>
          <p:cNvSpPr/>
          <p:nvPr/>
        </p:nvSpPr>
        <p:spPr>
          <a:xfrm>
            <a:off x="5363343" y="4933850"/>
            <a:ext cx="3313113" cy="1087438"/>
          </a:xfrm>
          <a:prstGeom prst="roundRect">
            <a:avLst/>
          </a:prstGeom>
          <a:solidFill>
            <a:srgbClr val="92D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434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535335"/>
            <a:ext cx="3241675"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971550" y="1484313"/>
            <a:ext cx="2592388" cy="1016000"/>
          </a:xfrm>
          <a:prstGeom prst="rect">
            <a:avLst/>
          </a:prstGeom>
          <a:solidFill>
            <a:srgbClr val="BDDEFF"/>
          </a:solidFill>
          <a:ln>
            <a:solidFill>
              <a:srgbClr val="3166C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4344" name="CasellaDiTesto 4"/>
          <p:cNvSpPr txBox="1">
            <a:spLocks noChangeArrowheads="1"/>
          </p:cNvSpPr>
          <p:nvPr/>
        </p:nvSpPr>
        <p:spPr bwMode="auto">
          <a:xfrm>
            <a:off x="1042988" y="1779588"/>
            <a:ext cx="2305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it-IT" altLang="en-US" dirty="0">
                <a:latin typeface="Calibri" pitchFamily="34" charset="0"/>
              </a:rPr>
              <a:t>GSIM </a:t>
            </a:r>
            <a:r>
              <a:rPr lang="en-US" altLang="en-US" dirty="0" smtClean="0">
                <a:latin typeface="Calibri" pitchFamily="34" charset="0"/>
              </a:rPr>
              <a:t>Revision</a:t>
            </a:r>
            <a:endParaRPr lang="en-US" altLang="en-US" dirty="0">
              <a:latin typeface="Calibri" pitchFamily="34" charset="0"/>
            </a:endParaRPr>
          </a:p>
        </p:txBody>
      </p:sp>
      <p:sp>
        <p:nvSpPr>
          <p:cNvPr id="8" name="Rettangolo 7"/>
          <p:cNvSpPr/>
          <p:nvPr/>
        </p:nvSpPr>
        <p:spPr>
          <a:xfrm>
            <a:off x="971550" y="2708275"/>
            <a:ext cx="2592388" cy="1016000"/>
          </a:xfrm>
          <a:prstGeom prst="rect">
            <a:avLst/>
          </a:prstGeom>
          <a:solidFill>
            <a:srgbClr val="BDDEFF"/>
          </a:solidFill>
          <a:ln>
            <a:solidFill>
              <a:srgbClr val="3166C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4346" name="CasellaDiTesto 8"/>
          <p:cNvSpPr txBox="1">
            <a:spLocks noChangeArrowheads="1"/>
          </p:cNvSpPr>
          <p:nvPr/>
        </p:nvSpPr>
        <p:spPr bwMode="auto">
          <a:xfrm>
            <a:off x="1042988" y="3003550"/>
            <a:ext cx="2305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it-IT" altLang="en-US" dirty="0">
                <a:latin typeface="Calibri" pitchFamily="34" charset="0"/>
              </a:rPr>
              <a:t>GSBPM </a:t>
            </a:r>
            <a:r>
              <a:rPr lang="en-US" altLang="en-US" dirty="0" smtClean="0">
                <a:latin typeface="Calibri" pitchFamily="34" charset="0"/>
              </a:rPr>
              <a:t>Revision</a:t>
            </a:r>
            <a:endParaRPr lang="en-US" altLang="en-US" dirty="0">
              <a:latin typeface="Calibri" pitchFamily="34" charset="0"/>
            </a:endParaRPr>
          </a:p>
        </p:txBody>
      </p:sp>
      <p:sp>
        <p:nvSpPr>
          <p:cNvPr id="10" name="Rettangolo 9"/>
          <p:cNvSpPr/>
          <p:nvPr/>
        </p:nvSpPr>
        <p:spPr>
          <a:xfrm>
            <a:off x="971550" y="3925888"/>
            <a:ext cx="2592388" cy="1016000"/>
          </a:xfrm>
          <a:prstGeom prst="rect">
            <a:avLst/>
          </a:prstGeom>
          <a:solidFill>
            <a:srgbClr val="BDDEFF"/>
          </a:solidFill>
          <a:ln>
            <a:solidFill>
              <a:srgbClr val="3166C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4348" name="CasellaDiTesto 10"/>
          <p:cNvSpPr txBox="1">
            <a:spLocks noChangeArrowheads="1"/>
          </p:cNvSpPr>
          <p:nvPr/>
        </p:nvSpPr>
        <p:spPr bwMode="auto">
          <a:xfrm>
            <a:off x="1042988" y="4221163"/>
            <a:ext cx="2520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it-IT" altLang="en-US">
                <a:latin typeface="Calibri" pitchFamily="34" charset="0"/>
              </a:rPr>
              <a:t>Metadata Glossary</a:t>
            </a:r>
            <a:endParaRPr lang="en-GB" altLang="en-US">
              <a:latin typeface="Calibri" pitchFamily="34" charset="0"/>
            </a:endParaRPr>
          </a:p>
        </p:txBody>
      </p:sp>
      <p:sp>
        <p:nvSpPr>
          <p:cNvPr id="12" name="Rettangolo 11"/>
          <p:cNvSpPr/>
          <p:nvPr/>
        </p:nvSpPr>
        <p:spPr>
          <a:xfrm>
            <a:off x="971550" y="5084763"/>
            <a:ext cx="2592388" cy="1016000"/>
          </a:xfrm>
          <a:prstGeom prst="rect">
            <a:avLst/>
          </a:prstGeom>
          <a:solidFill>
            <a:srgbClr val="BDDEFF"/>
          </a:solidFill>
          <a:ln>
            <a:solidFill>
              <a:srgbClr val="3166C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4350" name="CasellaDiTesto 12"/>
          <p:cNvSpPr txBox="1">
            <a:spLocks noChangeArrowheads="1"/>
          </p:cNvSpPr>
          <p:nvPr/>
        </p:nvSpPr>
        <p:spPr bwMode="auto">
          <a:xfrm>
            <a:off x="1042988" y="5380038"/>
            <a:ext cx="2520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it-IT" altLang="en-US">
                <a:latin typeface="Calibri" pitchFamily="34" charset="0"/>
              </a:rPr>
              <a:t>Quality Indicators</a:t>
            </a:r>
            <a:endParaRPr lang="en-GB" altLang="en-US">
              <a:latin typeface="Calibri" pitchFamily="34" charset="0"/>
            </a:endParaRPr>
          </a:p>
        </p:txBody>
      </p:sp>
      <p:sp>
        <p:nvSpPr>
          <p:cNvPr id="14351" name="Rettangolo 6"/>
          <p:cNvSpPr>
            <a:spLocks noChangeArrowheads="1"/>
          </p:cNvSpPr>
          <p:nvPr/>
        </p:nvSpPr>
        <p:spPr bwMode="auto">
          <a:xfrm>
            <a:off x="2286000" y="-5973763"/>
            <a:ext cx="4572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GB" altLang="en-US" sz="2000" dirty="0">
                <a:solidFill>
                  <a:srgbClr val="000000"/>
                </a:solidFill>
              </a:rPr>
              <a:t>Workshop on Integrating Geospatial and Statistical Standards </a:t>
            </a:r>
            <a:br>
              <a:rPr lang="en-GB" altLang="en-US" sz="2000" dirty="0">
                <a:solidFill>
                  <a:srgbClr val="000000"/>
                </a:solidFill>
              </a:rPr>
            </a:br>
            <a:endParaRPr lang="en-GB" altLang="en-US" sz="2000" dirty="0">
              <a:solidFill>
                <a:srgbClr val="000000"/>
              </a:solidFill>
            </a:endParaRPr>
          </a:p>
          <a:p>
            <a:pPr algn="ctr"/>
            <a:r>
              <a:rPr lang="en-GB" altLang="en-US" sz="2000" dirty="0">
                <a:solidFill>
                  <a:srgbClr val="000000"/>
                </a:solidFill>
              </a:rPr>
              <a:t>6 - 8 November</a:t>
            </a:r>
          </a:p>
          <a:p>
            <a:pPr algn="ctr"/>
            <a:r>
              <a:rPr lang="en-GB" altLang="en-US" sz="2000" dirty="0">
                <a:solidFill>
                  <a:srgbClr val="000000"/>
                </a:solidFill>
              </a:rPr>
              <a:t>Stockholm </a:t>
            </a:r>
          </a:p>
        </p:txBody>
      </p:sp>
      <p:sp>
        <p:nvSpPr>
          <p:cNvPr id="14352" name="CasellaDiTesto 13"/>
          <p:cNvSpPr txBox="1">
            <a:spLocks noChangeArrowheads="1"/>
          </p:cNvSpPr>
          <p:nvPr/>
        </p:nvSpPr>
        <p:spPr bwMode="auto">
          <a:xfrm>
            <a:off x="5507806" y="4998938"/>
            <a:ext cx="3095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GB" altLang="en-US" sz="1200" dirty="0">
                <a:solidFill>
                  <a:srgbClr val="000000"/>
                </a:solidFill>
              </a:rPr>
              <a:t>Workshop on Integrating Geospatial and Statistical Standards </a:t>
            </a:r>
            <a:br>
              <a:rPr lang="en-GB" altLang="en-US" sz="1200" dirty="0">
                <a:solidFill>
                  <a:srgbClr val="000000"/>
                </a:solidFill>
              </a:rPr>
            </a:br>
            <a:endParaRPr lang="en-GB" altLang="en-US" sz="1200" dirty="0">
              <a:solidFill>
                <a:srgbClr val="000000"/>
              </a:solidFill>
            </a:endParaRPr>
          </a:p>
          <a:p>
            <a:pPr algn="ctr"/>
            <a:r>
              <a:rPr lang="en-GB" altLang="en-US" sz="1200" dirty="0">
                <a:solidFill>
                  <a:srgbClr val="000000"/>
                </a:solidFill>
              </a:rPr>
              <a:t>6 - 8 </a:t>
            </a:r>
            <a:r>
              <a:rPr lang="en-GB" altLang="en-US" sz="1200" dirty="0" smtClean="0">
                <a:solidFill>
                  <a:srgbClr val="000000"/>
                </a:solidFill>
              </a:rPr>
              <a:t>November 2017</a:t>
            </a:r>
            <a:endParaRPr lang="en-GB" altLang="en-US" sz="1200" dirty="0">
              <a:solidFill>
                <a:srgbClr val="000000"/>
              </a:solidFill>
            </a:endParaRPr>
          </a:p>
          <a:p>
            <a:pPr algn="ctr"/>
            <a:r>
              <a:rPr lang="en-GB" altLang="en-US" sz="1200" dirty="0">
                <a:solidFill>
                  <a:srgbClr val="000000"/>
                </a:solidFill>
              </a:rPr>
              <a:t>Stockholm </a:t>
            </a:r>
          </a:p>
        </p:txBody>
      </p:sp>
      <p:sp>
        <p:nvSpPr>
          <p:cNvPr id="17" name="Title 1"/>
          <p:cNvSpPr txBox="1">
            <a:spLocks/>
          </p:cNvSpPr>
          <p:nvPr/>
        </p:nvSpPr>
        <p:spPr>
          <a:xfrm>
            <a:off x="0" y="-27384"/>
            <a:ext cx="9180512" cy="1066130"/>
          </a:xfrm>
          <a:prstGeom prst="rect">
            <a:avLst/>
          </a:prstGeom>
          <a:gradFill>
            <a:gsLst>
              <a:gs pos="1000">
                <a:schemeClr val="accent1">
                  <a:tint val="66000"/>
                  <a:satMod val="160000"/>
                </a:schemeClr>
              </a:gs>
              <a:gs pos="34000">
                <a:schemeClr val="accent1">
                  <a:tint val="23500"/>
                  <a:satMod val="160000"/>
                </a:schemeClr>
              </a:gs>
            </a:gsLst>
            <a:lin ang="5400000" scaled="0"/>
          </a:gra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600" dirty="0">
              <a:solidFill>
                <a:srgbClr val="005DA2"/>
              </a:solidFill>
            </a:endParaRPr>
          </a:p>
        </p:txBody>
      </p:sp>
      <p:sp>
        <p:nvSpPr>
          <p:cNvPr id="3" name="CasellaDiTesto 2"/>
          <p:cNvSpPr txBox="1"/>
          <p:nvPr/>
        </p:nvSpPr>
        <p:spPr>
          <a:xfrm>
            <a:off x="0" y="190381"/>
            <a:ext cx="9180512" cy="646331"/>
          </a:xfrm>
          <a:prstGeom prst="rect">
            <a:avLst/>
          </a:prstGeom>
          <a:noFill/>
        </p:spPr>
        <p:txBody>
          <a:bodyPr wrap="square" rtlCol="0">
            <a:spAutoFit/>
          </a:bodyPr>
          <a:lstStyle/>
          <a:p>
            <a:pPr algn="ctr"/>
            <a:r>
              <a:rPr lang="en-US" sz="3600" dirty="0" smtClean="0">
                <a:solidFill>
                  <a:srgbClr val="005DA2"/>
                </a:solidFill>
                <a:latin typeface="+mj-lt"/>
              </a:rPr>
              <a:t>Activities in 2017</a:t>
            </a:r>
            <a:endParaRPr lang="en-GB" sz="3600" dirty="0">
              <a:latin typeface="+mj-lt"/>
            </a:endParaRPr>
          </a:p>
        </p:txBody>
      </p:sp>
    </p:spTree>
    <p:extLst>
      <p:ext uri="{BB962C8B-B14F-4D97-AF65-F5344CB8AC3E}">
        <p14:creationId xmlns:p14="http://schemas.microsoft.com/office/powerpoint/2010/main" val="3226502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556792"/>
            <a:ext cx="8640960" cy="4853136"/>
          </a:xfrm>
        </p:spPr>
        <p:txBody>
          <a:bodyPr>
            <a:normAutofit/>
          </a:bodyPr>
          <a:lstStyle/>
          <a:p>
            <a:pPr marL="0" indent="0">
              <a:buNone/>
            </a:pPr>
            <a:r>
              <a:rPr lang="en-US" dirty="0" smtClean="0">
                <a:solidFill>
                  <a:srgbClr val="C00000"/>
                </a:solidFill>
              </a:rPr>
              <a:t>Why?</a:t>
            </a:r>
          </a:p>
          <a:p>
            <a:pPr lvl="1">
              <a:spcBef>
                <a:spcPts val="1200"/>
              </a:spcBef>
            </a:pPr>
            <a:r>
              <a:rPr lang="en-US" dirty="0" smtClean="0"/>
              <a:t>GSBPM v5.0 and GSIM v1.1 were released in 2013</a:t>
            </a:r>
          </a:p>
          <a:p>
            <a:pPr lvl="1">
              <a:spcBef>
                <a:spcPts val="1200"/>
              </a:spcBef>
            </a:pPr>
            <a:r>
              <a:rPr lang="en-US" dirty="0" smtClean="0"/>
              <a:t>Need to take into account the changes in the statistical production environment</a:t>
            </a:r>
          </a:p>
          <a:p>
            <a:pPr lvl="1">
              <a:spcBef>
                <a:spcPts val="1200"/>
              </a:spcBef>
            </a:pPr>
            <a:r>
              <a:rPr lang="en-US" dirty="0" smtClean="0"/>
              <a:t>Take advantage from countries implementing the standards </a:t>
            </a:r>
          </a:p>
          <a:p>
            <a:pPr lvl="1">
              <a:spcBef>
                <a:spcPts val="1200"/>
              </a:spcBef>
            </a:pPr>
            <a:r>
              <a:rPr lang="en-GB" dirty="0" smtClean="0"/>
              <a:t>Ensure greater alignment with new developments (e.g. GAMSO) </a:t>
            </a:r>
          </a:p>
        </p:txBody>
      </p:sp>
      <p:sp>
        <p:nvSpPr>
          <p:cNvPr id="4" name="Title 1"/>
          <p:cNvSpPr txBox="1">
            <a:spLocks/>
          </p:cNvSpPr>
          <p:nvPr/>
        </p:nvSpPr>
        <p:spPr>
          <a:xfrm>
            <a:off x="0" y="-27384"/>
            <a:ext cx="9144000" cy="1066130"/>
          </a:xfrm>
          <a:prstGeom prst="rect">
            <a:avLst/>
          </a:prstGeom>
          <a:gradFill>
            <a:gsLst>
              <a:gs pos="1000">
                <a:schemeClr val="accent1">
                  <a:tint val="66000"/>
                  <a:satMod val="160000"/>
                </a:schemeClr>
              </a:gs>
              <a:gs pos="34000">
                <a:schemeClr val="accent1">
                  <a:tint val="23500"/>
                  <a:satMod val="160000"/>
                </a:schemeClr>
              </a:gs>
            </a:gsLst>
            <a:lin ang="5400000" scaled="0"/>
          </a:gra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600" dirty="0">
              <a:solidFill>
                <a:srgbClr val="005DA2"/>
              </a:solidFill>
            </a:endParaRPr>
          </a:p>
        </p:txBody>
      </p:sp>
      <p:sp>
        <p:nvSpPr>
          <p:cNvPr id="2" name="CasellaDiTesto 1"/>
          <p:cNvSpPr txBox="1"/>
          <p:nvPr/>
        </p:nvSpPr>
        <p:spPr>
          <a:xfrm>
            <a:off x="0" y="188640"/>
            <a:ext cx="9144000" cy="1200329"/>
          </a:xfrm>
          <a:prstGeom prst="rect">
            <a:avLst/>
          </a:prstGeom>
          <a:noFill/>
        </p:spPr>
        <p:txBody>
          <a:bodyPr wrap="square" rtlCol="0">
            <a:spAutoFit/>
          </a:bodyPr>
          <a:lstStyle/>
          <a:p>
            <a:pPr algn="ctr"/>
            <a:r>
              <a:rPr lang="it-IT" sz="3600" dirty="0">
                <a:solidFill>
                  <a:srgbClr val="005DA2"/>
                </a:solidFill>
                <a:latin typeface="+mj-lt"/>
              </a:rPr>
              <a:t>The </a:t>
            </a:r>
            <a:r>
              <a:rPr lang="en-GB" sz="3600" dirty="0">
                <a:solidFill>
                  <a:srgbClr val="005DA2"/>
                </a:solidFill>
                <a:latin typeface="+mj-lt"/>
              </a:rPr>
              <a:t>revision process for GSIM and GSBPM</a:t>
            </a:r>
          </a:p>
          <a:p>
            <a:pPr algn="ctr"/>
            <a:endParaRPr lang="en-GB" sz="3600" dirty="0">
              <a:latin typeface="+mj-lt"/>
            </a:endParaRPr>
          </a:p>
        </p:txBody>
      </p:sp>
    </p:spTree>
    <p:extLst>
      <p:ext uri="{BB962C8B-B14F-4D97-AF65-F5344CB8AC3E}">
        <p14:creationId xmlns:p14="http://schemas.microsoft.com/office/powerpoint/2010/main" val="4057249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556792"/>
            <a:ext cx="8640960" cy="4853136"/>
          </a:xfrm>
        </p:spPr>
        <p:txBody>
          <a:bodyPr>
            <a:normAutofit fontScale="92500"/>
          </a:bodyPr>
          <a:lstStyle/>
          <a:p>
            <a:pPr marL="0" indent="0">
              <a:buNone/>
            </a:pPr>
            <a:r>
              <a:rPr lang="en-US" dirty="0" smtClean="0">
                <a:solidFill>
                  <a:srgbClr val="C00000"/>
                </a:solidFill>
              </a:rPr>
              <a:t>How?</a:t>
            </a:r>
          </a:p>
          <a:p>
            <a:pPr lvl="1">
              <a:spcBef>
                <a:spcPts val="1200"/>
              </a:spcBef>
            </a:pPr>
            <a:r>
              <a:rPr lang="en-US" dirty="0" smtClean="0"/>
              <a:t>Two dedicated task teams (first joint meeting last April)</a:t>
            </a:r>
          </a:p>
          <a:p>
            <a:pPr lvl="1">
              <a:spcBef>
                <a:spcPts val="1200"/>
              </a:spcBef>
            </a:pPr>
            <a:r>
              <a:rPr lang="en-US" dirty="0" smtClean="0"/>
              <a:t>Discussion forum</a:t>
            </a:r>
          </a:p>
          <a:p>
            <a:pPr lvl="1">
              <a:spcBef>
                <a:spcPts val="1200"/>
              </a:spcBef>
            </a:pPr>
            <a:r>
              <a:rPr lang="en-US" dirty="0" smtClean="0"/>
              <a:t>Inputs from other Supporting Standards Task Teams</a:t>
            </a:r>
          </a:p>
          <a:p>
            <a:pPr lvl="1">
              <a:spcBef>
                <a:spcPts val="1200"/>
              </a:spcBef>
            </a:pPr>
            <a:r>
              <a:rPr lang="en-US" dirty="0" smtClean="0"/>
              <a:t>Take advantage from countries implementing the standards </a:t>
            </a:r>
          </a:p>
          <a:p>
            <a:pPr lvl="1">
              <a:spcBef>
                <a:spcPts val="1200"/>
              </a:spcBef>
            </a:pPr>
            <a:r>
              <a:rPr lang="en-GB" dirty="0" smtClean="0"/>
              <a:t>Survey to collect users feedbacks (September 2017)</a:t>
            </a:r>
          </a:p>
          <a:p>
            <a:pPr lvl="1">
              <a:spcBef>
                <a:spcPts val="1200"/>
              </a:spcBef>
            </a:pPr>
            <a:r>
              <a:rPr lang="en-GB" dirty="0" smtClean="0"/>
              <a:t>Ensure that there is a </a:t>
            </a:r>
            <a:r>
              <a:rPr lang="en-GB" dirty="0"/>
              <a:t>strong business case if major </a:t>
            </a:r>
            <a:r>
              <a:rPr lang="en-GB" dirty="0" smtClean="0"/>
              <a:t>changes are made.</a:t>
            </a:r>
            <a:endParaRPr lang="en-US" dirty="0"/>
          </a:p>
          <a:p>
            <a:pPr lvl="1">
              <a:spcBef>
                <a:spcPts val="1200"/>
              </a:spcBef>
            </a:pPr>
            <a:endParaRPr lang="en-GB" dirty="0" smtClean="0"/>
          </a:p>
        </p:txBody>
      </p:sp>
      <p:sp>
        <p:nvSpPr>
          <p:cNvPr id="4" name="Title 1"/>
          <p:cNvSpPr txBox="1">
            <a:spLocks/>
          </p:cNvSpPr>
          <p:nvPr/>
        </p:nvSpPr>
        <p:spPr>
          <a:xfrm>
            <a:off x="0" y="-27384"/>
            <a:ext cx="9144000" cy="1066130"/>
          </a:xfrm>
          <a:prstGeom prst="rect">
            <a:avLst/>
          </a:prstGeom>
          <a:gradFill>
            <a:gsLst>
              <a:gs pos="1000">
                <a:schemeClr val="accent1">
                  <a:tint val="66000"/>
                  <a:satMod val="160000"/>
                </a:schemeClr>
              </a:gs>
              <a:gs pos="34000">
                <a:schemeClr val="accent1">
                  <a:tint val="23500"/>
                  <a:satMod val="160000"/>
                </a:schemeClr>
              </a:gs>
            </a:gsLst>
            <a:lin ang="5400000" scaled="0"/>
          </a:gra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600" dirty="0">
              <a:solidFill>
                <a:srgbClr val="005DA2"/>
              </a:solidFill>
            </a:endParaRPr>
          </a:p>
        </p:txBody>
      </p:sp>
      <p:sp>
        <p:nvSpPr>
          <p:cNvPr id="2" name="CasellaDiTesto 1"/>
          <p:cNvSpPr txBox="1"/>
          <p:nvPr/>
        </p:nvSpPr>
        <p:spPr>
          <a:xfrm>
            <a:off x="0" y="188640"/>
            <a:ext cx="9144000" cy="1200329"/>
          </a:xfrm>
          <a:prstGeom prst="rect">
            <a:avLst/>
          </a:prstGeom>
          <a:noFill/>
        </p:spPr>
        <p:txBody>
          <a:bodyPr wrap="square" rtlCol="0">
            <a:spAutoFit/>
          </a:bodyPr>
          <a:lstStyle/>
          <a:p>
            <a:pPr algn="ctr"/>
            <a:r>
              <a:rPr lang="it-IT" sz="3600" dirty="0">
                <a:solidFill>
                  <a:srgbClr val="005DA2"/>
                </a:solidFill>
                <a:latin typeface="+mj-lt"/>
              </a:rPr>
              <a:t>The </a:t>
            </a:r>
            <a:r>
              <a:rPr lang="en-GB" sz="3600" dirty="0">
                <a:solidFill>
                  <a:srgbClr val="005DA2"/>
                </a:solidFill>
                <a:latin typeface="+mj-lt"/>
              </a:rPr>
              <a:t>revision process for GSIM and GSBPM</a:t>
            </a:r>
          </a:p>
          <a:p>
            <a:pPr algn="ctr"/>
            <a:endParaRPr lang="en-GB" sz="3600" dirty="0">
              <a:latin typeface="+mj-lt"/>
            </a:endParaRPr>
          </a:p>
        </p:txBody>
      </p:sp>
    </p:spTree>
    <p:extLst>
      <p:ext uri="{BB962C8B-B14F-4D97-AF65-F5344CB8AC3E}">
        <p14:creationId xmlns:p14="http://schemas.microsoft.com/office/powerpoint/2010/main" val="2248177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00200"/>
            <a:ext cx="8640960" cy="4853136"/>
          </a:xfrm>
        </p:spPr>
        <p:txBody>
          <a:bodyPr>
            <a:normAutofit fontScale="92500" lnSpcReduction="20000"/>
          </a:bodyPr>
          <a:lstStyle/>
          <a:p>
            <a:pPr marL="0" indent="0">
              <a:buNone/>
            </a:pPr>
            <a:r>
              <a:rPr lang="en-US" sz="3500" dirty="0" smtClean="0">
                <a:solidFill>
                  <a:srgbClr val="C00000"/>
                </a:solidFill>
              </a:rPr>
              <a:t>Specific features</a:t>
            </a:r>
          </a:p>
          <a:p>
            <a:pPr lvl="1">
              <a:spcBef>
                <a:spcPts val="1200"/>
              </a:spcBef>
            </a:pPr>
            <a:r>
              <a:rPr lang="en-GB" dirty="0"/>
              <a:t>The Review Team went over the list of compiled </a:t>
            </a:r>
            <a:r>
              <a:rPr lang="en-GB" dirty="0" smtClean="0"/>
              <a:t>comments</a:t>
            </a:r>
          </a:p>
          <a:p>
            <a:pPr lvl="1">
              <a:spcBef>
                <a:spcPts val="1200"/>
              </a:spcBef>
            </a:pPr>
            <a:r>
              <a:rPr lang="en-GB" dirty="0" smtClean="0"/>
              <a:t>The </a:t>
            </a:r>
            <a:r>
              <a:rPr lang="en-GB" dirty="0"/>
              <a:t>Team agreed that it is not possible to develop one GSIM that could address needs of every user with different backgrounds, hence the current cycle of revision should try to provide clearer definition and examples so that different users would know how to apply the model for different needs. </a:t>
            </a:r>
            <a:endParaRPr lang="en-GB" dirty="0" smtClean="0"/>
          </a:p>
          <a:p>
            <a:pPr lvl="1">
              <a:spcBef>
                <a:spcPts val="1200"/>
              </a:spcBef>
            </a:pPr>
            <a:r>
              <a:rPr lang="en-GB" i="1" dirty="0" smtClean="0"/>
              <a:t>The </a:t>
            </a:r>
            <a:r>
              <a:rPr lang="en-GB" i="1" dirty="0"/>
              <a:t>Team acknowledged that GSIM is already being used in several organizations hence agreed that there should be a strong business case if major change is going to be </a:t>
            </a:r>
            <a:r>
              <a:rPr lang="en-GB" i="1" dirty="0" smtClean="0"/>
              <a:t>made</a:t>
            </a:r>
            <a:endParaRPr lang="en-US" i="1" dirty="0" smtClean="0"/>
          </a:p>
        </p:txBody>
      </p:sp>
      <p:sp>
        <p:nvSpPr>
          <p:cNvPr id="4" name="Title 1"/>
          <p:cNvSpPr txBox="1">
            <a:spLocks/>
          </p:cNvSpPr>
          <p:nvPr/>
        </p:nvSpPr>
        <p:spPr>
          <a:xfrm>
            <a:off x="0" y="0"/>
            <a:ext cx="9144000" cy="1066130"/>
          </a:xfrm>
          <a:prstGeom prst="rect">
            <a:avLst/>
          </a:prstGeom>
          <a:gradFill>
            <a:gsLst>
              <a:gs pos="1000">
                <a:schemeClr val="accent1">
                  <a:tint val="66000"/>
                  <a:satMod val="160000"/>
                </a:schemeClr>
              </a:gs>
              <a:gs pos="34000">
                <a:schemeClr val="accent1">
                  <a:tint val="23500"/>
                  <a:satMod val="160000"/>
                </a:schemeClr>
              </a:gs>
            </a:gsLst>
            <a:lin ang="5400000" scaled="0"/>
          </a:gra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600" dirty="0">
              <a:solidFill>
                <a:srgbClr val="005DA2"/>
              </a:solidFill>
            </a:endParaRPr>
          </a:p>
        </p:txBody>
      </p:sp>
      <p:sp>
        <p:nvSpPr>
          <p:cNvPr id="2" name="CasellaDiTesto 1"/>
          <p:cNvSpPr txBox="1"/>
          <p:nvPr/>
        </p:nvSpPr>
        <p:spPr>
          <a:xfrm>
            <a:off x="0" y="212447"/>
            <a:ext cx="9144000" cy="1200329"/>
          </a:xfrm>
          <a:prstGeom prst="rect">
            <a:avLst/>
          </a:prstGeom>
          <a:noFill/>
        </p:spPr>
        <p:txBody>
          <a:bodyPr wrap="square" rtlCol="0">
            <a:spAutoFit/>
          </a:bodyPr>
          <a:lstStyle/>
          <a:p>
            <a:pPr algn="ctr"/>
            <a:r>
              <a:rPr lang="it-IT" sz="3600" dirty="0">
                <a:solidFill>
                  <a:srgbClr val="005DA2"/>
                </a:solidFill>
                <a:latin typeface="+mj-lt"/>
              </a:rPr>
              <a:t>GSIM </a:t>
            </a:r>
            <a:r>
              <a:rPr lang="en-GB" sz="3600" dirty="0">
                <a:solidFill>
                  <a:srgbClr val="005DA2"/>
                </a:solidFill>
                <a:latin typeface="+mj-lt"/>
              </a:rPr>
              <a:t>revision</a:t>
            </a:r>
          </a:p>
          <a:p>
            <a:pPr algn="ctr"/>
            <a:endParaRPr lang="en-GB" sz="3600" dirty="0">
              <a:latin typeface="+mj-lt"/>
            </a:endParaRPr>
          </a:p>
        </p:txBody>
      </p:sp>
    </p:spTree>
    <p:extLst>
      <p:ext uri="{BB962C8B-B14F-4D97-AF65-F5344CB8AC3E}">
        <p14:creationId xmlns:p14="http://schemas.microsoft.com/office/powerpoint/2010/main" val="300299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00200"/>
            <a:ext cx="8640960" cy="4853136"/>
          </a:xfrm>
        </p:spPr>
        <p:txBody>
          <a:bodyPr>
            <a:normAutofit/>
          </a:bodyPr>
          <a:lstStyle/>
          <a:p>
            <a:pPr marL="0" indent="0">
              <a:buNone/>
            </a:pPr>
            <a:r>
              <a:rPr lang="en-US" sz="3500" dirty="0" smtClean="0">
                <a:solidFill>
                  <a:srgbClr val="C00000"/>
                </a:solidFill>
              </a:rPr>
              <a:t>Review input</a:t>
            </a:r>
          </a:p>
          <a:p>
            <a:pPr lvl="1">
              <a:spcBef>
                <a:spcPts val="1200"/>
              </a:spcBef>
            </a:pPr>
            <a:r>
              <a:rPr lang="sv-SE" sz="2600" dirty="0"/>
              <a:t>Over 70 </a:t>
            </a:r>
            <a:r>
              <a:rPr lang="en-GB" sz="2600" dirty="0" smtClean="0"/>
              <a:t>improvement</a:t>
            </a:r>
            <a:r>
              <a:rPr lang="sv-SE" sz="2600" dirty="0" smtClean="0"/>
              <a:t> </a:t>
            </a:r>
            <a:r>
              <a:rPr lang="sv-SE" sz="2600" dirty="0" err="1" smtClean="0"/>
              <a:t>proposals</a:t>
            </a:r>
            <a:endParaRPr lang="sv-SE" sz="2600" dirty="0"/>
          </a:p>
          <a:p>
            <a:pPr lvl="1">
              <a:spcBef>
                <a:spcPts val="1200"/>
              </a:spcBef>
            </a:pPr>
            <a:r>
              <a:rPr lang="sv-SE" sz="2600" dirty="0"/>
              <a:t>The </a:t>
            </a:r>
            <a:r>
              <a:rPr lang="sv-SE" sz="2600" dirty="0" err="1" smtClean="0"/>
              <a:t>proposals</a:t>
            </a:r>
            <a:endParaRPr lang="sv-SE" sz="2600" dirty="0" smtClean="0"/>
          </a:p>
          <a:p>
            <a:pPr lvl="2">
              <a:spcBef>
                <a:spcPts val="1200"/>
              </a:spcBef>
            </a:pPr>
            <a:r>
              <a:rPr lang="sv-SE" sz="2600" dirty="0"/>
              <a:t>cover </a:t>
            </a:r>
            <a:r>
              <a:rPr lang="sv-SE" sz="2600" dirty="0" smtClean="0"/>
              <a:t>all </a:t>
            </a:r>
            <a:r>
              <a:rPr lang="sv-SE" sz="2600" dirty="0"/>
              <a:t>GSIM </a:t>
            </a:r>
            <a:r>
              <a:rPr lang="sv-SE" sz="2600" dirty="0" smtClean="0"/>
              <a:t>Groups – </a:t>
            </a:r>
            <a:r>
              <a:rPr lang="sv-SE" sz="2600" dirty="0" err="1" smtClean="0"/>
              <a:t>Base</a:t>
            </a:r>
            <a:r>
              <a:rPr lang="sv-SE" sz="2600" dirty="0"/>
              <a:t>, Business, Exchange, </a:t>
            </a:r>
            <a:r>
              <a:rPr lang="sv-SE" sz="2600" dirty="0" err="1"/>
              <a:t>Structure</a:t>
            </a:r>
            <a:r>
              <a:rPr lang="sv-SE" sz="2600" dirty="0"/>
              <a:t> and </a:t>
            </a:r>
            <a:r>
              <a:rPr lang="sv-SE" sz="2600" dirty="0" err="1" smtClean="0"/>
              <a:t>Concept</a:t>
            </a:r>
            <a:r>
              <a:rPr lang="sv-SE" sz="2600" dirty="0" smtClean="0"/>
              <a:t> </a:t>
            </a:r>
          </a:p>
          <a:p>
            <a:pPr lvl="2">
              <a:spcBef>
                <a:spcPts val="1200"/>
              </a:spcBef>
            </a:pPr>
            <a:r>
              <a:rPr lang="en-US" sz="2600" dirty="0"/>
              <a:t>concerns all from small details to </a:t>
            </a:r>
            <a:r>
              <a:rPr lang="en-US" sz="2600" dirty="0" smtClean="0"/>
              <a:t>adding information objects</a:t>
            </a:r>
            <a:endParaRPr lang="en-US" sz="2600" dirty="0"/>
          </a:p>
        </p:txBody>
      </p:sp>
      <p:sp>
        <p:nvSpPr>
          <p:cNvPr id="4" name="Title 1"/>
          <p:cNvSpPr txBox="1">
            <a:spLocks/>
          </p:cNvSpPr>
          <p:nvPr/>
        </p:nvSpPr>
        <p:spPr>
          <a:xfrm>
            <a:off x="0" y="0"/>
            <a:ext cx="9144000" cy="1066130"/>
          </a:xfrm>
          <a:prstGeom prst="rect">
            <a:avLst/>
          </a:prstGeom>
          <a:gradFill>
            <a:gsLst>
              <a:gs pos="1000">
                <a:schemeClr val="accent1">
                  <a:tint val="66000"/>
                  <a:satMod val="160000"/>
                </a:schemeClr>
              </a:gs>
              <a:gs pos="34000">
                <a:schemeClr val="accent1">
                  <a:tint val="23500"/>
                  <a:satMod val="160000"/>
                </a:schemeClr>
              </a:gs>
            </a:gsLst>
            <a:lin ang="5400000" scaled="0"/>
          </a:gra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600" dirty="0">
              <a:solidFill>
                <a:srgbClr val="005DA2"/>
              </a:solidFill>
            </a:endParaRPr>
          </a:p>
        </p:txBody>
      </p:sp>
      <p:sp>
        <p:nvSpPr>
          <p:cNvPr id="2" name="CasellaDiTesto 1"/>
          <p:cNvSpPr txBox="1"/>
          <p:nvPr/>
        </p:nvSpPr>
        <p:spPr>
          <a:xfrm>
            <a:off x="0" y="212447"/>
            <a:ext cx="9144000" cy="1200329"/>
          </a:xfrm>
          <a:prstGeom prst="rect">
            <a:avLst/>
          </a:prstGeom>
          <a:noFill/>
        </p:spPr>
        <p:txBody>
          <a:bodyPr wrap="square" rtlCol="0">
            <a:spAutoFit/>
          </a:bodyPr>
          <a:lstStyle/>
          <a:p>
            <a:pPr algn="ctr"/>
            <a:r>
              <a:rPr lang="it-IT" sz="3600" dirty="0">
                <a:solidFill>
                  <a:srgbClr val="005DA2"/>
                </a:solidFill>
                <a:latin typeface="+mj-lt"/>
              </a:rPr>
              <a:t>GSIM </a:t>
            </a:r>
            <a:r>
              <a:rPr lang="en-GB" sz="3600" dirty="0">
                <a:solidFill>
                  <a:srgbClr val="005DA2"/>
                </a:solidFill>
                <a:latin typeface="+mj-lt"/>
              </a:rPr>
              <a:t>revision</a:t>
            </a:r>
          </a:p>
          <a:p>
            <a:pPr algn="ctr"/>
            <a:endParaRPr lang="en-GB" sz="3600" dirty="0">
              <a:latin typeface="+mj-lt"/>
            </a:endParaRPr>
          </a:p>
        </p:txBody>
      </p:sp>
    </p:spTree>
    <p:extLst>
      <p:ext uri="{BB962C8B-B14F-4D97-AF65-F5344CB8AC3E}">
        <p14:creationId xmlns:p14="http://schemas.microsoft.com/office/powerpoint/2010/main" val="3399560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00200"/>
            <a:ext cx="8640960" cy="4853136"/>
          </a:xfrm>
        </p:spPr>
        <p:txBody>
          <a:bodyPr>
            <a:normAutofit fontScale="85000" lnSpcReduction="20000"/>
          </a:bodyPr>
          <a:lstStyle/>
          <a:p>
            <a:pPr marL="0" indent="0">
              <a:buNone/>
            </a:pPr>
            <a:r>
              <a:rPr lang="en-US" sz="3500" dirty="0" smtClean="0">
                <a:solidFill>
                  <a:srgbClr val="C00000"/>
                </a:solidFill>
              </a:rPr>
              <a:t>Specific features</a:t>
            </a:r>
          </a:p>
          <a:p>
            <a:pPr lvl="1">
              <a:spcBef>
                <a:spcPts val="1200"/>
              </a:spcBef>
            </a:pPr>
            <a:r>
              <a:rPr lang="en-GB" dirty="0" smtClean="0"/>
              <a:t>Work done on Logical Information Model (LIM) to date should be included in the new GSIM release</a:t>
            </a:r>
          </a:p>
          <a:p>
            <a:pPr lvl="2">
              <a:spcBef>
                <a:spcPts val="1200"/>
              </a:spcBef>
            </a:pPr>
            <a:r>
              <a:rPr lang="en-GB" dirty="0" smtClean="0"/>
              <a:t>LIM-variables will be included </a:t>
            </a:r>
          </a:p>
          <a:p>
            <a:pPr lvl="1">
              <a:spcBef>
                <a:spcPts val="1200"/>
              </a:spcBef>
            </a:pPr>
            <a:r>
              <a:rPr lang="en-GB" dirty="0" smtClean="0"/>
              <a:t>LIM will remain as a development stream between GSIM revisions. </a:t>
            </a:r>
          </a:p>
          <a:p>
            <a:pPr lvl="1">
              <a:spcBef>
                <a:spcPts val="1200"/>
              </a:spcBef>
            </a:pPr>
            <a:r>
              <a:rPr lang="en-GB" dirty="0" smtClean="0"/>
              <a:t>Recommendations to fix inconsistencies</a:t>
            </a:r>
          </a:p>
          <a:p>
            <a:pPr lvl="1">
              <a:spcBef>
                <a:spcPts val="1200"/>
              </a:spcBef>
            </a:pPr>
            <a:r>
              <a:rPr lang="en-GB" dirty="0" smtClean="0"/>
              <a:t>Requests to add more detail based on implementation experience (e.g. in the Business part) </a:t>
            </a:r>
          </a:p>
          <a:p>
            <a:pPr lvl="1">
              <a:spcBef>
                <a:spcPts val="1200"/>
              </a:spcBef>
            </a:pPr>
            <a:r>
              <a:rPr lang="en-GB" dirty="0" smtClean="0"/>
              <a:t>Improvements in how to explain GSIM</a:t>
            </a:r>
          </a:p>
          <a:p>
            <a:pPr lvl="1">
              <a:spcBef>
                <a:spcPts val="1200"/>
              </a:spcBef>
            </a:pPr>
            <a:r>
              <a:rPr lang="sv-SE" dirty="0" err="1"/>
              <a:t>Making</a:t>
            </a:r>
            <a:r>
              <a:rPr lang="sv-SE" dirty="0"/>
              <a:t> sure GSIM </a:t>
            </a:r>
            <a:r>
              <a:rPr lang="sv-SE" dirty="0" err="1"/>
              <a:t>meets</a:t>
            </a:r>
            <a:r>
              <a:rPr lang="sv-SE" dirty="0"/>
              <a:t> new </a:t>
            </a:r>
            <a:r>
              <a:rPr lang="sv-SE" dirty="0" err="1"/>
              <a:t>ways</a:t>
            </a:r>
            <a:r>
              <a:rPr lang="sv-SE" dirty="0"/>
              <a:t> </a:t>
            </a:r>
            <a:r>
              <a:rPr lang="sv-SE" dirty="0" err="1"/>
              <a:t>of</a:t>
            </a:r>
            <a:r>
              <a:rPr lang="sv-SE" dirty="0"/>
              <a:t> </a:t>
            </a:r>
            <a:r>
              <a:rPr lang="sv-SE" dirty="0" err="1"/>
              <a:t>producing</a:t>
            </a:r>
            <a:r>
              <a:rPr lang="sv-SE" dirty="0"/>
              <a:t> </a:t>
            </a:r>
            <a:r>
              <a:rPr lang="sv-SE" dirty="0" err="1" smtClean="0"/>
              <a:t>statistics</a:t>
            </a:r>
            <a:endParaRPr lang="en-GB" dirty="0" smtClean="0"/>
          </a:p>
          <a:p>
            <a:pPr lvl="1">
              <a:spcBef>
                <a:spcPts val="1200"/>
              </a:spcBef>
            </a:pPr>
            <a:r>
              <a:rPr lang="en-GB" dirty="0" smtClean="0"/>
              <a:t>Better explanations on relationship to other models. </a:t>
            </a:r>
          </a:p>
        </p:txBody>
      </p:sp>
      <p:sp>
        <p:nvSpPr>
          <p:cNvPr id="4" name="Title 1"/>
          <p:cNvSpPr txBox="1">
            <a:spLocks/>
          </p:cNvSpPr>
          <p:nvPr/>
        </p:nvSpPr>
        <p:spPr>
          <a:xfrm>
            <a:off x="0" y="0"/>
            <a:ext cx="9144000" cy="1066130"/>
          </a:xfrm>
          <a:prstGeom prst="rect">
            <a:avLst/>
          </a:prstGeom>
          <a:gradFill>
            <a:gsLst>
              <a:gs pos="1000">
                <a:schemeClr val="accent1">
                  <a:tint val="66000"/>
                  <a:satMod val="160000"/>
                </a:schemeClr>
              </a:gs>
              <a:gs pos="34000">
                <a:schemeClr val="accent1">
                  <a:tint val="23500"/>
                  <a:satMod val="160000"/>
                </a:schemeClr>
              </a:gs>
            </a:gsLst>
            <a:lin ang="5400000" scaled="0"/>
          </a:gra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600" dirty="0">
              <a:solidFill>
                <a:srgbClr val="005DA2"/>
              </a:solidFill>
            </a:endParaRPr>
          </a:p>
        </p:txBody>
      </p:sp>
      <p:sp>
        <p:nvSpPr>
          <p:cNvPr id="2" name="CasellaDiTesto 1"/>
          <p:cNvSpPr txBox="1"/>
          <p:nvPr/>
        </p:nvSpPr>
        <p:spPr>
          <a:xfrm>
            <a:off x="0" y="212447"/>
            <a:ext cx="9144000" cy="1200329"/>
          </a:xfrm>
          <a:prstGeom prst="rect">
            <a:avLst/>
          </a:prstGeom>
          <a:noFill/>
        </p:spPr>
        <p:txBody>
          <a:bodyPr wrap="square" rtlCol="0">
            <a:spAutoFit/>
          </a:bodyPr>
          <a:lstStyle/>
          <a:p>
            <a:pPr algn="ctr"/>
            <a:r>
              <a:rPr lang="it-IT" sz="3600" dirty="0">
                <a:solidFill>
                  <a:srgbClr val="005DA2"/>
                </a:solidFill>
                <a:latin typeface="+mj-lt"/>
              </a:rPr>
              <a:t>GSIM </a:t>
            </a:r>
            <a:r>
              <a:rPr lang="en-GB" sz="3600" dirty="0">
                <a:solidFill>
                  <a:srgbClr val="005DA2"/>
                </a:solidFill>
                <a:latin typeface="+mj-lt"/>
              </a:rPr>
              <a:t>revision</a:t>
            </a:r>
          </a:p>
          <a:p>
            <a:pPr algn="ctr"/>
            <a:endParaRPr lang="en-GB" sz="3600" dirty="0">
              <a:latin typeface="+mj-lt"/>
            </a:endParaRPr>
          </a:p>
        </p:txBody>
      </p:sp>
    </p:spTree>
    <p:extLst>
      <p:ext uri="{BB962C8B-B14F-4D97-AF65-F5344CB8AC3E}">
        <p14:creationId xmlns:p14="http://schemas.microsoft.com/office/powerpoint/2010/main" val="310635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1074</TotalTime>
  <Words>1214</Words>
  <Application>Microsoft Office PowerPoint</Application>
  <PresentationFormat>On-screen Show (4:3)</PresentationFormat>
  <Paragraphs>207</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Office Theme</vt:lpstr>
      <vt:lpstr>Supporting Standards Group   Activities and Challenges</vt:lpstr>
      <vt:lpstr>The Supporting Standards Group</vt:lpstr>
      <vt:lpstr>The Members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UNECE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the Modernisation Committee on Production and Methods</dc:title>
  <dc:creator>vale</dc:creator>
  <cp:lastModifiedBy>InKyung Choi</cp:lastModifiedBy>
  <cp:revision>76</cp:revision>
  <dcterms:created xsi:type="dcterms:W3CDTF">2013-11-13T09:52:38Z</dcterms:created>
  <dcterms:modified xsi:type="dcterms:W3CDTF">2017-11-21T16:18:04Z</dcterms:modified>
</cp:coreProperties>
</file>