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4" r:id="rId12"/>
    <p:sldId id="267" r:id="rId13"/>
    <p:sldId id="263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5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214" y="6096000"/>
            <a:ext cx="2681313" cy="52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65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D03785-B0C6-4876-85ED-73B36280AFB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432E794-286D-4B5E-8F9E-06F903CB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9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D03785-B0C6-4876-85ED-73B36280AFB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432E794-286D-4B5E-8F9E-06F903CB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5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D03785-B0C6-4876-85ED-73B36280AFB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432E794-286D-4B5E-8F9E-06F903CB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3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D03785-B0C6-4876-85ED-73B36280AFB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432E794-286D-4B5E-8F9E-06F903CB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07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D03785-B0C6-4876-85ED-73B36280AFB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432E794-286D-4B5E-8F9E-06F903CB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7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D03785-B0C6-4876-85ED-73B36280AFB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432E794-286D-4B5E-8F9E-06F903CB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2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D03785-B0C6-4876-85ED-73B36280AFB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432E794-286D-4B5E-8F9E-06F903CB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2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D03785-B0C6-4876-85ED-73B36280AFB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432E794-286D-4B5E-8F9E-06F903CB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D03785-B0C6-4876-85ED-73B36280AFB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432E794-286D-4B5E-8F9E-06F903CB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8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D03785-B0C6-4876-85ED-73B36280AFB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432E794-286D-4B5E-8F9E-06F903CB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8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8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126364" y="6052796"/>
            <a:ext cx="2682472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9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533" y="1141819"/>
            <a:ext cx="7772400" cy="19029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Strategic Framework and New Governance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706"/>
            <a:ext cx="6858000" cy="1211094"/>
          </a:xfrm>
        </p:spPr>
        <p:txBody>
          <a:bodyPr/>
          <a:lstStyle/>
          <a:p>
            <a:r>
              <a:rPr lang="en-US" dirty="0" smtClean="0"/>
              <a:t>Bert </a:t>
            </a:r>
            <a:r>
              <a:rPr lang="en-US" dirty="0" err="1" smtClean="0"/>
              <a:t>Kroese</a:t>
            </a:r>
            <a:r>
              <a:rPr lang="en-US" dirty="0" smtClean="0"/>
              <a:t> and Trevor Sutton</a:t>
            </a:r>
            <a:br>
              <a:rPr lang="en-US" dirty="0" smtClean="0"/>
            </a:br>
            <a:r>
              <a:rPr lang="en-US" dirty="0" smtClean="0"/>
              <a:t>Co-chairs of the HLG-MOS Executive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766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Standards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336"/>
            <a:ext cx="8058150" cy="4319689"/>
          </a:xfrm>
        </p:spPr>
        <p:txBody>
          <a:bodyPr>
            <a:normAutofit/>
          </a:bodyPr>
          <a:lstStyle/>
          <a:p>
            <a:r>
              <a:rPr lang="en-US" dirty="0" smtClean="0"/>
              <a:t>Maintaining and developing GAMSO, GSBPM and GSIM, and the documentation </a:t>
            </a:r>
            <a:r>
              <a:rPr lang="en-US" dirty="0"/>
              <a:t>of </a:t>
            </a:r>
            <a:r>
              <a:rPr lang="en-US" dirty="0" smtClean="0"/>
              <a:t>CSPA. </a:t>
            </a:r>
            <a:endParaRPr lang="en-US" dirty="0"/>
          </a:p>
          <a:p>
            <a:pPr lvl="0"/>
            <a:r>
              <a:rPr lang="en-US" dirty="0" smtClean="0"/>
              <a:t>Supporting </a:t>
            </a:r>
            <a:r>
              <a:rPr lang="en-US" dirty="0"/>
              <a:t>implementers of HLG-MOS standards and models:</a:t>
            </a:r>
          </a:p>
          <a:p>
            <a:pPr lvl="1"/>
            <a:r>
              <a:rPr lang="en-US" dirty="0"/>
              <a:t>Developing and publishing complementary materials </a:t>
            </a:r>
            <a:r>
              <a:rPr lang="en-US" dirty="0" smtClean="0"/>
              <a:t>such </a:t>
            </a:r>
            <a:r>
              <a:rPr lang="en-US" dirty="0"/>
              <a:t>as case studies, good practices, </a:t>
            </a:r>
            <a:r>
              <a:rPr lang="en-US" dirty="0" smtClean="0"/>
              <a:t>etc.</a:t>
            </a:r>
            <a:endParaRPr lang="en-US" dirty="0"/>
          </a:p>
          <a:p>
            <a:pPr lvl="1"/>
            <a:r>
              <a:rPr lang="en-US" dirty="0"/>
              <a:t>Organising workshops and </a:t>
            </a:r>
            <a:r>
              <a:rPr lang="en-US" dirty="0" smtClean="0"/>
              <a:t>training</a:t>
            </a:r>
            <a:endParaRPr lang="en-US" dirty="0"/>
          </a:p>
          <a:p>
            <a:pPr lvl="1"/>
            <a:r>
              <a:rPr lang="en-US" dirty="0"/>
              <a:t>Managing </a:t>
            </a:r>
            <a:r>
              <a:rPr lang="en-US" dirty="0" smtClean="0"/>
              <a:t>reviews </a:t>
            </a:r>
            <a:r>
              <a:rPr lang="en-US" dirty="0"/>
              <a:t>of the standards and </a:t>
            </a:r>
            <a:r>
              <a:rPr lang="en-US" dirty="0" smtClean="0"/>
              <a:t>models</a:t>
            </a:r>
          </a:p>
          <a:p>
            <a:r>
              <a:rPr lang="en-US" dirty="0" smtClean="0"/>
              <a:t>Following </a:t>
            </a:r>
            <a:r>
              <a:rPr lang="en-US" dirty="0"/>
              <a:t>developments in geospatial standards where relevant </a:t>
            </a:r>
            <a:r>
              <a:rPr lang="en-US" dirty="0" smtClean="0"/>
              <a:t>for modernising </a:t>
            </a:r>
            <a:r>
              <a:rPr lang="en-US" dirty="0"/>
              <a:t>official </a:t>
            </a:r>
            <a:r>
              <a:rPr lang="en-US" dirty="0" smtClean="0"/>
              <a:t>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45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197580" cy="9906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Capabilities and Outreach Group</a:t>
            </a:r>
            <a:endParaRPr lang="en-US" altLang="en-US" dirty="0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23850" y="1844675"/>
            <a:ext cx="8496300" cy="4414838"/>
          </a:xfrm>
        </p:spPr>
        <p:txBody>
          <a:bodyPr/>
          <a:lstStyle/>
          <a:p>
            <a:r>
              <a:rPr lang="en-US" altLang="en-US" sz="2800" dirty="0" smtClean="0"/>
              <a:t>Identifying barriers to effective international collaboration, and how to overcome them</a:t>
            </a:r>
          </a:p>
          <a:p>
            <a:r>
              <a:rPr lang="en-US" altLang="en-US" sz="2800" dirty="0" smtClean="0"/>
              <a:t>Reviewing governance models for efficient sharing of common tools, and promoting best practices</a:t>
            </a:r>
          </a:p>
          <a:p>
            <a:r>
              <a:rPr lang="en-US" altLang="en-US" sz="2800" dirty="0" smtClean="0"/>
              <a:t>Communicating </a:t>
            </a:r>
            <a:r>
              <a:rPr lang="en-US" altLang="en-US" sz="2800" dirty="0" smtClean="0"/>
              <a:t>modernisation activities</a:t>
            </a:r>
          </a:p>
          <a:p>
            <a:r>
              <a:rPr lang="en-US" altLang="en-US" sz="2800" dirty="0" smtClean="0"/>
              <a:t>Promoting the use of the Modernisation Maturity Models and </a:t>
            </a:r>
            <a:r>
              <a:rPr lang="en-US" altLang="en-US" sz="2800" dirty="0" smtClean="0"/>
              <a:t>Roadmap</a:t>
            </a:r>
          </a:p>
          <a:p>
            <a:r>
              <a:rPr lang="en-US" altLang="en-US" dirty="0" smtClean="0"/>
              <a:t>Other human </a:t>
            </a:r>
            <a:r>
              <a:rPr lang="en-US" altLang="en-US" dirty="0"/>
              <a:t>resources elements of modernisation, e.g. skills development and change / risk management</a:t>
            </a:r>
          </a:p>
          <a:p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9544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Tools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0161"/>
            <a:ext cx="7886700" cy="41348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Supporting </a:t>
            </a:r>
            <a:r>
              <a:rPr lang="en-US" dirty="0"/>
              <a:t>CSPA implementation projects in </a:t>
            </a:r>
            <a:r>
              <a:rPr lang="en-US" dirty="0" smtClean="0"/>
              <a:t>NSOs</a:t>
            </a:r>
            <a:endParaRPr lang="en-US" dirty="0"/>
          </a:p>
          <a:p>
            <a:pPr lvl="0"/>
            <a:r>
              <a:rPr lang="en-US" dirty="0" smtClean="0"/>
              <a:t>Updating the </a:t>
            </a:r>
            <a:r>
              <a:rPr lang="en-US" dirty="0"/>
              <a:t>CSPA Services, </a:t>
            </a:r>
            <a:r>
              <a:rPr lang="en-US" dirty="0" smtClean="0"/>
              <a:t>Investment </a:t>
            </a:r>
            <a:r>
              <a:rPr lang="en-US" dirty="0"/>
              <a:t>and </a:t>
            </a:r>
            <a:r>
              <a:rPr lang="en-US" dirty="0" smtClean="0"/>
              <a:t> </a:t>
            </a:r>
            <a:r>
              <a:rPr lang="en-US" dirty="0"/>
              <a:t>Capabilities layers of the </a:t>
            </a:r>
            <a:r>
              <a:rPr lang="en-US" dirty="0" smtClean="0"/>
              <a:t>CSPA Catalogue</a:t>
            </a:r>
            <a:endParaRPr lang="en-US" dirty="0"/>
          </a:p>
          <a:p>
            <a:pPr lvl="0"/>
            <a:r>
              <a:rPr lang="en-US" dirty="0" smtClean="0"/>
              <a:t>Identifying </a:t>
            </a:r>
            <a:r>
              <a:rPr lang="en-US" dirty="0"/>
              <a:t>opportunities for collaborative design and/or development of CSPA services</a:t>
            </a:r>
          </a:p>
          <a:p>
            <a:pPr lvl="0"/>
            <a:r>
              <a:rPr lang="en-US" dirty="0" smtClean="0"/>
              <a:t>Assessing services for </a:t>
            </a:r>
            <a:r>
              <a:rPr lang="en-US" dirty="0"/>
              <a:t>CSPA </a:t>
            </a:r>
            <a:r>
              <a:rPr lang="en-US" dirty="0" smtClean="0"/>
              <a:t>compliance</a:t>
            </a:r>
            <a:endParaRPr lang="en-US" dirty="0"/>
          </a:p>
          <a:p>
            <a:pPr lvl="0"/>
            <a:r>
              <a:rPr lang="en-US" dirty="0" smtClean="0"/>
              <a:t>Further developing </a:t>
            </a:r>
            <a:r>
              <a:rPr lang="en-US" dirty="0"/>
              <a:t>the CSPA Logical Information </a:t>
            </a:r>
            <a:r>
              <a:rPr lang="en-US" dirty="0" smtClean="0"/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907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Leaner and more focused:</a:t>
            </a:r>
          </a:p>
          <a:p>
            <a:pPr lvl="1"/>
            <a:r>
              <a:rPr lang="en-US" sz="2800" dirty="0" smtClean="0"/>
              <a:t>4 expert groups instead of 6</a:t>
            </a:r>
          </a:p>
          <a:p>
            <a:r>
              <a:rPr lang="en-US" sz="3200" dirty="0" smtClean="0"/>
              <a:t>More emphasis on coordination</a:t>
            </a:r>
          </a:p>
          <a:p>
            <a:r>
              <a:rPr lang="en-US" sz="3200" dirty="0" smtClean="0"/>
              <a:t>Terms of reference to be discussed by HLG-MOS tomorrow</a:t>
            </a:r>
          </a:p>
          <a:p>
            <a:r>
              <a:rPr lang="en-US" sz="3200" dirty="0" smtClean="0"/>
              <a:t>New groups in place by 1 January 2017</a:t>
            </a:r>
          </a:p>
        </p:txBody>
      </p:sp>
    </p:spTree>
    <p:extLst>
      <p:ext uri="{BB962C8B-B14F-4D97-AF65-F5344CB8AC3E}">
        <p14:creationId xmlns:p14="http://schemas.microsoft.com/office/powerpoint/2010/main" val="4135419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659" y="1824275"/>
            <a:ext cx="7886700" cy="1325563"/>
          </a:xfrm>
        </p:spPr>
        <p:txBody>
          <a:bodyPr/>
          <a:lstStyle/>
          <a:p>
            <a:r>
              <a:rPr lang="en-US" dirty="0" smtClean="0"/>
              <a:t>Comments and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13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HLG-MOS activities are:</a:t>
            </a:r>
          </a:p>
          <a:p>
            <a:pPr lvl="1"/>
            <a:r>
              <a:rPr lang="en-US" sz="2800" dirty="0" smtClean="0"/>
              <a:t>Agile</a:t>
            </a:r>
          </a:p>
          <a:p>
            <a:pPr lvl="1"/>
            <a:r>
              <a:rPr lang="en-US" sz="2800" dirty="0" smtClean="0"/>
              <a:t>Demand-driven</a:t>
            </a:r>
          </a:p>
          <a:p>
            <a:pPr lvl="1"/>
            <a:r>
              <a:rPr lang="en-US" sz="2800" dirty="0" smtClean="0"/>
              <a:t>Mostly bottom-up</a:t>
            </a:r>
          </a:p>
          <a:p>
            <a:r>
              <a:rPr lang="en-US" sz="3200" dirty="0" smtClean="0"/>
              <a:t>But – this can lead to a wide portfolio and a lack of focus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811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Virtual Sprint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Executive Board members</a:t>
            </a:r>
          </a:p>
          <a:p>
            <a:r>
              <a:rPr lang="en-US" sz="3200" dirty="0" smtClean="0"/>
              <a:t>Facilitator provided by ABS</a:t>
            </a:r>
          </a:p>
          <a:p>
            <a:r>
              <a:rPr lang="en-US" sz="3200" dirty="0" smtClean="0"/>
              <a:t>3 days of </a:t>
            </a:r>
            <a:r>
              <a:rPr lang="en-US" sz="3200" dirty="0" err="1" smtClean="0"/>
              <a:t>Webex</a:t>
            </a:r>
            <a:r>
              <a:rPr lang="en-US" sz="3200" dirty="0" smtClean="0"/>
              <a:t> and wiki work</a:t>
            </a:r>
          </a:p>
          <a:p>
            <a:r>
              <a:rPr lang="en-US" sz="3200" dirty="0" smtClean="0"/>
              <a:t>2-hour plenary </a:t>
            </a:r>
            <a:r>
              <a:rPr lang="en-US" sz="3200" dirty="0" err="1" smtClean="0"/>
              <a:t>Webex</a:t>
            </a:r>
            <a:r>
              <a:rPr lang="en-US" sz="3200" dirty="0" smtClean="0"/>
              <a:t> each day</a:t>
            </a:r>
          </a:p>
          <a:p>
            <a:r>
              <a:rPr lang="en-US" sz="3200" dirty="0" smtClean="0"/>
              <a:t>Aim – Develop a Strategic Planning Framework and associated governance structure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960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09512" cy="4089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framework within which all new activities should be formulated</a:t>
            </a:r>
          </a:p>
          <a:p>
            <a:r>
              <a:rPr lang="en-US" sz="3200" dirty="0" smtClean="0"/>
              <a:t>Only pursue activities that fit the framework</a:t>
            </a:r>
          </a:p>
          <a:p>
            <a:r>
              <a:rPr lang="en-US" sz="3200" dirty="0" smtClean="0"/>
              <a:t>Challenge: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031" y="4069299"/>
            <a:ext cx="5280193" cy="27887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9031" y="4143983"/>
            <a:ext cx="1478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Focus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3362" y="3641975"/>
            <a:ext cx="2208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Innovation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442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Key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cost out of our organisations to reinvest in more value added areas such as analysis and data </a:t>
            </a:r>
            <a:r>
              <a:rPr lang="en-US" dirty="0" smtClean="0"/>
              <a:t>integration</a:t>
            </a:r>
          </a:p>
          <a:p>
            <a:r>
              <a:rPr lang="en-US" dirty="0"/>
              <a:t>Explore new areas collectively and leverage each </a:t>
            </a:r>
            <a:r>
              <a:rPr lang="en-US" dirty="0" smtClean="0"/>
              <a:t>other’s </a:t>
            </a:r>
            <a:r>
              <a:rPr lang="en-US" dirty="0"/>
              <a:t>research investments in specific </a:t>
            </a:r>
            <a:r>
              <a:rPr lang="en-US" dirty="0" smtClean="0"/>
              <a:t>areas</a:t>
            </a:r>
          </a:p>
          <a:p>
            <a:r>
              <a:rPr lang="en-US" dirty="0"/>
              <a:t>Provide whole of government data ecosystems based on international standards, for better estimates in key policy </a:t>
            </a:r>
            <a:r>
              <a:rPr lang="en-US" dirty="0" smtClean="0"/>
              <a:t>areas</a:t>
            </a:r>
          </a:p>
          <a:p>
            <a:r>
              <a:rPr lang="en-US" dirty="0"/>
              <a:t>Renew our governance and operating processes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2260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this into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New templates:</a:t>
            </a:r>
          </a:p>
          <a:p>
            <a:pPr lvl="1"/>
            <a:r>
              <a:rPr lang="en-US" sz="2800" dirty="0" smtClean="0"/>
              <a:t>Project proposals</a:t>
            </a:r>
          </a:p>
          <a:p>
            <a:pPr lvl="1"/>
            <a:r>
              <a:rPr lang="en-US" sz="2800" dirty="0" smtClean="0"/>
              <a:t>Activity proposals</a:t>
            </a:r>
          </a:p>
          <a:p>
            <a:r>
              <a:rPr lang="en-US" sz="3200" dirty="0" smtClean="0"/>
              <a:t>New process:</a:t>
            </a:r>
          </a:p>
          <a:p>
            <a:pPr lvl="1"/>
            <a:r>
              <a:rPr lang="en-US" sz="2800" dirty="0" smtClean="0"/>
              <a:t>Review of drafts by Executive Board before November workshop</a:t>
            </a:r>
          </a:p>
          <a:p>
            <a:r>
              <a:rPr lang="en-US" sz="3200" dirty="0" smtClean="0"/>
              <a:t>New governance structure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8015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/download/attachments/123142916/image2016-6-10%2010%3A8%3A58.png?version=1&amp;modificationDate=1465549743468&amp;api=v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25" b="2515"/>
          <a:stretch>
            <a:fillRect/>
          </a:stretch>
        </p:blipFill>
        <p:spPr bwMode="auto">
          <a:xfrm>
            <a:off x="179388" y="515601"/>
            <a:ext cx="8856662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388" y="797702"/>
            <a:ext cx="21080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b="1" dirty="0" smtClean="0">
                <a:solidFill>
                  <a:srgbClr val="3333FF"/>
                </a:solidFill>
                <a:latin typeface="+mj-lt"/>
              </a:rPr>
              <a:t>Current</a:t>
            </a:r>
            <a:endParaRPr lang="en-US" sz="4800" b="1" dirty="0">
              <a:solidFill>
                <a:srgbClr val="3333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978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850" y="836613"/>
            <a:ext cx="194468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3333FF"/>
                </a:solidFill>
                <a:latin typeface="+mj-lt"/>
              </a:rPr>
              <a:t>2017-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30" y="690665"/>
            <a:ext cx="8740516" cy="514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73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Blue-skies Thinking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90"/>
            <a:ext cx="8165154" cy="4321004"/>
          </a:xfrm>
        </p:spPr>
        <p:txBody>
          <a:bodyPr>
            <a:normAutofit/>
          </a:bodyPr>
          <a:lstStyle/>
          <a:p>
            <a:r>
              <a:rPr lang="en-US" dirty="0" smtClean="0"/>
              <a:t>“Ideas </a:t>
            </a:r>
            <a:r>
              <a:rPr lang="en-US" dirty="0"/>
              <a:t>factory" for HLG-MOS </a:t>
            </a:r>
            <a:r>
              <a:rPr lang="en-US" dirty="0" smtClean="0"/>
              <a:t>activities</a:t>
            </a:r>
          </a:p>
          <a:p>
            <a:r>
              <a:rPr lang="en-US" dirty="0" smtClean="0"/>
              <a:t>Creative </a:t>
            </a:r>
            <a:r>
              <a:rPr lang="en-US" dirty="0"/>
              <a:t>and </a:t>
            </a:r>
            <a:r>
              <a:rPr lang="en-US" dirty="0" smtClean="0"/>
              <a:t>agile structure </a:t>
            </a:r>
            <a:r>
              <a:rPr lang="en-US" dirty="0"/>
              <a:t>to identify and evaluate new opportunities for official </a:t>
            </a:r>
            <a:r>
              <a:rPr lang="en-US" dirty="0" smtClean="0"/>
              <a:t>statistics</a:t>
            </a:r>
          </a:p>
          <a:p>
            <a:r>
              <a:rPr lang="en-US" dirty="0" smtClean="0"/>
              <a:t>Flexible </a:t>
            </a:r>
            <a:r>
              <a:rPr lang="en-US" dirty="0"/>
              <a:t>pool of researchers, who will consider new ideas in brief evaluation projects </a:t>
            </a:r>
            <a:r>
              <a:rPr lang="en-US" dirty="0" smtClean="0"/>
              <a:t>(max. </a:t>
            </a:r>
            <a:r>
              <a:rPr lang="en-US" dirty="0"/>
              <a:t>6 </a:t>
            </a:r>
            <a:r>
              <a:rPr lang="en-US" dirty="0" smtClean="0"/>
              <a:t>months)</a:t>
            </a:r>
          </a:p>
          <a:p>
            <a:r>
              <a:rPr lang="en-GB" dirty="0" smtClean="0"/>
              <a:t>Any topic that </a:t>
            </a:r>
            <a:r>
              <a:rPr lang="en-GB" dirty="0"/>
              <a:t>is in line with the </a:t>
            </a:r>
            <a:r>
              <a:rPr lang="en-GB" dirty="0" smtClean="0"/>
              <a:t>Strategic </a:t>
            </a:r>
            <a:r>
              <a:rPr lang="en-GB" dirty="0"/>
              <a:t>Framework and </a:t>
            </a:r>
            <a:r>
              <a:rPr lang="en-GB" dirty="0" smtClean="0"/>
              <a:t>is supported by </a:t>
            </a:r>
            <a:r>
              <a:rPr lang="en-GB" dirty="0"/>
              <a:t>at least </a:t>
            </a:r>
            <a:r>
              <a:rPr lang="en-GB" dirty="0" smtClean="0"/>
              <a:t>3 </a:t>
            </a:r>
            <a:r>
              <a:rPr lang="en-GB" dirty="0"/>
              <a:t>statistical </a:t>
            </a:r>
            <a:r>
              <a:rPr lang="en-GB" dirty="0" smtClean="0"/>
              <a:t>organisations</a:t>
            </a:r>
          </a:p>
          <a:p>
            <a:r>
              <a:rPr lang="en-GB" dirty="0" smtClean="0"/>
              <a:t>Outcomes assessed by the Executive Board</a:t>
            </a:r>
          </a:p>
          <a:p>
            <a:r>
              <a:rPr lang="en-GB" dirty="0" smtClean="0"/>
              <a:t>May lead to future activities</a:t>
            </a:r>
            <a:endParaRPr lang="en-US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8809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455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Strategic Framework and New Governance Structure</vt:lpstr>
      <vt:lpstr>Rationale</vt:lpstr>
      <vt:lpstr>A Virtual Sprint</vt:lpstr>
      <vt:lpstr>Strategic Planning Framework</vt:lpstr>
      <vt:lpstr>4 Key Priorities</vt:lpstr>
      <vt:lpstr>Putting this into Practice</vt:lpstr>
      <vt:lpstr>PowerPoint Presentation</vt:lpstr>
      <vt:lpstr>PowerPoint Presentation</vt:lpstr>
      <vt:lpstr>Blue-skies Thinking Network</vt:lpstr>
      <vt:lpstr>Supporting Standards Group</vt:lpstr>
      <vt:lpstr>Capabilities and Outreach Group</vt:lpstr>
      <vt:lpstr>Sharing Tools Group</vt:lpstr>
      <vt:lpstr>New structure</vt:lpstr>
      <vt:lpstr>Comments and Questions?</vt:lpstr>
    </vt:vector>
  </TitlesOfParts>
  <Company>UNECE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Vale</dc:creator>
  <cp:lastModifiedBy>Steven Vale</cp:lastModifiedBy>
  <cp:revision>10</cp:revision>
  <dcterms:created xsi:type="dcterms:W3CDTF">2016-11-14T14:01:22Z</dcterms:created>
  <dcterms:modified xsi:type="dcterms:W3CDTF">2016-11-14T16:34:56Z</dcterms:modified>
</cp:coreProperties>
</file>